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1F15D-B34D-309E-8E98-812A99D7AF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47FE18-0B07-3EC9-6EC8-9AE4628B7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80942-E597-E8C5-CFFF-CB912F851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90D0-866C-4AD7-8C78-3BEE955F24A3}" type="datetimeFigureOut">
              <a:rPr lang="en-AU" smtClean="0"/>
              <a:t>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32C3D-EFF4-B8FF-90C9-F416DBD75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3C78D-6AE2-6D00-FEF2-1F62C940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E4C6-6C83-466C-83CF-CDADC6829A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6637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D70CD-536C-871B-6B24-8A31392F1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4CA6A9-65AC-3819-5F55-931A6E666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939B0-6E33-E7FA-E453-CA2CA92B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90D0-866C-4AD7-8C78-3BEE955F24A3}" type="datetimeFigureOut">
              <a:rPr lang="en-AU" smtClean="0"/>
              <a:t>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F9E42-92C4-8FDF-D21A-23A4124E4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9C892-673A-94C6-737D-A457CED2F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E4C6-6C83-466C-83CF-CDADC6829A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351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A78BA5-4F65-3E82-528E-B193951DD0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76DAB-896A-C86D-CE95-3337A74F1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E0149D-C780-CD7C-6E8B-116267396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90D0-866C-4AD7-8C78-3BEE955F24A3}" type="datetimeFigureOut">
              <a:rPr lang="en-AU" smtClean="0"/>
              <a:t>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50AA8-DBDE-04DA-7B12-893DE772A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27F28-7D51-8603-F264-C0210C8D2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E4C6-6C83-466C-83CF-CDADC6829A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412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0DB58-4305-8EDF-B583-DFD0C5DD0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F4CFE-251D-5455-8664-95A3C40A2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2BA10-8BEA-E144-0749-9865CD0E5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90D0-866C-4AD7-8C78-3BEE955F24A3}" type="datetimeFigureOut">
              <a:rPr lang="en-AU" smtClean="0"/>
              <a:t>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552DD-4942-F475-142C-A4D6D3A65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5054A-98B9-9FD5-7A1E-43A50A006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E4C6-6C83-466C-83CF-CDADC6829A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975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B24BB-7BDE-D6E5-4AD3-45F3A0C06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490F2A-FC20-514E-82B6-6ABD99330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EF100-27C7-D2DA-AC12-F20B07CC1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90D0-866C-4AD7-8C78-3BEE955F24A3}" type="datetimeFigureOut">
              <a:rPr lang="en-AU" smtClean="0"/>
              <a:t>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D4BD9-052C-64B7-E266-488BDADD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110D5-F575-785C-3637-328886AE9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E4C6-6C83-466C-83CF-CDADC6829A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352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6C4FD-D367-1A6B-B5E4-BB310BC4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50D46-1195-A064-DED6-22799041C2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2AC7E-38DA-9250-0081-E45A99179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4C57C7-BABD-2D88-4450-80B4FC84A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90D0-866C-4AD7-8C78-3BEE955F24A3}" type="datetimeFigureOut">
              <a:rPr lang="en-AU" smtClean="0"/>
              <a:t>4/02/2023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22B0D-7BEA-C55F-3B89-D490C1D75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116AAD-5025-53C3-6AE0-C5D9975A6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E4C6-6C83-466C-83CF-CDADC6829A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931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FDDE9-94BB-C934-812E-1EB920BB2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09903F-4A04-5571-A70B-F6CDE6EB4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3EEDF1-395F-07FA-2099-53F4A7806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D603F1-A136-DCCF-5AB5-907948E15C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7D1EA3-8BCB-6F90-8C49-705BAFC5D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2CE0C4-A347-FC5C-6AD6-200B695B9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90D0-866C-4AD7-8C78-3BEE955F24A3}" type="datetimeFigureOut">
              <a:rPr lang="en-AU" smtClean="0"/>
              <a:t>4/02/2023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2B5940-9AC5-087B-2745-898FB152E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EF8F44-A5C5-FBE4-02C0-EDA95200C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E4C6-6C83-466C-83CF-CDADC6829A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1838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6EB6D-EACD-6BC8-AFF5-BA0D5AAD2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D8051E-0B75-AC80-5451-51E68FB1A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90D0-866C-4AD7-8C78-3BEE955F24A3}" type="datetimeFigureOut">
              <a:rPr lang="en-AU" smtClean="0"/>
              <a:t>4/02/2023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F85A5E-5625-EF1F-9247-0FC778D6E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FCE60B-A044-7294-D363-80830CAA1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E4C6-6C83-466C-83CF-CDADC6829A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927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D53F63-0EE6-294F-4E9C-7174DC5C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90D0-866C-4AD7-8C78-3BEE955F24A3}" type="datetimeFigureOut">
              <a:rPr lang="en-AU" smtClean="0"/>
              <a:t>4/02/2023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F1088D-083B-4AC7-CBB0-E4BDE4AEE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2E9A3-E1B2-768C-B108-720DD029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E4C6-6C83-466C-83CF-CDADC6829A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006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D9819-53B9-1AA8-0521-CB541E9F7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4B5CB-3DEA-D744-6F2A-1158BE89D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0E2A94-1B8B-94AD-EE4B-8D6F37753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575E11-446A-1FFB-15BE-C2FB96B42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90D0-866C-4AD7-8C78-3BEE955F24A3}" type="datetimeFigureOut">
              <a:rPr lang="en-AU" smtClean="0"/>
              <a:t>4/02/2023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369862-30D2-457F-17A1-27F33F8D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D2DF1-0939-2189-A6D7-31CDF4AC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E4C6-6C83-466C-83CF-CDADC6829A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778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8F4A5-EFF5-4875-4211-AEE0F8D6D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0A2A26-BAA2-BBD0-072A-C6AB800B1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B23887-6900-1F76-F3CA-8FF7978AA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80724-735A-DA4D-0F59-574B2F6CF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90D0-866C-4AD7-8C78-3BEE955F24A3}" type="datetimeFigureOut">
              <a:rPr lang="en-AU" smtClean="0"/>
              <a:t>4/02/2023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F3D224-1E6B-0FCE-33BD-86C771DFA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D9BD9-87B5-1A06-39A8-A228C8071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9E4C6-6C83-466C-83CF-CDADC6829A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57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picpedia.org/highway-signs/a/amortization-accounting.html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E4B35B-3C31-B50E-8E2D-CBC3DBE59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462862-50AE-D93B-A311-809A90D03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C60DD-82C4-5018-3B27-C01CEE8070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790D0-866C-4AD7-8C78-3BEE955F24A3}" type="datetimeFigureOut">
              <a:rPr lang="en-AU" smtClean="0"/>
              <a:t>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83F40-5E16-7114-DFD1-67F97AB657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B3E4A-FFD6-9A6C-A4DB-102410F1FB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9E4C6-6C83-466C-83CF-CDADC6829A2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6010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cpedia.org/highway-signs/a/amortization-accounting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1576C-CC4D-171D-789B-130C8BCD31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Analysing financial situations using amortisation tables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45B3B6-B489-1BC7-4C49-4642394D5D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8D</a:t>
            </a:r>
          </a:p>
        </p:txBody>
      </p:sp>
    </p:spTree>
    <p:extLst>
      <p:ext uri="{BB962C8B-B14F-4D97-AF65-F5344CB8AC3E}">
        <p14:creationId xmlns:p14="http://schemas.microsoft.com/office/powerpoint/2010/main" val="3246196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B8A10-8B29-B817-110B-DE2554A05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Learning intentions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99632-0CE8-701C-2DA4-8E7BC7F4F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be able to find the final payment in a reducing balance loan and an annuity.</a:t>
            </a:r>
          </a:p>
          <a:p>
            <a:r>
              <a:rPr lang="en-US" dirty="0"/>
              <a:t>To be able to find the total payment made/received and the total interest paid/earned.</a:t>
            </a:r>
          </a:p>
          <a:p>
            <a:r>
              <a:rPr lang="en-US" dirty="0"/>
              <a:t>To be able to plot points using an amortisation table for a reducing balance loan, an annuity and a compound interest investment with additional payments.</a:t>
            </a:r>
          </a:p>
        </p:txBody>
      </p:sp>
    </p:spTree>
    <p:extLst>
      <p:ext uri="{BB962C8B-B14F-4D97-AF65-F5344CB8AC3E}">
        <p14:creationId xmlns:p14="http://schemas.microsoft.com/office/powerpoint/2010/main" val="2651309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1BB1C-6E28-E314-582F-A5163B24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3228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Finding the final payment in a reducing balance loan and an annuity </a:t>
            </a:r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dirty="0"/>
              <a:t>reach zero</a:t>
            </a:r>
            <a:endParaRPr lang="en-AU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D8B0FBE-E3AD-C4AB-5C82-A1986B2870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83228"/>
            <a:ext cx="9643073" cy="4277531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D0EF5C-F15C-F522-93A5-8807AF3C1B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925" y="5922181"/>
            <a:ext cx="3568296" cy="588321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CD0B374A-9168-0062-4736-A2C1B376EE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206094"/>
              </p:ext>
            </p:extLst>
          </p:nvPr>
        </p:nvGraphicFramePr>
        <p:xfrm>
          <a:off x="757536" y="5260759"/>
          <a:ext cx="832447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4369845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030830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3742708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40038574"/>
                    </a:ext>
                  </a:extLst>
                </a:gridCol>
                <a:gridCol w="1822071">
                  <a:extLst>
                    <a:ext uri="{9D8B030D-6E8A-4147-A177-3AD203B41FA5}">
                      <a16:colId xmlns:a16="http://schemas.microsoft.com/office/drawing/2014/main" val="108390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371.05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4638.12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544637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81EABC6-57D8-8271-711D-136394DC6CC7}"/>
              </a:ext>
            </a:extLst>
          </p:cNvPr>
          <p:cNvCxnSpPr>
            <a:cxnSpLocks/>
          </p:cNvCxnSpPr>
          <p:nvPr/>
        </p:nvCxnSpPr>
        <p:spPr>
          <a:xfrm flipH="1" flipV="1">
            <a:off x="4396632" y="5660653"/>
            <a:ext cx="3462293" cy="261528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CB7B6875-E822-C9DF-4EFA-9DAC123165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534" y="5820065"/>
            <a:ext cx="2688052" cy="90619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890ACBB-4532-5EB5-7CF2-701554F8FD40}"/>
              </a:ext>
            </a:extLst>
          </p:cNvPr>
          <p:cNvCxnSpPr>
            <a:cxnSpLocks/>
          </p:cNvCxnSpPr>
          <p:nvPr/>
        </p:nvCxnSpPr>
        <p:spPr>
          <a:xfrm flipV="1">
            <a:off x="2838586" y="5631599"/>
            <a:ext cx="523697" cy="878903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ADA9DE0-9180-FCCA-31E5-BB34DD93A827}"/>
              </a:ext>
            </a:extLst>
          </p:cNvPr>
          <p:cNvSpPr txBox="1"/>
          <p:nvPr/>
        </p:nvSpPr>
        <p:spPr>
          <a:xfrm>
            <a:off x="9643073" y="3998563"/>
            <a:ext cx="209227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8932.63=</a:t>
            </a:r>
          </a:p>
          <a:p>
            <a:r>
              <a:rPr lang="en-US" dirty="0"/>
              <a:t>4294.51+4638.12</a:t>
            </a:r>
            <a:endParaRPr lang="en-AU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8660105-0B51-3BEF-C3C5-929B03514FA3}"/>
              </a:ext>
            </a:extLst>
          </p:cNvPr>
          <p:cNvCxnSpPr>
            <a:cxnSpLocks/>
          </p:cNvCxnSpPr>
          <p:nvPr/>
        </p:nvCxnSpPr>
        <p:spPr>
          <a:xfrm flipH="1">
            <a:off x="8834034" y="4182664"/>
            <a:ext cx="809039" cy="0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31B25C2-EAFD-1E83-0441-2BB8EFA45190}"/>
              </a:ext>
            </a:extLst>
          </p:cNvPr>
          <p:cNvCxnSpPr/>
          <p:nvPr/>
        </p:nvCxnSpPr>
        <p:spPr>
          <a:xfrm>
            <a:off x="7858925" y="1363851"/>
            <a:ext cx="758133" cy="0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5DCED9F-C922-F389-6986-9D3E24D13189}"/>
              </a:ext>
            </a:extLst>
          </p:cNvPr>
          <p:cNvCxnSpPr>
            <a:cxnSpLocks/>
          </p:cNvCxnSpPr>
          <p:nvPr/>
        </p:nvCxnSpPr>
        <p:spPr>
          <a:xfrm>
            <a:off x="1641521" y="1764224"/>
            <a:ext cx="1551130" cy="0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D24BE31-45CA-F169-FAC7-75118EB1998E}"/>
              </a:ext>
            </a:extLst>
          </p:cNvPr>
          <p:cNvCxnSpPr/>
          <p:nvPr/>
        </p:nvCxnSpPr>
        <p:spPr>
          <a:xfrm>
            <a:off x="4911664" y="1764224"/>
            <a:ext cx="758133" cy="0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75D35D6-83B4-5E52-38C9-8DB83DDFE3D1}"/>
              </a:ext>
            </a:extLst>
          </p:cNvPr>
          <p:cNvCxnSpPr>
            <a:cxnSpLocks/>
          </p:cNvCxnSpPr>
          <p:nvPr/>
        </p:nvCxnSpPr>
        <p:spPr>
          <a:xfrm>
            <a:off x="8197305" y="1792638"/>
            <a:ext cx="884702" cy="0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4E2B902-C197-E870-DC8D-AB072841AA10}"/>
              </a:ext>
            </a:extLst>
          </p:cNvPr>
          <p:cNvCxnSpPr/>
          <p:nvPr/>
        </p:nvCxnSpPr>
        <p:spPr>
          <a:xfrm>
            <a:off x="1842999" y="2151681"/>
            <a:ext cx="758133" cy="0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63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9E0831D-F968-2A45-11FF-4555F35268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782858"/>
            <a:ext cx="9205994" cy="4270075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93368162-2DE0-FCCB-7BA6-55349BD6B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3228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Finding the total payment made and total interest paid</a:t>
            </a:r>
            <a:endParaRPr lang="en-AU" sz="28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46A6B8F-F8CF-8045-4197-3073FF0EB57A}"/>
              </a:ext>
            </a:extLst>
          </p:cNvPr>
          <p:cNvCxnSpPr/>
          <p:nvPr/>
        </p:nvCxnSpPr>
        <p:spPr>
          <a:xfrm>
            <a:off x="7672945" y="1177871"/>
            <a:ext cx="758133" cy="0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845D1C1-EEC6-A6B9-A822-8863428AF756}"/>
              </a:ext>
            </a:extLst>
          </p:cNvPr>
          <p:cNvCxnSpPr>
            <a:cxnSpLocks/>
          </p:cNvCxnSpPr>
          <p:nvPr/>
        </p:nvCxnSpPr>
        <p:spPr>
          <a:xfrm>
            <a:off x="1907575" y="1534332"/>
            <a:ext cx="1517550" cy="0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66B395E-28D3-062D-128B-76F1E3816D48}"/>
              </a:ext>
            </a:extLst>
          </p:cNvPr>
          <p:cNvCxnSpPr/>
          <p:nvPr/>
        </p:nvCxnSpPr>
        <p:spPr>
          <a:xfrm>
            <a:off x="5131223" y="1534332"/>
            <a:ext cx="758133" cy="0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130E534-C875-86B8-6FF9-A0948DC77ED0}"/>
              </a:ext>
            </a:extLst>
          </p:cNvPr>
          <p:cNvCxnSpPr>
            <a:cxnSpLocks/>
          </p:cNvCxnSpPr>
          <p:nvPr/>
        </p:nvCxnSpPr>
        <p:spPr>
          <a:xfrm flipV="1">
            <a:off x="6096000" y="1534332"/>
            <a:ext cx="1576945" cy="30997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4FFED8-FD31-0DEE-CC48-96BFEFA6CA6F}"/>
              </a:ext>
            </a:extLst>
          </p:cNvPr>
          <p:cNvCxnSpPr/>
          <p:nvPr/>
        </p:nvCxnSpPr>
        <p:spPr>
          <a:xfrm>
            <a:off x="0" y="1906292"/>
            <a:ext cx="758133" cy="0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3FF30A32-DED0-7F39-A7FF-9E1C47ECF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3937" y="1485503"/>
            <a:ext cx="3518063" cy="51212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A7A08F0-056C-2375-C2F0-7974FC319018}"/>
              </a:ext>
            </a:extLst>
          </p:cNvPr>
          <p:cNvCxnSpPr>
            <a:cxnSpLocks/>
          </p:cNvCxnSpPr>
          <p:nvPr/>
        </p:nvCxnSpPr>
        <p:spPr>
          <a:xfrm flipH="1">
            <a:off x="5315919" y="1802143"/>
            <a:ext cx="3358018" cy="2477448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024C057B-36F4-2194-1F5B-C70C576F3C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6624" y="2231052"/>
            <a:ext cx="2753286" cy="31559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39094D8-61D1-8FEF-F89B-8B745B22D5ED}"/>
              </a:ext>
            </a:extLst>
          </p:cNvPr>
          <p:cNvCxnSpPr>
            <a:cxnSpLocks/>
          </p:cNvCxnSpPr>
          <p:nvPr/>
        </p:nvCxnSpPr>
        <p:spPr>
          <a:xfrm flipH="1">
            <a:off x="7672945" y="2388849"/>
            <a:ext cx="1533048" cy="1516724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9D293EFA-1E8E-BCB5-807C-5630412808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98742" y="2847413"/>
            <a:ext cx="2669050" cy="55358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DDF5045-DA26-98A8-2E24-3E26911D4307}"/>
              </a:ext>
            </a:extLst>
          </p:cNvPr>
          <p:cNvCxnSpPr>
            <a:cxnSpLocks/>
          </p:cNvCxnSpPr>
          <p:nvPr/>
        </p:nvCxnSpPr>
        <p:spPr>
          <a:xfrm flipH="1">
            <a:off x="4014061" y="3133353"/>
            <a:ext cx="5191932" cy="1050498"/>
          </a:xfrm>
          <a:prstGeom prst="straightConnector1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37D4AC47-BC48-927A-A6C2-C53A6BD2AA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043429"/>
            <a:ext cx="9205993" cy="40786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DF1DBE0-A9A2-83E7-5ED1-0B8AF5B630E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75" y="5461189"/>
            <a:ext cx="9197318" cy="31665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EA3BD4E5-263F-CA2C-47D7-EA1E5B02069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27261" y="5002531"/>
            <a:ext cx="5230347" cy="36704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B00FB0D9-C0C6-6EA6-02D8-9F820971802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71140" y="5543418"/>
            <a:ext cx="5230347" cy="103517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8896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8DB4874-EE16-CE77-EF31-75A88DBED0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307" y="807667"/>
            <a:ext cx="8815739" cy="3531858"/>
          </a:xfr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D3369FC-4D2C-27C3-75CB-0F8C3A102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3228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Plotting points from an amortisation table</a:t>
            </a:r>
            <a:endParaRPr lang="en-AU" sz="280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0568297-F7AD-D72D-2DF7-E02E63DFB46E}"/>
              </a:ext>
            </a:extLst>
          </p:cNvPr>
          <p:cNvCxnSpPr>
            <a:cxnSpLocks/>
          </p:cNvCxnSpPr>
          <p:nvPr/>
        </p:nvCxnSpPr>
        <p:spPr>
          <a:xfrm>
            <a:off x="3193934" y="4293030"/>
            <a:ext cx="1936005" cy="0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D676C34-8D4C-3E3A-DE69-D1AE7CB1F282}"/>
              </a:ext>
            </a:extLst>
          </p:cNvPr>
          <p:cNvCxnSpPr>
            <a:cxnSpLocks/>
          </p:cNvCxnSpPr>
          <p:nvPr/>
        </p:nvCxnSpPr>
        <p:spPr>
          <a:xfrm>
            <a:off x="2000564" y="4293030"/>
            <a:ext cx="742636" cy="0"/>
          </a:xfrm>
          <a:prstGeom prst="line">
            <a:avLst/>
          </a:prstGeom>
          <a:ln w="4762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2AAC7781-ED82-09EE-5436-B9777C45CC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8749" y="3399942"/>
            <a:ext cx="2934109" cy="345805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7F914CF-88FE-9E16-DDCD-3B0B89849F11}"/>
              </a:ext>
            </a:extLst>
          </p:cNvPr>
          <p:cNvSpPr txBox="1"/>
          <p:nvPr/>
        </p:nvSpPr>
        <p:spPr>
          <a:xfrm>
            <a:off x="10305803" y="3105834"/>
            <a:ext cx="12308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Principal Reduction</a:t>
            </a:r>
            <a:endParaRPr lang="en-AU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95558D-3B9D-F6A1-267F-EF74B8A053D7}"/>
              </a:ext>
            </a:extLst>
          </p:cNvPr>
          <p:cNvSpPr txBox="1"/>
          <p:nvPr/>
        </p:nvSpPr>
        <p:spPr>
          <a:xfrm>
            <a:off x="10305803" y="5276151"/>
            <a:ext cx="12308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Interest Paid</a:t>
            </a:r>
            <a:endParaRPr lang="en-A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46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113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Analysing financial situations using amortisation tables</vt:lpstr>
      <vt:lpstr>Learning intentions</vt:lpstr>
      <vt:lpstr>Finding the final payment in a reducing balance loan and an annuity  reach zero</vt:lpstr>
      <vt:lpstr>Finding the total payment made and total interest paid</vt:lpstr>
      <vt:lpstr>Plotting points from an amortisation table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Analysing financial situations using amortisation tables</dc:title>
  <dc:creator>Lyn ZHANG</dc:creator>
  <cp:lastModifiedBy>Lyn ZHANG</cp:lastModifiedBy>
  <cp:revision>8</cp:revision>
  <dcterms:created xsi:type="dcterms:W3CDTF">2023-02-03T04:01:47Z</dcterms:created>
  <dcterms:modified xsi:type="dcterms:W3CDTF">2023-02-03T23:18:54Z</dcterms:modified>
</cp:coreProperties>
</file>