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15"/>
  </p:normalViewPr>
  <p:slideViewPr>
    <p:cSldViewPr snapToGrid="0" snapToObjects="1">
      <p:cViewPr varScale="1">
        <p:scale>
          <a:sx n="62" d="100"/>
          <a:sy n="62" d="100"/>
        </p:scale>
        <p:origin x="81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4"/>
            <a:ext cx="11298932" cy="3338149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FA0ACE7-29A8-47D3-A7D9-257B711D80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2/6/2023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DEC604B9-52E9-4810-8359-47206518D0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5898A89F-CA25-400F-B05A-AECBF2517E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09386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D4963-E985-44C4-B8C4-FDD613B7C2F8}" type="datetime1">
              <a:rPr lang="en-US" smtClean="0"/>
              <a:t>2/6/2023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46183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058151" y="599725"/>
            <a:ext cx="3687316" cy="5816950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204200" y="863600"/>
            <a:ext cx="3124200" cy="4807326"/>
          </a:xfrm>
        </p:spPr>
        <p:txBody>
          <a:bodyPr vert="eaVert" anchor="ctr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863600"/>
            <a:ext cx="7161625" cy="4807326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6423B97-A5D4-47B9-8861-73B3707A04CF}"/>
              </a:ext>
            </a:extLst>
          </p:cNvPr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AEC0421-37B4-4481-A10D-69FDF5EC7909}"/>
              </a:ext>
            </a:extLst>
          </p:cNvPr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F7265B5-9F97-4F1E-99E9-74F7B7E62337}"/>
              </a:ext>
            </a:extLst>
          </p:cNvPr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5C74A470-3BD3-4F33-80E5-67E6E87FCB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2/6/2023</a:t>
            </a:fld>
            <a:endParaRPr lang="en-US" dirty="0"/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9A3A30BA-DB50-4D7D-BCDE-17D20FB35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76FF9E58-C0B2-436B-A21C-DB45A00D65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34620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18872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340864"/>
            <a:ext cx="11029615" cy="363448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70E6237-3456-439F-802D-3BA93FC7E3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D82B9-B8EE-4375-B6FF-88FA6ABB15D9}" type="datetime1">
              <a:rPr lang="en-US" smtClean="0"/>
              <a:t>2/6/2023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1356D3B5-6063-4A89-B88F-9D3043916F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02B78BF7-69D3-4CE0-A631-50EFD41EE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7233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2393950"/>
            <a:ext cx="11029615" cy="214746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1582016-5696-4A93-887F-BBB3B9002F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97495-0637-405E-AE64-5CC7506D51F5}" type="datetime1">
              <a:rPr lang="en-US" smtClean="0"/>
              <a:t>2/6/2023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857CFCD5-1192-4E18-8A8F-29E153B44D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39A109E-5018-4794-92B3-FD5E5BCD95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36514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194767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6039" y="2228003"/>
            <a:ext cx="5194769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FD690-9426-415D-8B65-26881E07B2D4}" type="datetime1">
              <a:rPr lang="en-US" smtClean="0"/>
              <a:t>2/6/2023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02355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1" y="2250891"/>
            <a:ext cx="5194769" cy="557784"/>
          </a:xfrm>
        </p:spPr>
        <p:txBody>
          <a:bodyPr anchor="ctr">
            <a:noAutofit/>
          </a:bodyPr>
          <a:lstStyle>
            <a:lvl1pPr marL="0" indent="0">
              <a:buNone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194766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6039" y="2250892"/>
            <a:ext cx="5194770" cy="553373"/>
          </a:xfrm>
        </p:spPr>
        <p:txBody>
          <a:bodyPr anchor="ctr">
            <a:no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6037" y="2926052"/>
            <a:ext cx="5194771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4989A-474C-40DE-95B9-011C28B71673}" type="datetime1">
              <a:rPr lang="en-US" smtClean="0"/>
              <a:t>2/6/2023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61734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4ED54-5B5E-4A04-93D3-5772E3CE3818}" type="datetime1">
              <a:rPr lang="en-US" smtClean="0"/>
              <a:t>2/6/2023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71843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E50D6-574B-40AF-946F-D52A04ADE379}" type="datetime1">
              <a:rPr lang="en-US" smtClean="0"/>
              <a:t>2/6/2023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73841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601200"/>
            <a:ext cx="3682723" cy="5815475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7857" y="933450"/>
            <a:ext cx="3031852" cy="1722419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00928" y="1179829"/>
            <a:ext cx="6650991" cy="4658216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7857" y="2836654"/>
            <a:ext cx="3031852" cy="3001392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0B919CC2-2A65-446F-B538-9E624903544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05951" y="6456916"/>
            <a:ext cx="2844799" cy="365125"/>
          </a:xfrm>
        </p:spPr>
        <p:txBody>
          <a:bodyPr/>
          <a:lstStyle/>
          <a:p>
            <a:fld id="{D82884F1-FFEA-405F-9602-3DCA865EDA4E}" type="datetime1">
              <a:rPr lang="en-US" smtClean="0"/>
              <a:t>2/6/2023</a:t>
            </a:fld>
            <a:endParaRPr lang="en-US" dirty="0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B72412AE-119E-4982-8B24-63365EFCA7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81192" y="6452590"/>
            <a:ext cx="691721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7FC4BB19-6AD1-45CF-9F99-00B109890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58300" y="6456916"/>
            <a:ext cx="1052510" cy="365125"/>
          </a:xfrm>
        </p:spPr>
        <p:txBody>
          <a:bodyPr/>
          <a:lstStyle/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05362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641350"/>
            <a:ext cx="11290859" cy="3651249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998148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8DB4A-8810-4A10-AD5C-D5E2C667F5B3}" type="datetime1">
              <a:rPr lang="en-US" smtClean="0"/>
              <a:t>2/6/2023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977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lIns="109728" tIns="109728" rIns="109728" bIns="91440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2"/>
            <a:ext cx="11029616" cy="3652047"/>
          </a:xfrm>
          <a:prstGeom prst="rect">
            <a:avLst/>
          </a:prstGeom>
        </p:spPr>
        <p:txBody>
          <a:bodyPr lIns="109728" tIns="109728" rIns="109728" bIns="91440"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6423914"/>
            <a:ext cx="2844799" cy="365125"/>
          </a:xfrm>
          <a:prstGeom prst="rect">
            <a:avLst/>
          </a:prstGeom>
        </p:spPr>
        <p:txBody>
          <a:bodyPr lIns="109728" tIns="109728" rIns="109728" bIns="91440" anchor="ctr"/>
          <a:lstStyle>
            <a:lvl1pPr algn="r">
              <a:defRPr sz="800" spc="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ED291B17-9318-49DB-B28B-6E5994AE9581}" type="datetime1">
              <a:rPr lang="en-US" smtClean="0"/>
              <a:t>2/6/2023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6423914"/>
            <a:ext cx="6917210" cy="365125"/>
          </a:xfrm>
          <a:prstGeom prst="rect">
            <a:avLst/>
          </a:prstGeom>
        </p:spPr>
        <p:txBody>
          <a:bodyPr lIns="109728" tIns="109728" rIns="109728" bIns="91440" anchor="ctr"/>
          <a:lstStyle>
            <a:lvl1pPr algn="l">
              <a:defRPr sz="800" cap="none" spc="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6423914"/>
            <a:ext cx="1052510" cy="365125"/>
          </a:xfrm>
          <a:prstGeom prst="rect">
            <a:avLst/>
          </a:prstGeom>
        </p:spPr>
        <p:txBody>
          <a:bodyPr lIns="109728" tIns="109728" rIns="109728" bIns="91440" anchor="ctr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863808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0" r:id="rId2"/>
    <p:sldLayoutId id="2147483669" r:id="rId3"/>
    <p:sldLayoutId id="2147483668" r:id="rId4"/>
    <p:sldLayoutId id="2147483667" r:id="rId5"/>
    <p:sldLayoutId id="2147483666" r:id="rId6"/>
    <p:sldLayoutId id="2147483665" r:id="rId7"/>
    <p:sldLayoutId id="2147483664" r:id="rId8"/>
    <p:sldLayoutId id="2147483663" r:id="rId9"/>
    <p:sldLayoutId id="2147483662" r:id="rId10"/>
    <p:sldLayoutId id="2147483661" r:id="rId11"/>
  </p:sldLayoutIdLst>
  <p:hf sldNum="0" hdr="0" ftr="0" dt="0"/>
  <p:txStyles>
    <p:titleStyle>
      <a:lvl1pPr algn="l" defTabSz="457200" rtl="0" eaLnBrk="1" latinLnBrk="0" hangingPunct="1">
        <a:lnSpc>
          <a:spcPct val="90000"/>
        </a:lnSpc>
        <a:spcBef>
          <a:spcPct val="0"/>
        </a:spcBef>
        <a:buNone/>
        <a:defRPr sz="4400" b="1" kern="1200" cap="none" spc="13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lnSpc>
          <a:spcPct val="120000"/>
        </a:lnSpc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500" kern="1200" spc="8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lnSpc>
          <a:spcPct val="120000"/>
        </a:lnSpc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300" kern="1200" spc="8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lnSpc>
          <a:spcPct val="120000"/>
        </a:lnSpc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200" kern="1200" spc="8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lnSpc>
          <a:spcPct val="120000"/>
        </a:lnSpc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100" kern="1200" spc="8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lnSpc>
          <a:spcPct val="120000"/>
        </a:lnSpc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100" kern="1200" spc="8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amilysearch.org/wiki/en/DNA_Day_at_the_Family_History_Library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007891EC-4501-44ED-A8C8-B11B6DB767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7602"/>
            <a:ext cx="12191999" cy="3162146"/>
          </a:xfrm>
          <a:prstGeom prst="rect">
            <a:avLst/>
          </a:prstGeom>
          <a:gradFill flip="none" rotWithShape="1">
            <a:gsLst>
              <a:gs pos="0">
                <a:schemeClr val="tx2">
                  <a:alpha val="0"/>
                </a:schemeClr>
              </a:gs>
              <a:gs pos="50000">
                <a:schemeClr val="tx2">
                  <a:alpha val="35000"/>
                </a:schemeClr>
              </a:gs>
              <a:gs pos="100000">
                <a:schemeClr val="tx2">
                  <a:alpha val="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3ABB1C1-1D0D-6947-9945-A238E13BFA2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98449" y="3152253"/>
            <a:ext cx="10905059" cy="1766218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Using matrices to represent information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5A9DD07-5793-FC4B-8201-FCAF6B3BA70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91535" y="3413622"/>
            <a:ext cx="10902016" cy="145451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algn="ctr"/>
            <a:r>
              <a:rPr lang="en-US" sz="1800" dirty="0">
                <a:solidFill>
                  <a:schemeClr val="bg1"/>
                </a:solidFill>
              </a:rPr>
              <a:t>10B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34E5597F-CE67-4085-9548-E6A8036DA3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393881" y="4035362"/>
            <a:ext cx="5404237" cy="0"/>
          </a:xfrm>
          <a:prstGeom prst="line">
            <a:avLst/>
          </a:prstGeom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757514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33A5C6-8F60-B847-8766-EE51CF38A1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3477" y="73632"/>
            <a:ext cx="11029616" cy="1188720"/>
          </a:xfrm>
        </p:spPr>
        <p:txBody>
          <a:bodyPr/>
          <a:lstStyle/>
          <a:p>
            <a:r>
              <a:rPr lang="en-US" dirty="0"/>
              <a:t>Where to use Matrices?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2AEFAB-82B7-0346-B637-A2331F2D31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3478" y="3149882"/>
            <a:ext cx="11029615" cy="3634486"/>
          </a:xfrm>
        </p:spPr>
        <p:txBody>
          <a:bodyPr/>
          <a:lstStyle/>
          <a:p>
            <a:r>
              <a:rPr lang="en-AU" sz="2400" dirty="0"/>
              <a:t>To store numerical information in a data table. </a:t>
            </a:r>
          </a:p>
          <a:p>
            <a:r>
              <a:rPr lang="en-AU" sz="2400" dirty="0"/>
              <a:t>To carry codes that encrypt credit-card numbers for internet transmission.</a:t>
            </a:r>
          </a:p>
          <a:p>
            <a:r>
              <a:rPr lang="en-AU" sz="2400" dirty="0"/>
              <a:t>To carry all the information needed to solve sets of simultaneous equations. </a:t>
            </a:r>
          </a:p>
          <a:p>
            <a:r>
              <a:rPr lang="en-AU" sz="2400" dirty="0"/>
              <a:t>To represent network diagrams.</a:t>
            </a:r>
            <a:endParaRPr lang="en-US" sz="2400" dirty="0"/>
          </a:p>
        </p:txBody>
      </p:sp>
      <p:pic>
        <p:nvPicPr>
          <p:cNvPr id="1026" name="Picture 2" descr="Credit card encryption, credit card password security, credit card  security, credit card shield icon - Download on">
            <a:extLst>
              <a:ext uri="{FF2B5EF4-FFF2-40B4-BE49-F238E27FC236}">
                <a16:creationId xmlns:a16="http://schemas.microsoft.com/office/drawing/2014/main" id="{236EA52F-BD61-504B-A832-C8E27FB0C3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15046" y="73632"/>
            <a:ext cx="3776954" cy="37769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Wireless transmission media | Internet Information Blog">
            <a:extLst>
              <a:ext uri="{FF2B5EF4-FFF2-40B4-BE49-F238E27FC236}">
                <a16:creationId xmlns:a16="http://schemas.microsoft.com/office/drawing/2014/main" id="{3C20B9D7-59FB-0B40-8571-B2AEEA54F5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477" y="1244882"/>
            <a:ext cx="2912157" cy="21841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752899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4E6E16-775A-6F4E-8721-9A51F6A079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Using a matrix to represent data tables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36D5D7-A4E1-EC47-B48D-970F152D39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sz="2800" dirty="0"/>
              <a:t>The numerical information in a data table is frequently presented in </a:t>
            </a:r>
            <a:r>
              <a:rPr lang="en-AU" sz="2800" dirty="0">
                <a:solidFill>
                  <a:srgbClr val="FF0000"/>
                </a:solidFill>
              </a:rPr>
              <a:t>rows</a:t>
            </a:r>
            <a:r>
              <a:rPr lang="en-AU" sz="2800" dirty="0"/>
              <a:t> and </a:t>
            </a:r>
            <a:r>
              <a:rPr lang="en-AU" sz="2800" dirty="0">
                <a:solidFill>
                  <a:srgbClr val="00B050"/>
                </a:solidFill>
              </a:rPr>
              <a:t>columns</a:t>
            </a:r>
            <a:r>
              <a:rPr lang="en-AU" sz="2800" dirty="0"/>
              <a:t>. As such, it is relatively straight forward process to convert this information into matrix form.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4019093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A867C3-1000-2F46-A641-8D389DFFB1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588723"/>
            <a:ext cx="11924778" cy="776060"/>
          </a:xfrm>
        </p:spPr>
        <p:txBody>
          <a:bodyPr/>
          <a:lstStyle/>
          <a:p>
            <a:r>
              <a:rPr lang="en-AU" dirty="0"/>
              <a:t>Representing information in a table by a matrix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87AC90-8A9D-2247-9C37-094A8621B7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-87679"/>
            <a:ext cx="11029615" cy="4522331"/>
          </a:xfrm>
        </p:spPr>
        <p:txBody>
          <a:bodyPr/>
          <a:lstStyle/>
          <a:p>
            <a:pPr marL="0" indent="0">
              <a:buNone/>
            </a:pPr>
            <a:r>
              <a:rPr lang="en-AU" sz="2400" dirty="0"/>
              <a:t>The table below shows the three types of membership of a local gym and the number of males and females enrolled in each. </a:t>
            </a:r>
            <a:r>
              <a:rPr lang="en-AU" sz="2400" dirty="0">
                <a:solidFill>
                  <a:srgbClr val="0070C0"/>
                </a:solidFill>
              </a:rPr>
              <a:t>Construct</a:t>
            </a:r>
            <a:r>
              <a:rPr lang="en-AU" sz="2400" dirty="0"/>
              <a:t> a matrix to display the numerical information in the table.</a:t>
            </a:r>
          </a:p>
          <a:p>
            <a:endParaRPr lang="en-US" sz="24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B3364AE-1480-D741-852F-AAA8879D3B7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59364" y="2658270"/>
            <a:ext cx="5673271" cy="1979459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8CBDDDE5-AE65-4E41-A06F-2C6645475E3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90899" y="4637729"/>
            <a:ext cx="5410200" cy="21082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C877F9C1-B4FA-A44D-BAAD-B7211E036C1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0185" y="5334316"/>
            <a:ext cx="3835400" cy="1193800"/>
          </a:xfrm>
          <a:prstGeom prst="rect">
            <a:avLst/>
          </a:prstGeom>
        </p:spPr>
      </p:pic>
      <p:pic>
        <p:nvPicPr>
          <p:cNvPr id="11" name="Picture 2" descr="Examples High Res Stock Images | Shutterstock">
            <a:extLst>
              <a:ext uri="{FF2B5EF4-FFF2-40B4-BE49-F238E27FC236}">
                <a16:creationId xmlns:a16="http://schemas.microsoft.com/office/drawing/2014/main" id="{A2C634E0-FDDD-D949-AEFC-E0B1F57030A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32471" y="4683973"/>
            <a:ext cx="2295937" cy="16917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997569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7BB3C1-AECC-E645-93AA-C0F3CB3ED9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800967"/>
          </a:xfrm>
        </p:spPr>
        <p:txBody>
          <a:bodyPr/>
          <a:lstStyle/>
          <a:p>
            <a:r>
              <a:rPr lang="en-AU" dirty="0"/>
              <a:t>Entering a credit card number into a matrix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3D43A1-9E4C-A042-9A75-7A57D6DFA4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1504" y="399330"/>
            <a:ext cx="11029615" cy="3634486"/>
          </a:xfrm>
        </p:spPr>
        <p:txBody>
          <a:bodyPr/>
          <a:lstStyle/>
          <a:p>
            <a:r>
              <a:rPr lang="en-AU" sz="2400" dirty="0"/>
              <a:t>Convert the 16-digit credit card number: 4454817810293161 into a 2×8 matrix, listing the digits in pairs, one under the other. Ignore the spaces.</a:t>
            </a:r>
            <a:endParaRPr lang="en-US" sz="24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D6884BE-47C5-014A-9F1D-A842D0EC55F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30011" y="3297216"/>
            <a:ext cx="6832600" cy="1473200"/>
          </a:xfrm>
          <a:prstGeom prst="rect">
            <a:avLst/>
          </a:prstGeom>
        </p:spPr>
      </p:pic>
      <p:pic>
        <p:nvPicPr>
          <p:cNvPr id="5" name="Picture 2" descr="Examples High Res Stock Images | Shutterstock">
            <a:extLst>
              <a:ext uri="{FF2B5EF4-FFF2-40B4-BE49-F238E27FC236}">
                <a16:creationId xmlns:a16="http://schemas.microsoft.com/office/drawing/2014/main" id="{E307BFD5-418D-3D4B-BEE1-4F41217930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65182" y="4982037"/>
            <a:ext cx="2295937" cy="16917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104457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D8B13E-BF1D-F746-B386-157DE9A8AA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208" y="702156"/>
            <a:ext cx="11510600" cy="1188720"/>
          </a:xfrm>
        </p:spPr>
        <p:txBody>
          <a:bodyPr/>
          <a:lstStyle/>
          <a:p>
            <a:r>
              <a:rPr lang="en-AU" dirty="0"/>
              <a:t>Using matrices to represent network diagrams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C287FD-3602-5347-BF55-E4451A04A0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7314" y="1223501"/>
            <a:ext cx="11029615" cy="3634486"/>
          </a:xfrm>
        </p:spPr>
        <p:txBody>
          <a:bodyPr/>
          <a:lstStyle/>
          <a:p>
            <a:r>
              <a:rPr lang="en-AU" sz="2400" dirty="0"/>
              <a:t>Network diagrams consist of a series of numbered or labelled points joined in various ways. They are a powerful way of representing and studying things as different as friendship networks, airline routes, electrical circuits and road links between towns.</a:t>
            </a:r>
            <a:endParaRPr lang="en-US" sz="2400" dirty="0"/>
          </a:p>
        </p:txBody>
      </p:sp>
      <p:pic>
        <p:nvPicPr>
          <p:cNvPr id="4098" name="Picture 2" descr="The Different Types of Friendship Networks and How They Can Influence Your  Success | Infosystem">
            <a:extLst>
              <a:ext uri="{FF2B5EF4-FFF2-40B4-BE49-F238E27FC236}">
                <a16:creationId xmlns:a16="http://schemas.microsoft.com/office/drawing/2014/main" id="{9D7791B0-937F-4443-ADF3-C1EFC0D21B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314" y="4238170"/>
            <a:ext cx="4209143" cy="23676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These Were the Biggest New Airline Routes Launched in 2017">
            <a:extLst>
              <a:ext uri="{FF2B5EF4-FFF2-40B4-BE49-F238E27FC236}">
                <a16:creationId xmlns:a16="http://schemas.microsoft.com/office/drawing/2014/main" id="{3CA0EC58-857D-4647-A51F-08B13E2BDD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5508" y="4221662"/>
            <a:ext cx="4630679" cy="23153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257047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52E73A-6CA8-D94D-8FEF-59E5BB4E5E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275322"/>
            <a:ext cx="11029616" cy="1188720"/>
          </a:xfrm>
        </p:spPr>
        <p:txBody>
          <a:bodyPr/>
          <a:lstStyle/>
          <a:p>
            <a:r>
              <a:rPr lang="en-AU" dirty="0"/>
              <a:t>Representing a network diagram by a matrix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B7F137-1502-4745-8232-313687D8E3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296" y="674902"/>
            <a:ext cx="11987408" cy="3634486"/>
          </a:xfrm>
        </p:spPr>
        <p:txBody>
          <a:bodyPr/>
          <a:lstStyle/>
          <a:p>
            <a:r>
              <a:rPr lang="en-AU" sz="2400" dirty="0"/>
              <a:t>Represent the network diagram shown opposite as a 4×4 matrix 𝐴, where:</a:t>
            </a:r>
          </a:p>
          <a:p>
            <a:r>
              <a:rPr lang="en-AU" sz="2400" dirty="0"/>
              <a:t>matrix element =1 if the two points are joined by a line</a:t>
            </a:r>
          </a:p>
          <a:p>
            <a:r>
              <a:rPr lang="en-AU" sz="2400" dirty="0"/>
              <a:t>matrix element =0 if the two points are not connected.</a:t>
            </a:r>
          </a:p>
          <a:p>
            <a:endParaRPr lang="en-US" sz="2400" dirty="0"/>
          </a:p>
        </p:txBody>
      </p:sp>
      <p:pic>
        <p:nvPicPr>
          <p:cNvPr id="4" name="Picture 2" descr="Examples High Res Stock Images | Shutterstock">
            <a:extLst>
              <a:ext uri="{FF2B5EF4-FFF2-40B4-BE49-F238E27FC236}">
                <a16:creationId xmlns:a16="http://schemas.microsoft.com/office/drawing/2014/main" id="{96836FBC-E153-534D-8964-538A1C5B94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65182" y="4982037"/>
            <a:ext cx="2295937" cy="16917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433275CF-8F04-0148-9F4F-0F5B5C553AB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29908" y="1942379"/>
            <a:ext cx="1531211" cy="1888671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98EFF68D-9C43-5549-A176-EB962B3638E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19993" y="3043392"/>
            <a:ext cx="5514522" cy="3483431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B14C1059-72EE-0543-84BD-A43D7748C44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171800" y="3831050"/>
            <a:ext cx="4052641" cy="2468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19139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4C82DF-8D77-0845-8CA1-5EBF763A5A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488755"/>
            <a:ext cx="12192000" cy="787790"/>
          </a:xfrm>
        </p:spPr>
        <p:txBody>
          <a:bodyPr/>
          <a:lstStyle/>
          <a:p>
            <a:r>
              <a:rPr lang="en-AU" sz="4000" dirty="0"/>
              <a:t>Interpreting a matrix representing a network diagram</a:t>
            </a:r>
            <a:endParaRPr lang="en-US" sz="4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548CA67-1938-2143-837C-5004AB3A312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-101600" y="1954452"/>
                <a:ext cx="12051405" cy="3634486"/>
              </a:xfrm>
            </p:spPr>
            <p:txBody>
              <a:bodyPr/>
              <a:lstStyle/>
              <a:p>
                <a:r>
                  <a:rPr lang="en-AU" sz="2200" dirty="0"/>
                  <a:t>The diagram opposite shows the roads connecting four towns: town 1, town 2, town 3, and town 4. This diagram has been represented by a 4×4 matrix, 𝐴. The elements show the number of roads between each pair of towns.</a:t>
                </a:r>
              </a:p>
              <a:p>
                <a:pPr fontAlgn="t"/>
                <a:r>
                  <a:rPr lang="en-AU" sz="2200" dirty="0"/>
                  <a:t>1. In the matrix A, 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AU" sz="22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AU" sz="22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AU" sz="2200" b="0" i="1" smtClean="0">
                            <a:latin typeface="Cambria Math" panose="02040503050406030204" pitchFamily="18" charset="0"/>
                          </a:rPr>
                          <m:t>24</m:t>
                        </m:r>
                      </m:sub>
                    </m:sSub>
                  </m:oMath>
                </a14:m>
                <a:r>
                  <a:rPr lang="en-AU" sz="2200" dirty="0"/>
                  <a:t>=1. What does this tell us?</a:t>
                </a:r>
              </a:p>
              <a:p>
                <a:pPr fontAlgn="t"/>
                <a:r>
                  <a:rPr lang="en-AU" sz="2200" dirty="0"/>
                  <a:t>2. In the matrix A, 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AU" sz="2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AU" sz="2200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AU" sz="2200" b="0" i="1" smtClean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AU" sz="2200" i="1">
                            <a:latin typeface="Cambria Math" panose="02040503050406030204" pitchFamily="18" charset="0"/>
                          </a:rPr>
                          <m:t>4</m:t>
                        </m:r>
                      </m:sub>
                    </m:sSub>
                    <m:r>
                      <a:rPr lang="en-AU" sz="22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AU" sz="2200" dirty="0"/>
                  <a:t>=3. What does this tell us?</a:t>
                </a:r>
              </a:p>
              <a:p>
                <a:pPr fontAlgn="t"/>
                <a:r>
                  <a:rPr lang="en-AU" sz="2200" dirty="0"/>
                  <a:t>3. In the matrix A, 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AU" sz="2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AU" sz="2200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AU" sz="2200" i="1"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en-AU" sz="22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AU" sz="22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AU" sz="2200" dirty="0"/>
                  <a:t>=0. What does this tell us?</a:t>
                </a:r>
              </a:p>
              <a:p>
                <a:pPr fontAlgn="t"/>
                <a:r>
                  <a:rPr lang="en-AU" sz="2200" dirty="0"/>
                  <a:t>4. What is the sum of the elements in row 3 of matrix </a:t>
                </a:r>
                <a:r>
                  <a:rPr lang="en-AU" sz="2200" i="1" dirty="0"/>
                  <a:t>A</a:t>
                </a:r>
                <a:r>
                  <a:rPr lang="en-AU" sz="2200" dirty="0"/>
                  <a:t> and what does this tell us?</a:t>
                </a:r>
              </a:p>
              <a:p>
                <a:pPr fontAlgn="t"/>
                <a:r>
                  <a:rPr lang="en-AU" sz="2200" dirty="0"/>
                  <a:t>5. What is the sum of all the elements of matrix </a:t>
                </a:r>
                <a:r>
                  <a:rPr lang="en-AU" sz="2200" i="1" dirty="0"/>
                  <a:t>A</a:t>
                </a:r>
                <a:r>
                  <a:rPr lang="en-AU" sz="2200" dirty="0"/>
                  <a:t> and what does this tell us?</a:t>
                </a:r>
              </a:p>
              <a:p>
                <a:pPr marL="0" indent="0">
                  <a:buNone/>
                </a:pPr>
                <a:endParaRPr lang="en-AU" sz="2200" dirty="0"/>
              </a:p>
              <a:p>
                <a:endParaRPr lang="en-US" sz="2200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548CA67-1938-2143-837C-5004AB3A312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-101600" y="1954452"/>
                <a:ext cx="12051405" cy="3634486"/>
              </a:xfrm>
              <a:blipFill>
                <a:blip r:embed="rId2"/>
                <a:stretch>
                  <a:fillRect l="-211" t="-2543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2" descr="Examples High Res Stock Images | Shutterstock">
            <a:extLst>
              <a:ext uri="{FF2B5EF4-FFF2-40B4-BE49-F238E27FC236}">
                <a16:creationId xmlns:a16="http://schemas.microsoft.com/office/drawing/2014/main" id="{3386A545-C0BF-564D-BE55-C899F2F9B18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42689" y="5863771"/>
            <a:ext cx="1349311" cy="9942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C5CBFEA3-09C9-9F4D-B01B-269AA8502AD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68785" y="5433379"/>
            <a:ext cx="2930071" cy="1424621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02AEDD6D-EB5A-2A43-A395-1BE5342838A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029460" y="5405231"/>
            <a:ext cx="3363686" cy="148091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52E8FC2A-983D-6C4A-975A-F1DDAB022087}"/>
              </a:ext>
            </a:extLst>
          </p:cNvPr>
          <p:cNvSpPr txBox="1"/>
          <p:nvPr/>
        </p:nvSpPr>
        <p:spPr>
          <a:xfrm>
            <a:off x="7460342" y="2181356"/>
            <a:ext cx="4615543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1. 1 road between town 2 &amp; 4;</a:t>
            </a:r>
          </a:p>
          <a:p>
            <a:r>
              <a:rPr lang="en-US" sz="2400" dirty="0"/>
              <a:t>2. 3 road between town 3 &amp; 4;</a:t>
            </a:r>
          </a:p>
          <a:p>
            <a:r>
              <a:rPr lang="en-US" sz="2400" dirty="0"/>
              <a:t>3. 0 road between town 4 &amp; 1;</a:t>
            </a:r>
          </a:p>
          <a:p>
            <a:r>
              <a:rPr lang="en-US" sz="2400" dirty="0"/>
              <a:t>4. total 5 roads between town 3 &amp; others;</a:t>
            </a:r>
          </a:p>
          <a:p>
            <a:endParaRPr lang="en-US" sz="2400" dirty="0"/>
          </a:p>
          <a:p>
            <a:r>
              <a:rPr lang="en-US" sz="2400" dirty="0"/>
              <a:t>5. total 14 roads you can travel between towns.</a:t>
            </a:r>
          </a:p>
          <a:p>
            <a:endParaRPr lang="en-US" sz="2400" dirty="0"/>
          </a:p>
          <a:p>
            <a:endParaRPr lang="en-US" sz="2400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C820420-CD80-2343-AEFF-18D7EF2826F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311894" y="6572246"/>
            <a:ext cx="235327" cy="2857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7754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DividendVTI">
  <a:themeElements>
    <a:clrScheme name="AnalogousFromDarkSeedLeftStep">
      <a:dk1>
        <a:srgbClr val="000000"/>
      </a:dk1>
      <a:lt1>
        <a:srgbClr val="FFFFFF"/>
      </a:lt1>
      <a:dk2>
        <a:srgbClr val="1C2431"/>
      </a:dk2>
      <a:lt2>
        <a:srgbClr val="F0F3F1"/>
      </a:lt2>
      <a:accent1>
        <a:srgbClr val="E729B2"/>
      </a:accent1>
      <a:accent2>
        <a:srgbClr val="BB17D5"/>
      </a:accent2>
      <a:accent3>
        <a:srgbClr val="7E29E7"/>
      </a:accent3>
      <a:accent4>
        <a:srgbClr val="3A35DA"/>
      </a:accent4>
      <a:accent5>
        <a:srgbClr val="2972E7"/>
      </a:accent5>
      <a:accent6>
        <a:srgbClr val="17AFD5"/>
      </a:accent6>
      <a:hlink>
        <a:srgbClr val="3F5BBF"/>
      </a:hlink>
      <a:folHlink>
        <a:srgbClr val="7F7F7F"/>
      </a:folHlink>
    </a:clrScheme>
    <a:fontScheme name="Dividend">
      <a:majorFont>
        <a:latin typeface="Univers Condensed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Univers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VTI" id="{97558BDE-0B66-457C-BB6F-7B1B22DAA9B8}" vid="{F53508A3-AC60-448A-AF37-934D5F1A0D5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463</Words>
  <Application>Microsoft Office PowerPoint</Application>
  <PresentationFormat>Widescreen</PresentationFormat>
  <Paragraphs>32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Cambria Math</vt:lpstr>
      <vt:lpstr>Univers</vt:lpstr>
      <vt:lpstr>Univers Condensed</vt:lpstr>
      <vt:lpstr>Wingdings 2</vt:lpstr>
      <vt:lpstr>DividendVTI</vt:lpstr>
      <vt:lpstr>Using matrices to represent information</vt:lpstr>
      <vt:lpstr>Where to use Matrices?</vt:lpstr>
      <vt:lpstr>Using a matrix to represent data tables</vt:lpstr>
      <vt:lpstr>Representing information in a table by a matrix</vt:lpstr>
      <vt:lpstr>Entering a credit card number into a matrix</vt:lpstr>
      <vt:lpstr>Using matrices to represent network diagrams</vt:lpstr>
      <vt:lpstr>Representing a network diagram by a matrix</vt:lpstr>
      <vt:lpstr>Interpreting a matrix representing a network diagram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Using matrices to represent information</dc:title>
  <dc:creator>Yongmei Zhang</dc:creator>
  <cp:lastModifiedBy>Lyn ZHANG</cp:lastModifiedBy>
  <cp:revision>12</cp:revision>
  <dcterms:created xsi:type="dcterms:W3CDTF">2021-04-11T02:54:52Z</dcterms:created>
  <dcterms:modified xsi:type="dcterms:W3CDTF">2023-02-06T00:47:10Z</dcterms:modified>
</cp:coreProperties>
</file>