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15"/>
  </p:normalViewPr>
  <p:slideViewPr>
    <p:cSldViewPr snapToGrid="0" snapToObjects="1">
      <p:cViewPr varScale="1">
        <p:scale>
          <a:sx n="62" d="100"/>
          <a:sy n="62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2/6/2023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938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61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2/6/2023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46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2/6/2023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23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2/6/2023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651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23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173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8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384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2/6/2023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536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lIns="109728" tIns="109728" rIns="109728" bIns="91440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800" spc="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800" cap="none" spc="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380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400" b="1" kern="1200" cap="none" spc="13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 spc="8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 spc="8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 spc="8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 spc="8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 spc="8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milysearch.org/wiki/en/DNA_Day_at_the_Family_History_Library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2">
                  <a:alpha val="0"/>
                </a:schemeClr>
              </a:gs>
              <a:gs pos="50000">
                <a:schemeClr val="tx2">
                  <a:alpha val="35000"/>
                </a:schemeClr>
              </a:gs>
              <a:gs pos="100000">
                <a:schemeClr val="tx2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BB1C1-1D0D-6947-9945-A238E13BF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449" y="3152253"/>
            <a:ext cx="10905059" cy="176621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Using matrices to represent information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9DD07-5793-FC4B-8201-FCAF6B3BA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1535" y="3413622"/>
            <a:ext cx="10902016" cy="145451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10B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5751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3A5C6-8F60-B847-8766-EE51CF38A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77" y="73632"/>
            <a:ext cx="11029616" cy="1188720"/>
          </a:xfrm>
        </p:spPr>
        <p:txBody>
          <a:bodyPr/>
          <a:lstStyle/>
          <a:p>
            <a:r>
              <a:rPr lang="en-US" dirty="0"/>
              <a:t>Where to use Matrices?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AEFAB-82B7-0346-B637-A2331F2D3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478" y="3149882"/>
            <a:ext cx="11029615" cy="3634486"/>
          </a:xfrm>
        </p:spPr>
        <p:txBody>
          <a:bodyPr/>
          <a:lstStyle/>
          <a:p>
            <a:r>
              <a:rPr lang="en-AU" sz="2400" dirty="0"/>
              <a:t>To store numerical information in a data table. </a:t>
            </a:r>
          </a:p>
          <a:p>
            <a:r>
              <a:rPr lang="en-AU" sz="2400" dirty="0"/>
              <a:t>To carry codes that encrypt credit-card numbers for internet transmission.</a:t>
            </a:r>
          </a:p>
          <a:p>
            <a:r>
              <a:rPr lang="en-AU" sz="2400" dirty="0"/>
              <a:t>To carry all the information needed to solve sets of simultaneous equations. </a:t>
            </a:r>
          </a:p>
          <a:p>
            <a:r>
              <a:rPr lang="en-AU" sz="2400" dirty="0"/>
              <a:t>To represent network diagrams.</a:t>
            </a:r>
            <a:endParaRPr lang="en-US" sz="2400" dirty="0"/>
          </a:p>
        </p:txBody>
      </p:sp>
      <p:pic>
        <p:nvPicPr>
          <p:cNvPr id="1026" name="Picture 2" descr="Credit card encryption, credit card password security, credit card  security, credit card shield icon - Download on">
            <a:extLst>
              <a:ext uri="{FF2B5EF4-FFF2-40B4-BE49-F238E27FC236}">
                <a16:creationId xmlns:a16="http://schemas.microsoft.com/office/drawing/2014/main" id="{236EA52F-BD61-504B-A832-C8E27FB0C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5046" y="73632"/>
            <a:ext cx="3776954" cy="3776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ireless transmission media | Internet Information Blog">
            <a:extLst>
              <a:ext uri="{FF2B5EF4-FFF2-40B4-BE49-F238E27FC236}">
                <a16:creationId xmlns:a16="http://schemas.microsoft.com/office/drawing/2014/main" id="{3C20B9D7-59FB-0B40-8571-B2AEEA54F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77" y="1244882"/>
            <a:ext cx="2912157" cy="218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5289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E6E16-775A-6F4E-8721-9A51F6A07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Using a matrix to represent data tables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6D5D7-A4E1-EC47-B48D-970F152D3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/>
              <a:t>The numerical information in a data table is frequently presented in </a:t>
            </a:r>
            <a:r>
              <a:rPr lang="en-AU" sz="2800" dirty="0">
                <a:solidFill>
                  <a:srgbClr val="FF0000"/>
                </a:solidFill>
              </a:rPr>
              <a:t>rows</a:t>
            </a:r>
            <a:r>
              <a:rPr lang="en-AU" sz="2800" dirty="0"/>
              <a:t> and </a:t>
            </a:r>
            <a:r>
              <a:rPr lang="en-AU" sz="2800" dirty="0">
                <a:solidFill>
                  <a:srgbClr val="00B050"/>
                </a:solidFill>
              </a:rPr>
              <a:t>columns</a:t>
            </a:r>
            <a:r>
              <a:rPr lang="en-AU" sz="2800" dirty="0"/>
              <a:t>. As such, it is relatively straight forward process to convert this information into matrix form.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1909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867C3-1000-2F46-A641-8D389DFFB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88723"/>
            <a:ext cx="11924778" cy="776060"/>
          </a:xfrm>
        </p:spPr>
        <p:txBody>
          <a:bodyPr/>
          <a:lstStyle/>
          <a:p>
            <a:r>
              <a:rPr lang="en-AU" dirty="0"/>
              <a:t>Representing information in a table by a matrix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7AC90-8A9D-2247-9C37-094A8621B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-87679"/>
            <a:ext cx="11029615" cy="4522331"/>
          </a:xfrm>
        </p:spPr>
        <p:txBody>
          <a:bodyPr/>
          <a:lstStyle/>
          <a:p>
            <a:pPr marL="0" indent="0">
              <a:buNone/>
            </a:pPr>
            <a:r>
              <a:rPr lang="en-AU" sz="2400" dirty="0"/>
              <a:t>The table below shows the three types of membership of a local gym and the number of males and females enrolled in each. </a:t>
            </a:r>
            <a:r>
              <a:rPr lang="en-AU" sz="2400" dirty="0">
                <a:solidFill>
                  <a:srgbClr val="0070C0"/>
                </a:solidFill>
              </a:rPr>
              <a:t>Construct</a:t>
            </a:r>
            <a:r>
              <a:rPr lang="en-AU" sz="2400" dirty="0"/>
              <a:t> a matrix to display the numerical information in the table.</a:t>
            </a: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3364AE-1480-D741-852F-AAA8879D3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9364" y="2658270"/>
            <a:ext cx="5673271" cy="19794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BDDDE5-AE65-4E41-A06F-2C6645475E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0899" y="4637729"/>
            <a:ext cx="5410200" cy="2108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77F9C1-B4FA-A44D-BAAD-B7211E036C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0185" y="5334316"/>
            <a:ext cx="3835400" cy="1193800"/>
          </a:xfrm>
          <a:prstGeom prst="rect">
            <a:avLst/>
          </a:prstGeom>
        </p:spPr>
      </p:pic>
      <p:pic>
        <p:nvPicPr>
          <p:cNvPr id="11" name="Picture 2" descr="Examples High Res Stock Images | Shutterstock">
            <a:extLst>
              <a:ext uri="{FF2B5EF4-FFF2-40B4-BE49-F238E27FC236}">
                <a16:creationId xmlns:a16="http://schemas.microsoft.com/office/drawing/2014/main" id="{A2C634E0-FDDD-D949-AEFC-E0B1F5703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2471" y="4683973"/>
            <a:ext cx="2295937" cy="1691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75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BB3C1-AECC-E645-93AA-C0F3CB3ED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0967"/>
          </a:xfrm>
        </p:spPr>
        <p:txBody>
          <a:bodyPr/>
          <a:lstStyle/>
          <a:p>
            <a:r>
              <a:rPr lang="en-AU" dirty="0"/>
              <a:t>Entering a credit card number into a matrix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D43A1-9E4C-A042-9A75-7A57D6DFA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04" y="399330"/>
            <a:ext cx="11029615" cy="3634486"/>
          </a:xfrm>
        </p:spPr>
        <p:txBody>
          <a:bodyPr/>
          <a:lstStyle/>
          <a:p>
            <a:r>
              <a:rPr lang="en-AU" sz="2400" dirty="0"/>
              <a:t>Convert the 16-digit credit card number: 4454817810293161 into a 2×8 matrix, listing the digits in pairs, one under the other. Ignore the spaces.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6884BE-47C5-014A-9F1D-A842D0EC5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0011" y="3297216"/>
            <a:ext cx="6832600" cy="1473200"/>
          </a:xfrm>
          <a:prstGeom prst="rect">
            <a:avLst/>
          </a:prstGeom>
        </p:spPr>
      </p:pic>
      <p:pic>
        <p:nvPicPr>
          <p:cNvPr id="5" name="Picture 2" descr="Examples High Res Stock Images | Shutterstock">
            <a:extLst>
              <a:ext uri="{FF2B5EF4-FFF2-40B4-BE49-F238E27FC236}">
                <a16:creationId xmlns:a16="http://schemas.microsoft.com/office/drawing/2014/main" id="{E307BFD5-418D-3D4B-BEE1-4F4121793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5182" y="4982037"/>
            <a:ext cx="2295937" cy="1691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44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8B13E-BF1D-F746-B386-157DE9A8A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08" y="702156"/>
            <a:ext cx="11510600" cy="1188720"/>
          </a:xfrm>
        </p:spPr>
        <p:txBody>
          <a:bodyPr/>
          <a:lstStyle/>
          <a:p>
            <a:r>
              <a:rPr lang="en-AU" dirty="0"/>
              <a:t>Using matrices to represent network diagrams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287FD-3602-5347-BF55-E4451A04A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314" y="1223501"/>
            <a:ext cx="11029615" cy="3634486"/>
          </a:xfrm>
        </p:spPr>
        <p:txBody>
          <a:bodyPr/>
          <a:lstStyle/>
          <a:p>
            <a:r>
              <a:rPr lang="en-AU" sz="2400" dirty="0"/>
              <a:t>Network diagrams consist of a series of numbered or labelled points joined in various ways. They are a powerful way of representing and studying things as different as friendship networks, airline routes, electrical circuits and road links between towns.</a:t>
            </a:r>
            <a:endParaRPr lang="en-US" sz="2400" dirty="0"/>
          </a:p>
        </p:txBody>
      </p:sp>
      <p:pic>
        <p:nvPicPr>
          <p:cNvPr id="4098" name="Picture 2" descr="The Different Types of Friendship Networks and How They Can Influence Your  Success | Infosystem">
            <a:extLst>
              <a:ext uri="{FF2B5EF4-FFF2-40B4-BE49-F238E27FC236}">
                <a16:creationId xmlns:a16="http://schemas.microsoft.com/office/drawing/2014/main" id="{9D7791B0-937F-4443-ADF3-C1EFC0D21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14" y="4238170"/>
            <a:ext cx="4209143" cy="2367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These Were the Biggest New Airline Routes Launched in 2017">
            <a:extLst>
              <a:ext uri="{FF2B5EF4-FFF2-40B4-BE49-F238E27FC236}">
                <a16:creationId xmlns:a16="http://schemas.microsoft.com/office/drawing/2014/main" id="{3CA0EC58-857D-4647-A51F-08B13E2BD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508" y="4221662"/>
            <a:ext cx="4630679" cy="2315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704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2E73A-6CA8-D94D-8FEF-59E5BB4E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275322"/>
            <a:ext cx="11029616" cy="1188720"/>
          </a:xfrm>
        </p:spPr>
        <p:txBody>
          <a:bodyPr/>
          <a:lstStyle/>
          <a:p>
            <a:r>
              <a:rPr lang="en-AU" dirty="0"/>
              <a:t>Representing a network diagram by a matrix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7F137-1502-4745-8232-313687D8E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96" y="674902"/>
            <a:ext cx="11987408" cy="3634486"/>
          </a:xfrm>
        </p:spPr>
        <p:txBody>
          <a:bodyPr/>
          <a:lstStyle/>
          <a:p>
            <a:r>
              <a:rPr lang="en-AU" sz="2400" dirty="0"/>
              <a:t>Represent the network diagram shown opposite as a 4×4 matrix 𝐴, where:</a:t>
            </a:r>
          </a:p>
          <a:p>
            <a:r>
              <a:rPr lang="en-AU" sz="2400" dirty="0"/>
              <a:t>matrix element =1 if the two points are joined by a line</a:t>
            </a:r>
          </a:p>
          <a:p>
            <a:r>
              <a:rPr lang="en-AU" sz="2400" dirty="0"/>
              <a:t>matrix element =0 if the two points are not connected.</a:t>
            </a:r>
          </a:p>
          <a:p>
            <a:endParaRPr lang="en-US" sz="2400" dirty="0"/>
          </a:p>
        </p:txBody>
      </p:sp>
      <p:pic>
        <p:nvPicPr>
          <p:cNvPr id="4" name="Picture 2" descr="Examples High Res Stock Images | Shutterstock">
            <a:extLst>
              <a:ext uri="{FF2B5EF4-FFF2-40B4-BE49-F238E27FC236}">
                <a16:creationId xmlns:a16="http://schemas.microsoft.com/office/drawing/2014/main" id="{96836FBC-E153-534D-8964-538A1C5B9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5182" y="4982037"/>
            <a:ext cx="2295937" cy="1691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3275CF-8F04-0148-9F4F-0F5B5C553A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9908" y="1942379"/>
            <a:ext cx="1531211" cy="18886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8EFF68D-9C43-5549-A176-EB962B3638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9993" y="3043392"/>
            <a:ext cx="5514522" cy="34834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4C1059-72EE-0543-84BD-A43D7748C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1800" y="3831050"/>
            <a:ext cx="4052641" cy="246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91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C82DF-8D77-0845-8CA1-5EBF763A5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88755"/>
            <a:ext cx="12192000" cy="787790"/>
          </a:xfrm>
        </p:spPr>
        <p:txBody>
          <a:bodyPr/>
          <a:lstStyle/>
          <a:p>
            <a:r>
              <a:rPr lang="en-AU" sz="4000" dirty="0"/>
              <a:t>Interpreting a matrix representing a network diagram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48CA67-1938-2143-837C-5004AB3A31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101600" y="1954452"/>
                <a:ext cx="12051405" cy="3634486"/>
              </a:xfrm>
            </p:spPr>
            <p:txBody>
              <a:bodyPr/>
              <a:lstStyle/>
              <a:p>
                <a:r>
                  <a:rPr lang="en-AU" sz="2200" dirty="0"/>
                  <a:t>The diagram opposite shows the roads connecting four towns: town 1, town 2, town 3, and town 4. This diagram has been represented by a 4×4 matrix, 𝐴. The elements show the number of roads between each pair of towns.</a:t>
                </a:r>
              </a:p>
              <a:p>
                <a:pPr fontAlgn="t"/>
                <a:r>
                  <a:rPr lang="en-AU" sz="2200" dirty="0"/>
                  <a:t>1. In the matrix A,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AU" sz="22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sub>
                    </m:sSub>
                  </m:oMath>
                </a14:m>
                <a:r>
                  <a:rPr lang="en-AU" sz="2200" dirty="0"/>
                  <a:t>=1. What does this tell us?</a:t>
                </a:r>
              </a:p>
              <a:p>
                <a:pPr fontAlgn="t"/>
                <a:r>
                  <a:rPr lang="en-AU" sz="2200" dirty="0"/>
                  <a:t>2. In the matrix A,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AU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AU" sz="2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200" dirty="0"/>
                  <a:t>=3. What does this tell us?</a:t>
                </a:r>
              </a:p>
              <a:p>
                <a:pPr fontAlgn="t"/>
                <a:r>
                  <a:rPr lang="en-AU" sz="2200" dirty="0"/>
                  <a:t>3. In the matrix A,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AU" sz="22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AU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200" dirty="0"/>
                  <a:t>=0. What does this tell us?</a:t>
                </a:r>
              </a:p>
              <a:p>
                <a:pPr fontAlgn="t"/>
                <a:r>
                  <a:rPr lang="en-AU" sz="2200" dirty="0"/>
                  <a:t>4. What is the sum of the elements in row 3 of matrix </a:t>
                </a:r>
                <a:r>
                  <a:rPr lang="en-AU" sz="2200" i="1" dirty="0"/>
                  <a:t>A</a:t>
                </a:r>
                <a:r>
                  <a:rPr lang="en-AU" sz="2200" dirty="0"/>
                  <a:t> and what does this tell us?</a:t>
                </a:r>
              </a:p>
              <a:p>
                <a:pPr fontAlgn="t"/>
                <a:r>
                  <a:rPr lang="en-AU" sz="2200" dirty="0"/>
                  <a:t>5. What is the sum of all the elements of matrix </a:t>
                </a:r>
                <a:r>
                  <a:rPr lang="en-AU" sz="2200" i="1" dirty="0"/>
                  <a:t>A</a:t>
                </a:r>
                <a:r>
                  <a:rPr lang="en-AU" sz="2200" dirty="0"/>
                  <a:t> and what does this tell us?</a:t>
                </a:r>
              </a:p>
              <a:p>
                <a:pPr marL="0" indent="0">
                  <a:buNone/>
                </a:pPr>
                <a:endParaRPr lang="en-AU" sz="2200" dirty="0"/>
              </a:p>
              <a:p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48CA67-1938-2143-837C-5004AB3A31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01600" y="1954452"/>
                <a:ext cx="12051405" cy="3634486"/>
              </a:xfrm>
              <a:blipFill>
                <a:blip r:embed="rId2"/>
                <a:stretch>
                  <a:fillRect l="-211" t="-25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Examples High Res Stock Images | Shutterstock">
            <a:extLst>
              <a:ext uri="{FF2B5EF4-FFF2-40B4-BE49-F238E27FC236}">
                <a16:creationId xmlns:a16="http://schemas.microsoft.com/office/drawing/2014/main" id="{3386A545-C0BF-564D-BE55-C899F2F9B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689" y="5863771"/>
            <a:ext cx="1349311" cy="99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5CBFEA3-09C9-9F4D-B01B-269AA8502A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785" y="5433379"/>
            <a:ext cx="2930071" cy="142462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AEDD6D-EB5A-2A43-A395-1BE5342838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9460" y="5405231"/>
            <a:ext cx="3363686" cy="14809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2E8FC2A-983D-6C4A-975A-F1DDAB022087}"/>
              </a:ext>
            </a:extLst>
          </p:cNvPr>
          <p:cNvSpPr txBox="1"/>
          <p:nvPr/>
        </p:nvSpPr>
        <p:spPr>
          <a:xfrm>
            <a:off x="7460342" y="2181356"/>
            <a:ext cx="46155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1 road between town 2 &amp; 4;</a:t>
            </a:r>
          </a:p>
          <a:p>
            <a:r>
              <a:rPr lang="en-US" sz="2400" dirty="0"/>
              <a:t>2. 3 road between town 3 &amp; 4;</a:t>
            </a:r>
          </a:p>
          <a:p>
            <a:r>
              <a:rPr lang="en-US" sz="2400" dirty="0"/>
              <a:t>3. 0 road between town 4 &amp; 1;</a:t>
            </a:r>
          </a:p>
          <a:p>
            <a:r>
              <a:rPr lang="en-US" sz="2400" dirty="0"/>
              <a:t>4. total 5 roads between town 3 &amp; others;</a:t>
            </a:r>
          </a:p>
          <a:p>
            <a:endParaRPr lang="en-US" sz="2400" dirty="0"/>
          </a:p>
          <a:p>
            <a:r>
              <a:rPr lang="en-US" sz="2400" dirty="0"/>
              <a:t>5. total 14 roads you can travel between towns.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C820420-CD80-2343-AEFF-18D7EF2826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11894" y="6572246"/>
            <a:ext cx="235327" cy="285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75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ividendVTI">
  <a:themeElements>
    <a:clrScheme name="AnalogousFromDarkSeedLeftStep">
      <a:dk1>
        <a:srgbClr val="000000"/>
      </a:dk1>
      <a:lt1>
        <a:srgbClr val="FFFFFF"/>
      </a:lt1>
      <a:dk2>
        <a:srgbClr val="1C2431"/>
      </a:dk2>
      <a:lt2>
        <a:srgbClr val="F0F3F1"/>
      </a:lt2>
      <a:accent1>
        <a:srgbClr val="E729B2"/>
      </a:accent1>
      <a:accent2>
        <a:srgbClr val="BB17D5"/>
      </a:accent2>
      <a:accent3>
        <a:srgbClr val="7E29E7"/>
      </a:accent3>
      <a:accent4>
        <a:srgbClr val="3A35DA"/>
      </a:accent4>
      <a:accent5>
        <a:srgbClr val="2972E7"/>
      </a:accent5>
      <a:accent6>
        <a:srgbClr val="17AFD5"/>
      </a:accent6>
      <a:hlink>
        <a:srgbClr val="3F5BBF"/>
      </a:hlink>
      <a:folHlink>
        <a:srgbClr val="7F7F7F"/>
      </a:folHlink>
    </a:clrScheme>
    <a:fontScheme name="Dividend">
      <a:majorFont>
        <a:latin typeface="Univers Condensed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Univers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463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Cambria Math</vt:lpstr>
      <vt:lpstr>Univers</vt:lpstr>
      <vt:lpstr>Univers Condensed</vt:lpstr>
      <vt:lpstr>Wingdings 2</vt:lpstr>
      <vt:lpstr>DividendVTI</vt:lpstr>
      <vt:lpstr>Using matrices to represent information</vt:lpstr>
      <vt:lpstr>Where to use Matrices?</vt:lpstr>
      <vt:lpstr>Using a matrix to represent data tables</vt:lpstr>
      <vt:lpstr>Representing information in a table by a matrix</vt:lpstr>
      <vt:lpstr>Entering a credit card number into a matrix</vt:lpstr>
      <vt:lpstr>Using matrices to represent network diagrams</vt:lpstr>
      <vt:lpstr>Representing a network diagram by a matrix</vt:lpstr>
      <vt:lpstr>Interpreting a matrix representing a network diagram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matrices to represent information</dc:title>
  <dc:creator>Yongmei Zhang</dc:creator>
  <cp:lastModifiedBy>Lyn ZHANG</cp:lastModifiedBy>
  <cp:revision>12</cp:revision>
  <dcterms:created xsi:type="dcterms:W3CDTF">2021-04-11T02:54:52Z</dcterms:created>
  <dcterms:modified xsi:type="dcterms:W3CDTF">2023-02-06T00:47:10Z</dcterms:modified>
</cp:coreProperties>
</file>