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0"/>
  </p:notesMasterIdLst>
  <p:sldIdLst>
    <p:sldId id="256" r:id="rId2"/>
    <p:sldId id="257" r:id="rId3"/>
    <p:sldId id="258" r:id="rId4"/>
    <p:sldId id="259" r:id="rId5"/>
    <p:sldId id="260" r:id="rId6"/>
    <p:sldId id="261"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540"/>
  </p:normalViewPr>
  <p:slideViewPr>
    <p:cSldViewPr snapToGrid="0" snapToObjects="1">
      <p:cViewPr varScale="1">
        <p:scale>
          <a:sx n="62" d="100"/>
          <a:sy n="62" d="100"/>
        </p:scale>
        <p:origin x="6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70E6C-E891-4946-97BF-EE7F6761B295}" type="datetimeFigureOut">
              <a:rPr lang="en-US" smtClean="0"/>
              <a:t>2/24/2023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C308DF-4D41-C346-B246-3A658BFDB052}" type="slidenum">
              <a:rPr lang="en-US" smtClean="0"/>
              <a:t>‹#›</a:t>
            </a:fld>
            <a:endParaRPr lang="en-US"/>
          </a:p>
        </p:txBody>
      </p:sp>
    </p:spTree>
    <p:extLst>
      <p:ext uri="{BB962C8B-B14F-4D97-AF65-F5344CB8AC3E}">
        <p14:creationId xmlns:p14="http://schemas.microsoft.com/office/powerpoint/2010/main" val="295413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2/24/2023</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74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92506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7470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27999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578049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2/24/2023</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6159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2/24/2023</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242205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57061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2/24/2023</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671783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2/24/2023</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39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2/24/2023</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50883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2/24/2023</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2198216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p!!Rectangle">
            <a:extLst>
              <a:ext uri="{FF2B5EF4-FFF2-40B4-BE49-F238E27FC236}">
                <a16:creationId xmlns:a16="http://schemas.microsoft.com/office/drawing/2014/main" id="{155D7866-985D-4D23-BF0E-72CA30F5C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7D2BD6B-55FC-4381-A4A9-043E7D42C3A9}"/>
              </a:ext>
            </a:extLst>
          </p:cNvPr>
          <p:cNvPicPr>
            <a:picLocks noChangeAspect="1"/>
          </p:cNvPicPr>
          <p:nvPr/>
        </p:nvPicPr>
        <p:blipFill rotWithShape="1">
          <a:blip r:embed="rId2"/>
          <a:srcRect b="6250"/>
          <a:stretch/>
        </p:blipFill>
        <p:spPr>
          <a:xfrm>
            <a:off x="20" y="10"/>
            <a:ext cx="12191980" cy="6857990"/>
          </a:xfrm>
          <a:prstGeom prst="rect">
            <a:avLst/>
          </a:prstGeom>
        </p:spPr>
      </p:pic>
      <p:sp>
        <p:nvSpPr>
          <p:cNvPr id="11" name="m!!text rectangle">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731" y="4716089"/>
            <a:ext cx="6288261" cy="1573149"/>
          </a:xfrm>
          <a:prstGeom prst="rect">
            <a:avLst/>
          </a:prstGeom>
          <a:solidFill>
            <a:schemeClr val="bg1">
              <a:alpha val="95000"/>
            </a:schemeClr>
          </a:solidFill>
          <a:ln w="12700">
            <a:solidFill>
              <a:schemeClr val="tx2">
                <a:lumMod val="10000"/>
                <a:lumOff val="9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D8E2FB-A16E-7E49-B958-66D6F1F1C57F}"/>
              </a:ext>
            </a:extLst>
          </p:cNvPr>
          <p:cNvSpPr>
            <a:spLocks noGrp="1"/>
          </p:cNvSpPr>
          <p:nvPr>
            <p:ph type="ctrTitle"/>
          </p:nvPr>
        </p:nvSpPr>
        <p:spPr>
          <a:xfrm>
            <a:off x="5849388" y="4907629"/>
            <a:ext cx="3212386" cy="1185353"/>
          </a:xfrm>
        </p:spPr>
        <p:txBody>
          <a:bodyPr anchor="ctr">
            <a:normAutofit/>
          </a:bodyPr>
          <a:lstStyle/>
          <a:p>
            <a:r>
              <a:rPr lang="en-US" sz="2600"/>
              <a:t>Transition matrices and their applications</a:t>
            </a:r>
          </a:p>
        </p:txBody>
      </p:sp>
      <p:sp>
        <p:nvSpPr>
          <p:cNvPr id="3" name="Subtitle 2">
            <a:extLst>
              <a:ext uri="{FF2B5EF4-FFF2-40B4-BE49-F238E27FC236}">
                <a16:creationId xmlns:a16="http://schemas.microsoft.com/office/drawing/2014/main" id="{CBEC14C5-876E-8243-A3DA-181AEE27C322}"/>
              </a:ext>
            </a:extLst>
          </p:cNvPr>
          <p:cNvSpPr>
            <a:spLocks noGrp="1"/>
          </p:cNvSpPr>
          <p:nvPr>
            <p:ph type="subTitle" idx="1"/>
          </p:nvPr>
        </p:nvSpPr>
        <p:spPr>
          <a:xfrm>
            <a:off x="9403912" y="4907629"/>
            <a:ext cx="2228641" cy="1185353"/>
          </a:xfrm>
        </p:spPr>
        <p:txBody>
          <a:bodyPr anchor="ctr">
            <a:normAutofit/>
          </a:bodyPr>
          <a:lstStyle/>
          <a:p>
            <a:r>
              <a:rPr lang="en-US" sz="1700"/>
              <a:t>12C</a:t>
            </a:r>
          </a:p>
        </p:txBody>
      </p:sp>
      <p:sp>
        <p:nvSpPr>
          <p:cNvPr id="13" name="m!!accent">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7962" y="517571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22114" y="5495733"/>
            <a:ext cx="1021458"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997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par>
                                <p:cTn id="11" presetID="10" presetClass="entr" presetSubtype="0" fill="hold" nodeType="withEffect">
                                  <p:stCondLst>
                                    <p:cond delay="0"/>
                                  </p:stCondLst>
                                  <p:iterate>
                                    <p:tmPct val="10000"/>
                                  </p:iterate>
                                  <p:childTnLst>
                                    <p:set>
                                      <p:cBhvr>
                                        <p:cTn id="12" dur="1" fill="hold">
                                          <p:stCondLst>
                                            <p:cond delay="0"/>
                                          </p:stCondLst>
                                        </p:cTn>
                                        <p:tgtEl>
                                          <p:spTgt spid="4"/>
                                        </p:tgtEl>
                                        <p:attrNameLst>
                                          <p:attrName>style.visibility</p:attrName>
                                        </p:attrNameLst>
                                      </p:cBhvr>
                                      <p:to>
                                        <p:strVal val="visible"/>
                                      </p:to>
                                    </p:set>
                                    <p:animEffect transition="in" filter="fade">
                                      <p:cBhvr>
                                        <p:cTn id="13"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895778" y="801290"/>
            <a:ext cx="10168128" cy="3694176"/>
          </a:xfrm>
        </p:spPr>
        <p:txBody>
          <a:bodyPr>
            <a:normAutofit/>
          </a:bodyPr>
          <a:lstStyle/>
          <a:p>
            <a:r>
              <a:rPr lang="en-US" sz="2400" dirty="0"/>
              <a:t>A car rental firm has two branches: one in Bendigo and one in Colac. Cars are usually rented and returned in the same town. However, a small percentage of cars rented in Bendigo each week are returned in Colac, and vice versa. The diagram below describes what happens on a weekly basis.</a:t>
            </a:r>
          </a:p>
        </p:txBody>
      </p:sp>
      <p:pic>
        <p:nvPicPr>
          <p:cNvPr id="4" name="Picture 3">
            <a:extLst>
              <a:ext uri="{FF2B5EF4-FFF2-40B4-BE49-F238E27FC236}">
                <a16:creationId xmlns:a16="http://schemas.microsoft.com/office/drawing/2014/main" id="{6506094C-130F-1B44-8F03-4FC761C5A848}"/>
              </a:ext>
            </a:extLst>
          </p:cNvPr>
          <p:cNvPicPr>
            <a:picLocks noChangeAspect="1"/>
          </p:cNvPicPr>
          <p:nvPr/>
        </p:nvPicPr>
        <p:blipFill>
          <a:blip r:embed="rId2"/>
          <a:stretch>
            <a:fillRect/>
          </a:stretch>
        </p:blipFill>
        <p:spPr>
          <a:xfrm>
            <a:off x="2323236" y="3047181"/>
            <a:ext cx="7777843" cy="2550798"/>
          </a:xfrm>
          <a:prstGeom prst="rect">
            <a:avLst/>
          </a:prstGeom>
        </p:spPr>
      </p:pic>
    </p:spTree>
    <p:extLst>
      <p:ext uri="{BB962C8B-B14F-4D97-AF65-F5344CB8AC3E}">
        <p14:creationId xmlns:p14="http://schemas.microsoft.com/office/powerpoint/2010/main" val="11212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pic>
        <p:nvPicPr>
          <p:cNvPr id="4" name="Picture 3">
            <a:extLst>
              <a:ext uri="{FF2B5EF4-FFF2-40B4-BE49-F238E27FC236}">
                <a16:creationId xmlns:a16="http://schemas.microsoft.com/office/drawing/2014/main" id="{6506094C-130F-1B44-8F03-4FC761C5A848}"/>
              </a:ext>
            </a:extLst>
          </p:cNvPr>
          <p:cNvPicPr>
            <a:picLocks noChangeAspect="1"/>
          </p:cNvPicPr>
          <p:nvPr/>
        </p:nvPicPr>
        <p:blipFill>
          <a:blip r:embed="rId2"/>
          <a:stretch>
            <a:fillRect/>
          </a:stretch>
        </p:blipFill>
        <p:spPr>
          <a:xfrm>
            <a:off x="2207078" y="801290"/>
            <a:ext cx="7777843" cy="2550798"/>
          </a:xfrm>
          <a:prstGeom prst="rect">
            <a:avLst/>
          </a:prstGeom>
        </p:spPr>
      </p:pic>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0" y="3136188"/>
            <a:ext cx="12192000" cy="3694176"/>
          </a:xfrm>
        </p:spPr>
        <p:txBody>
          <a:bodyPr>
            <a:normAutofit/>
          </a:bodyPr>
          <a:lstStyle/>
          <a:p>
            <a:r>
              <a:rPr lang="en-US" sz="2400" dirty="0"/>
              <a:t>What does this diagram tell us?</a:t>
            </a:r>
          </a:p>
          <a:p>
            <a:r>
              <a:rPr lang="en-US" sz="2400" dirty="0"/>
              <a:t>From week to week:</a:t>
            </a:r>
          </a:p>
          <a:p>
            <a:r>
              <a:rPr lang="en-US" sz="2400" dirty="0"/>
              <a:t>0.8 (or 80%) of cars rented each week in Bendigo are returned to Bendigo</a:t>
            </a:r>
          </a:p>
          <a:p>
            <a:r>
              <a:rPr lang="en-US" sz="2400" dirty="0"/>
              <a:t>0.2 (or 20%) of cars rented each week in Bendigo are returned to Colac</a:t>
            </a:r>
          </a:p>
          <a:p>
            <a:r>
              <a:rPr lang="en-US" sz="2400" dirty="0"/>
              <a:t>0.1 (or 10%) of cars rented each week in Colac are returned to Bendigo</a:t>
            </a:r>
          </a:p>
          <a:p>
            <a:r>
              <a:rPr lang="en-US" sz="2400" dirty="0"/>
              <a:t>0.9 (or 90%) of cars rented each week in Colac are returned to Colac.</a:t>
            </a:r>
          </a:p>
        </p:txBody>
      </p:sp>
    </p:spTree>
    <p:extLst>
      <p:ext uri="{BB962C8B-B14F-4D97-AF65-F5344CB8AC3E}">
        <p14:creationId xmlns:p14="http://schemas.microsoft.com/office/powerpoint/2010/main" val="392660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B95A7F0-FB3A-B642-84D2-087F08614153}"/>
              </a:ext>
            </a:extLst>
          </p:cNvPr>
          <p:cNvPicPr>
            <a:picLocks noChangeAspect="1"/>
          </p:cNvPicPr>
          <p:nvPr/>
        </p:nvPicPr>
        <p:blipFill>
          <a:blip r:embed="rId2"/>
          <a:stretch>
            <a:fillRect/>
          </a:stretch>
        </p:blipFill>
        <p:spPr>
          <a:xfrm>
            <a:off x="1260929" y="2876158"/>
            <a:ext cx="4835072" cy="1431798"/>
          </a:xfrm>
          <a:prstGeom prst="rect">
            <a:avLst/>
          </a:prstGeom>
        </p:spPr>
      </p:pic>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A transition matrix</a:t>
            </a:r>
          </a:p>
        </p:txBody>
      </p:sp>
      <p:pic>
        <p:nvPicPr>
          <p:cNvPr id="4" name="Picture 3">
            <a:extLst>
              <a:ext uri="{FF2B5EF4-FFF2-40B4-BE49-F238E27FC236}">
                <a16:creationId xmlns:a16="http://schemas.microsoft.com/office/drawing/2014/main" id="{6506094C-130F-1B44-8F03-4FC761C5A848}"/>
              </a:ext>
            </a:extLst>
          </p:cNvPr>
          <p:cNvPicPr>
            <a:picLocks noChangeAspect="1"/>
          </p:cNvPicPr>
          <p:nvPr/>
        </p:nvPicPr>
        <p:blipFill>
          <a:blip r:embed="rId3"/>
          <a:stretch>
            <a:fillRect/>
          </a:stretch>
        </p:blipFill>
        <p:spPr>
          <a:xfrm>
            <a:off x="4035880" y="607235"/>
            <a:ext cx="5935435" cy="1946567"/>
          </a:xfrm>
          <a:prstGeom prst="rect">
            <a:avLst/>
          </a:prstGeom>
        </p:spPr>
      </p:pic>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0" y="2582830"/>
            <a:ext cx="12192000" cy="4304198"/>
          </a:xfrm>
        </p:spPr>
        <p:txBody>
          <a:bodyPr>
            <a:normAutofit fontScale="55000" lnSpcReduction="20000"/>
          </a:bodyPr>
          <a:lstStyle/>
          <a:p>
            <a:r>
              <a:rPr lang="en-US" sz="3800" dirty="0"/>
              <a:t>The percentages (written as proportions) are </a:t>
            </a:r>
            <a:r>
              <a:rPr lang="en-US" sz="3800" dirty="0" err="1"/>
              <a:t>summarised</a:t>
            </a:r>
            <a:r>
              <a:rPr lang="en-US" sz="3800" dirty="0"/>
              <a:t> in the form of the matrix below.</a:t>
            </a:r>
          </a:p>
          <a:p>
            <a:endParaRPr lang="en-US" sz="3800" dirty="0"/>
          </a:p>
          <a:p>
            <a:endParaRPr lang="en-US" sz="3800" dirty="0"/>
          </a:p>
          <a:p>
            <a:pPr marL="0" indent="0">
              <a:buNone/>
            </a:pPr>
            <a:endParaRPr lang="en-US" sz="3800" dirty="0"/>
          </a:p>
          <a:p>
            <a:r>
              <a:rPr lang="en-US" sz="3800" dirty="0"/>
              <a:t>This matrix is an example of a </a:t>
            </a:r>
            <a:r>
              <a:rPr lang="en-US" sz="3800" dirty="0">
                <a:solidFill>
                  <a:srgbClr val="FF0000"/>
                </a:solidFill>
              </a:rPr>
              <a:t>transition matrix (T)</a:t>
            </a:r>
            <a:r>
              <a:rPr lang="en-US" sz="3800" dirty="0"/>
              <a:t>.</a:t>
            </a:r>
            <a:r>
              <a:rPr lang="en-US" sz="3800" dirty="0">
                <a:solidFill>
                  <a:srgbClr val="FF0000"/>
                </a:solidFill>
              </a:rPr>
              <a:t> </a:t>
            </a:r>
            <a:r>
              <a:rPr lang="en-US" sz="3800" dirty="0"/>
              <a:t>It describes the way in which transitions are made between two states:</a:t>
            </a:r>
          </a:p>
          <a:p>
            <a:r>
              <a:rPr lang="en-US" sz="3800" dirty="0"/>
              <a:t>state 1: the rental car is based in Bendigo.</a:t>
            </a:r>
          </a:p>
          <a:p>
            <a:r>
              <a:rPr lang="en-US" sz="3800" dirty="0"/>
              <a:t>state 2: the rental car is based in Colac.</a:t>
            </a:r>
          </a:p>
          <a:p>
            <a:r>
              <a:rPr lang="en-US" sz="2400" dirty="0"/>
              <a:t>Note: In this situation, where the total number of cars remains constant, the columns in a transitional matrix will always add to one (100%). For example, if 80% of cars are returned to Bendigo, then 20% must be returned to Colac.</a:t>
            </a:r>
          </a:p>
        </p:txBody>
      </p:sp>
    </p:spTree>
    <p:extLst>
      <p:ext uri="{BB962C8B-B14F-4D97-AF65-F5344CB8AC3E}">
        <p14:creationId xmlns:p14="http://schemas.microsoft.com/office/powerpoint/2010/main" val="280934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sp>
        <p:nvSpPr>
          <p:cNvPr id="3" name="Content Placeholder 2">
            <a:extLst>
              <a:ext uri="{FF2B5EF4-FFF2-40B4-BE49-F238E27FC236}">
                <a16:creationId xmlns:a16="http://schemas.microsoft.com/office/drawing/2014/main" id="{99BDF14D-11DC-C645-A5B0-11F1BBCA34E0}"/>
              </a:ext>
            </a:extLst>
          </p:cNvPr>
          <p:cNvSpPr>
            <a:spLocks noGrp="1"/>
          </p:cNvSpPr>
          <p:nvPr>
            <p:ph idx="1"/>
          </p:nvPr>
        </p:nvSpPr>
        <p:spPr>
          <a:xfrm>
            <a:off x="895778" y="801290"/>
            <a:ext cx="10168128" cy="3694176"/>
          </a:xfrm>
        </p:spPr>
        <p:txBody>
          <a:bodyPr>
            <a:normAutofit/>
          </a:bodyPr>
          <a:lstStyle/>
          <a:p>
            <a:r>
              <a:rPr lang="en-US" sz="2400" dirty="0"/>
              <a:t>The diagram gives the weekly return rates of rental cars at three locations: Albury, Wodonga and Benalla. Construct a transition matrix that describes the week-by-week return rates at each of the three locations. Convert the percentages to proportions.</a:t>
            </a:r>
          </a:p>
        </p:txBody>
      </p:sp>
      <p:pic>
        <p:nvPicPr>
          <p:cNvPr id="5" name="Picture 4">
            <a:extLst>
              <a:ext uri="{FF2B5EF4-FFF2-40B4-BE49-F238E27FC236}">
                <a16:creationId xmlns:a16="http://schemas.microsoft.com/office/drawing/2014/main" id="{EE870FDE-DE2B-8347-BBE3-54C1E4D048A4}"/>
              </a:ext>
            </a:extLst>
          </p:cNvPr>
          <p:cNvPicPr>
            <a:picLocks noChangeAspect="1"/>
          </p:cNvPicPr>
          <p:nvPr/>
        </p:nvPicPr>
        <p:blipFill>
          <a:blip r:embed="rId2"/>
          <a:stretch>
            <a:fillRect/>
          </a:stretch>
        </p:blipFill>
        <p:spPr>
          <a:xfrm>
            <a:off x="2523672" y="2648378"/>
            <a:ext cx="6286500" cy="3923382"/>
          </a:xfrm>
          <a:prstGeom prst="rect">
            <a:avLst/>
          </a:prstGeom>
        </p:spPr>
      </p:pic>
      <p:pic>
        <p:nvPicPr>
          <p:cNvPr id="1026" name="Picture 2" descr="39,046 Example Stock Illustrations, Cliparts and Royalty Free Example  Vectors">
            <a:extLst>
              <a:ext uri="{FF2B5EF4-FFF2-40B4-BE49-F238E27FC236}">
                <a16:creationId xmlns:a16="http://schemas.microsoft.com/office/drawing/2014/main" id="{1438C1AE-871D-5E47-AC31-3CAD177A78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51" y="2648378"/>
            <a:ext cx="1453780" cy="120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59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A243-18C3-6640-886C-D2C63C9F634D}"/>
              </a:ext>
            </a:extLst>
          </p:cNvPr>
          <p:cNvSpPr>
            <a:spLocks noGrp="1"/>
          </p:cNvSpPr>
          <p:nvPr>
            <p:ph type="title"/>
          </p:nvPr>
        </p:nvSpPr>
        <p:spPr>
          <a:xfrm>
            <a:off x="1128094" y="0"/>
            <a:ext cx="10168128" cy="801290"/>
          </a:xfrm>
        </p:spPr>
        <p:txBody>
          <a:bodyPr/>
          <a:lstStyle/>
          <a:p>
            <a:r>
              <a:rPr lang="en-US" dirty="0"/>
              <a:t>Setting up a transition matrix</a:t>
            </a:r>
          </a:p>
        </p:txBody>
      </p:sp>
      <p:pic>
        <p:nvPicPr>
          <p:cNvPr id="5" name="Picture 4">
            <a:extLst>
              <a:ext uri="{FF2B5EF4-FFF2-40B4-BE49-F238E27FC236}">
                <a16:creationId xmlns:a16="http://schemas.microsoft.com/office/drawing/2014/main" id="{EE870FDE-DE2B-8347-BBE3-54C1E4D048A4}"/>
              </a:ext>
            </a:extLst>
          </p:cNvPr>
          <p:cNvPicPr>
            <a:picLocks noChangeAspect="1"/>
          </p:cNvPicPr>
          <p:nvPr/>
        </p:nvPicPr>
        <p:blipFill>
          <a:blip r:embed="rId2"/>
          <a:stretch>
            <a:fillRect/>
          </a:stretch>
        </p:blipFill>
        <p:spPr>
          <a:xfrm>
            <a:off x="3838122" y="720136"/>
            <a:ext cx="4115707" cy="2568598"/>
          </a:xfrm>
          <a:prstGeom prst="rect">
            <a:avLst/>
          </a:prstGeom>
        </p:spPr>
      </p:pic>
      <p:pic>
        <p:nvPicPr>
          <p:cNvPr id="7" name="Picture 6">
            <a:extLst>
              <a:ext uri="{FF2B5EF4-FFF2-40B4-BE49-F238E27FC236}">
                <a16:creationId xmlns:a16="http://schemas.microsoft.com/office/drawing/2014/main" id="{7DDC37FD-B8AE-0D4A-AD00-5B0EA8D67693}"/>
              </a:ext>
            </a:extLst>
          </p:cNvPr>
          <p:cNvPicPr>
            <a:picLocks noChangeAspect="1"/>
          </p:cNvPicPr>
          <p:nvPr/>
        </p:nvPicPr>
        <p:blipFill>
          <a:blip r:embed="rId3"/>
          <a:stretch>
            <a:fillRect/>
          </a:stretch>
        </p:blipFill>
        <p:spPr>
          <a:xfrm>
            <a:off x="2334985" y="3429000"/>
            <a:ext cx="6794500" cy="3082518"/>
          </a:xfrm>
          <a:prstGeom prst="rect">
            <a:avLst/>
          </a:prstGeom>
        </p:spPr>
      </p:pic>
      <p:pic>
        <p:nvPicPr>
          <p:cNvPr id="8" name="Picture 7">
            <a:extLst>
              <a:ext uri="{FF2B5EF4-FFF2-40B4-BE49-F238E27FC236}">
                <a16:creationId xmlns:a16="http://schemas.microsoft.com/office/drawing/2014/main" id="{2C118838-A37B-134F-A36B-E039226F28C8}"/>
              </a:ext>
            </a:extLst>
          </p:cNvPr>
          <p:cNvPicPr>
            <a:picLocks noChangeAspect="1"/>
          </p:cNvPicPr>
          <p:nvPr/>
        </p:nvPicPr>
        <p:blipFill>
          <a:blip r:embed="rId4"/>
          <a:stretch>
            <a:fillRect/>
          </a:stretch>
        </p:blipFill>
        <p:spPr>
          <a:xfrm>
            <a:off x="5827032" y="4818743"/>
            <a:ext cx="537936" cy="1473081"/>
          </a:xfrm>
          <a:prstGeom prst="rect">
            <a:avLst/>
          </a:prstGeom>
        </p:spPr>
      </p:pic>
      <p:pic>
        <p:nvPicPr>
          <p:cNvPr id="9" name="Picture 8">
            <a:extLst>
              <a:ext uri="{FF2B5EF4-FFF2-40B4-BE49-F238E27FC236}">
                <a16:creationId xmlns:a16="http://schemas.microsoft.com/office/drawing/2014/main" id="{7ABD332D-FC71-C34C-8DAB-02ED31B0E245}"/>
              </a:ext>
            </a:extLst>
          </p:cNvPr>
          <p:cNvPicPr>
            <a:picLocks noChangeAspect="1"/>
          </p:cNvPicPr>
          <p:nvPr/>
        </p:nvPicPr>
        <p:blipFill>
          <a:blip r:embed="rId5"/>
          <a:stretch>
            <a:fillRect/>
          </a:stretch>
        </p:blipFill>
        <p:spPr>
          <a:xfrm>
            <a:off x="6937829" y="4818743"/>
            <a:ext cx="1953731" cy="1460376"/>
          </a:xfrm>
          <a:prstGeom prst="rect">
            <a:avLst/>
          </a:prstGeom>
        </p:spPr>
      </p:pic>
      <p:sp>
        <p:nvSpPr>
          <p:cNvPr id="10" name="Rectangle 9">
            <a:extLst>
              <a:ext uri="{FF2B5EF4-FFF2-40B4-BE49-F238E27FC236}">
                <a16:creationId xmlns:a16="http://schemas.microsoft.com/office/drawing/2014/main" id="{F2D8A50A-FCEF-794D-A043-F1ADB931501F}"/>
              </a:ext>
            </a:extLst>
          </p:cNvPr>
          <p:cNvSpPr/>
          <p:nvPr/>
        </p:nvSpPr>
        <p:spPr>
          <a:xfrm>
            <a:off x="116158" y="3477540"/>
            <a:ext cx="6096000" cy="646331"/>
          </a:xfrm>
          <a:prstGeom prst="rect">
            <a:avLst/>
          </a:prstGeom>
        </p:spPr>
        <p:txBody>
          <a:bodyPr>
            <a:spAutoFit/>
          </a:bodyPr>
          <a:lstStyle/>
          <a:p>
            <a:r>
              <a:rPr lang="en-AU" dirty="0">
                <a:solidFill>
                  <a:srgbClr val="000000"/>
                </a:solidFill>
                <a:latin typeface="Open Sans"/>
              </a:rPr>
              <a:t>Mentally check your answer by summing columns; they should sum to 1.</a:t>
            </a:r>
            <a:endParaRPr lang="en-US" dirty="0"/>
          </a:p>
        </p:txBody>
      </p:sp>
      <p:pic>
        <p:nvPicPr>
          <p:cNvPr id="11" name="Picture 2" descr="39,046 Example Stock Illustrations, Cliparts and Royalty Free Example  Vectors">
            <a:extLst>
              <a:ext uri="{FF2B5EF4-FFF2-40B4-BE49-F238E27FC236}">
                <a16:creationId xmlns:a16="http://schemas.microsoft.com/office/drawing/2014/main" id="{A32FB6B5-CC34-EF44-A6DE-26066E4311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6158" y="2086942"/>
            <a:ext cx="1453780" cy="120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830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0CA2-15E5-D24E-8AE1-50D034476A85}"/>
              </a:ext>
            </a:extLst>
          </p:cNvPr>
          <p:cNvSpPr>
            <a:spLocks noGrp="1"/>
          </p:cNvSpPr>
          <p:nvPr>
            <p:ph type="title"/>
          </p:nvPr>
        </p:nvSpPr>
        <p:spPr>
          <a:xfrm>
            <a:off x="1453780" y="0"/>
            <a:ext cx="10168128" cy="685074"/>
          </a:xfrm>
        </p:spPr>
        <p:txBody>
          <a:bodyPr/>
          <a:lstStyle/>
          <a:p>
            <a:r>
              <a:rPr lang="en-US" dirty="0"/>
              <a:t> Setting up a transition matrix</a:t>
            </a:r>
          </a:p>
        </p:txBody>
      </p:sp>
      <p:sp>
        <p:nvSpPr>
          <p:cNvPr id="3" name="Content Placeholder 2">
            <a:extLst>
              <a:ext uri="{FF2B5EF4-FFF2-40B4-BE49-F238E27FC236}">
                <a16:creationId xmlns:a16="http://schemas.microsoft.com/office/drawing/2014/main" id="{A3E4A53B-3697-1C4B-874A-CEE6077382B3}"/>
              </a:ext>
            </a:extLst>
          </p:cNvPr>
          <p:cNvSpPr>
            <a:spLocks noGrp="1"/>
          </p:cNvSpPr>
          <p:nvPr>
            <p:ph idx="1"/>
          </p:nvPr>
        </p:nvSpPr>
        <p:spPr>
          <a:xfrm>
            <a:off x="697861" y="1206645"/>
            <a:ext cx="11044196" cy="5368326"/>
          </a:xfrm>
        </p:spPr>
        <p:txBody>
          <a:bodyPr>
            <a:normAutofit fontScale="92500"/>
          </a:bodyPr>
          <a:lstStyle/>
          <a:p>
            <a:r>
              <a:rPr lang="en-US" dirty="0"/>
              <a:t>A factory has a large number of machines. Machines can be in one of two states: operating or broken. Broken machines are repaired and come back into operation, and vice versa. On a given day:</a:t>
            </a:r>
          </a:p>
          <a:p>
            <a:r>
              <a:rPr lang="en-US" dirty="0"/>
              <a:t>85% of machines that are operational stay operating</a:t>
            </a:r>
          </a:p>
          <a:p>
            <a:r>
              <a:rPr lang="en-US" dirty="0"/>
              <a:t>15% of machines that are operating break down</a:t>
            </a:r>
          </a:p>
          <a:p>
            <a:r>
              <a:rPr lang="en-US" dirty="0"/>
              <a:t>5% of machines that are broken are repaired and start operating again</a:t>
            </a:r>
          </a:p>
          <a:p>
            <a:r>
              <a:rPr lang="en-US" dirty="0"/>
              <a:t>95% of machines that are broken stay broken.</a:t>
            </a:r>
          </a:p>
          <a:p>
            <a:r>
              <a:rPr lang="en-US" dirty="0"/>
              <a:t>Construct a transition matrix to describe this situation. Use the columns to define the situation at the ‘Start’ of the day and the rows to describe the situation at the ‘End’ of the day.</a:t>
            </a:r>
          </a:p>
          <a:p>
            <a:endParaRPr lang="en-US" dirty="0"/>
          </a:p>
          <a:p>
            <a:endParaRPr lang="en-US" dirty="0"/>
          </a:p>
        </p:txBody>
      </p:sp>
      <p:pic>
        <p:nvPicPr>
          <p:cNvPr id="4" name="Picture 2" descr="39,046 Example Stock Illustrations, Cliparts and Royalty Free Example  Vectors">
            <a:extLst>
              <a:ext uri="{FF2B5EF4-FFF2-40B4-BE49-F238E27FC236}">
                <a16:creationId xmlns:a16="http://schemas.microsoft.com/office/drawing/2014/main" id="{33882B99-9930-B043-91D2-F57B1E386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53"/>
            <a:ext cx="1453780" cy="1201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00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0CA2-15E5-D24E-8AE1-50D034476A85}"/>
              </a:ext>
            </a:extLst>
          </p:cNvPr>
          <p:cNvSpPr>
            <a:spLocks noGrp="1"/>
          </p:cNvSpPr>
          <p:nvPr>
            <p:ph type="title"/>
          </p:nvPr>
        </p:nvSpPr>
        <p:spPr>
          <a:xfrm>
            <a:off x="1453780" y="0"/>
            <a:ext cx="10168128" cy="685074"/>
          </a:xfrm>
        </p:spPr>
        <p:txBody>
          <a:bodyPr/>
          <a:lstStyle/>
          <a:p>
            <a:r>
              <a:rPr lang="en-US" dirty="0"/>
              <a:t> Setting up a transition matrix</a:t>
            </a:r>
          </a:p>
        </p:txBody>
      </p:sp>
      <p:sp>
        <p:nvSpPr>
          <p:cNvPr id="3" name="Content Placeholder 2">
            <a:extLst>
              <a:ext uri="{FF2B5EF4-FFF2-40B4-BE49-F238E27FC236}">
                <a16:creationId xmlns:a16="http://schemas.microsoft.com/office/drawing/2014/main" id="{A3E4A53B-3697-1C4B-874A-CEE6077382B3}"/>
              </a:ext>
            </a:extLst>
          </p:cNvPr>
          <p:cNvSpPr>
            <a:spLocks noGrp="1"/>
          </p:cNvSpPr>
          <p:nvPr>
            <p:ph idx="1"/>
          </p:nvPr>
        </p:nvSpPr>
        <p:spPr>
          <a:xfrm>
            <a:off x="1453780" y="800245"/>
            <a:ext cx="9652000" cy="1739755"/>
          </a:xfrm>
        </p:spPr>
        <p:txBody>
          <a:bodyPr>
            <a:normAutofit fontScale="77500" lnSpcReduction="20000"/>
          </a:bodyPr>
          <a:lstStyle/>
          <a:p>
            <a:r>
              <a:rPr lang="en-US" dirty="0"/>
              <a:t>85% of machines that are operational stay operating</a:t>
            </a:r>
          </a:p>
          <a:p>
            <a:r>
              <a:rPr lang="en-US" dirty="0"/>
              <a:t>15% of machines that are operating break down</a:t>
            </a:r>
          </a:p>
          <a:p>
            <a:r>
              <a:rPr lang="en-US" dirty="0"/>
              <a:t>5% of machines that are broken are repaired and start operating again</a:t>
            </a:r>
          </a:p>
          <a:p>
            <a:r>
              <a:rPr lang="en-US" dirty="0"/>
              <a:t>95% of machines that are broken stay broken.</a:t>
            </a:r>
          </a:p>
          <a:p>
            <a:endParaRPr lang="en-US" dirty="0"/>
          </a:p>
          <a:p>
            <a:endParaRPr lang="en-US" dirty="0"/>
          </a:p>
        </p:txBody>
      </p:sp>
      <p:pic>
        <p:nvPicPr>
          <p:cNvPr id="4" name="Picture 2" descr="39,046 Example Stock Illustrations, Cliparts and Royalty Free Example  Vectors">
            <a:extLst>
              <a:ext uri="{FF2B5EF4-FFF2-40B4-BE49-F238E27FC236}">
                <a16:creationId xmlns:a16="http://schemas.microsoft.com/office/drawing/2014/main" id="{33882B99-9930-B043-91D2-F57B1E386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53"/>
            <a:ext cx="1453780" cy="12017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431A61B2-BB83-3B41-8D8D-517BC8873536}"/>
              </a:ext>
            </a:extLst>
          </p:cNvPr>
          <p:cNvPicPr>
            <a:picLocks noChangeAspect="1"/>
          </p:cNvPicPr>
          <p:nvPr/>
        </p:nvPicPr>
        <p:blipFill>
          <a:blip r:embed="rId3"/>
          <a:stretch>
            <a:fillRect/>
          </a:stretch>
        </p:blipFill>
        <p:spPr>
          <a:xfrm>
            <a:off x="2509157" y="2628755"/>
            <a:ext cx="6680200" cy="3429000"/>
          </a:xfrm>
          <a:prstGeom prst="rect">
            <a:avLst/>
          </a:prstGeom>
        </p:spPr>
      </p:pic>
      <p:pic>
        <p:nvPicPr>
          <p:cNvPr id="6" name="Picture 5">
            <a:extLst>
              <a:ext uri="{FF2B5EF4-FFF2-40B4-BE49-F238E27FC236}">
                <a16:creationId xmlns:a16="http://schemas.microsoft.com/office/drawing/2014/main" id="{DFE07DF8-2021-EE41-B973-E4F63A804E9F}"/>
              </a:ext>
            </a:extLst>
          </p:cNvPr>
          <p:cNvPicPr>
            <a:picLocks noChangeAspect="1"/>
          </p:cNvPicPr>
          <p:nvPr/>
        </p:nvPicPr>
        <p:blipFill>
          <a:blip r:embed="rId4"/>
          <a:stretch>
            <a:fillRect/>
          </a:stretch>
        </p:blipFill>
        <p:spPr>
          <a:xfrm>
            <a:off x="5518150" y="4343255"/>
            <a:ext cx="1155700" cy="1460500"/>
          </a:xfrm>
          <a:prstGeom prst="rect">
            <a:avLst/>
          </a:prstGeom>
        </p:spPr>
      </p:pic>
      <p:pic>
        <p:nvPicPr>
          <p:cNvPr id="7" name="Picture 6">
            <a:extLst>
              <a:ext uri="{FF2B5EF4-FFF2-40B4-BE49-F238E27FC236}">
                <a16:creationId xmlns:a16="http://schemas.microsoft.com/office/drawing/2014/main" id="{C56470A0-566B-2D4D-BE41-6096C452A67F}"/>
              </a:ext>
            </a:extLst>
          </p:cNvPr>
          <p:cNvPicPr>
            <a:picLocks noChangeAspect="1"/>
          </p:cNvPicPr>
          <p:nvPr/>
        </p:nvPicPr>
        <p:blipFill>
          <a:blip r:embed="rId5"/>
          <a:stretch>
            <a:fillRect/>
          </a:stretch>
        </p:blipFill>
        <p:spPr>
          <a:xfrm>
            <a:off x="7503886" y="4317855"/>
            <a:ext cx="1219200" cy="1485900"/>
          </a:xfrm>
          <a:prstGeom prst="rect">
            <a:avLst/>
          </a:prstGeom>
        </p:spPr>
      </p:pic>
    </p:spTree>
    <p:extLst>
      <p:ext uri="{BB962C8B-B14F-4D97-AF65-F5344CB8AC3E}">
        <p14:creationId xmlns:p14="http://schemas.microsoft.com/office/powerpoint/2010/main" val="278617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ccentBoxVTI">
  <a:themeElements>
    <a:clrScheme name="AnalogousFromLightSeedRightStep">
      <a:dk1>
        <a:srgbClr val="000000"/>
      </a:dk1>
      <a:lt1>
        <a:srgbClr val="FFFFFF"/>
      </a:lt1>
      <a:dk2>
        <a:srgbClr val="242941"/>
      </a:dk2>
      <a:lt2>
        <a:srgbClr val="E8E2E2"/>
      </a:lt2>
      <a:accent1>
        <a:srgbClr val="4DB0B2"/>
      </a:accent1>
      <a:accent2>
        <a:srgbClr val="59A5E0"/>
      </a:accent2>
      <a:accent3>
        <a:srgbClr val="7787E5"/>
      </a:accent3>
      <a:accent4>
        <a:srgbClr val="7D59E0"/>
      </a:accent4>
      <a:accent5>
        <a:srgbClr val="C377E5"/>
      </a:accent5>
      <a:accent6>
        <a:srgbClr val="E059D2"/>
      </a:accent6>
      <a:hlink>
        <a:srgbClr val="AE6B69"/>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512</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Avenir Next LT Pro</vt:lpstr>
      <vt:lpstr>Calibri</vt:lpstr>
      <vt:lpstr>Open Sans</vt:lpstr>
      <vt:lpstr>AccentBoxVTI</vt:lpstr>
      <vt:lpstr>Transition matrices and their applications</vt:lpstr>
      <vt:lpstr>Setting up a transition matrix</vt:lpstr>
      <vt:lpstr>Setting up a transition matrix</vt:lpstr>
      <vt:lpstr>A transition matrix</vt:lpstr>
      <vt:lpstr>Setting up a transition matrix</vt:lpstr>
      <vt:lpstr>Setting up a transition matrix</vt:lpstr>
      <vt:lpstr> Setting up a transition matrix</vt:lpstr>
      <vt:lpstr> Setting up a transition matrix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matrices and their applications</dc:title>
  <dc:creator>Yongmei Zhang</dc:creator>
  <cp:lastModifiedBy>Lyn ZHANG</cp:lastModifiedBy>
  <cp:revision>34</cp:revision>
  <dcterms:created xsi:type="dcterms:W3CDTF">2021-04-11T11:34:33Z</dcterms:created>
  <dcterms:modified xsi:type="dcterms:W3CDTF">2023-02-23T21:30:03Z</dcterms:modified>
</cp:coreProperties>
</file>