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2"/>
  </p:notes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540"/>
  </p:normalViewPr>
  <p:slideViewPr>
    <p:cSldViewPr snapToGrid="0" snapToObjects="1">
      <p:cViewPr varScale="1">
        <p:scale>
          <a:sx n="62" d="100"/>
          <a:sy n="62"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70E6C-E891-4946-97BF-EE7F6761B295}" type="datetimeFigureOut">
              <a:rPr lang="en-US" smtClean="0"/>
              <a:t>2/24/2023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C308DF-4D41-C346-B246-3A658BFDB052}" type="slidenum">
              <a:rPr lang="en-US" smtClean="0"/>
              <a:t>‹#›</a:t>
            </a:fld>
            <a:endParaRPr lang="en-US"/>
          </a:p>
        </p:txBody>
      </p:sp>
    </p:spTree>
    <p:extLst>
      <p:ext uri="{BB962C8B-B14F-4D97-AF65-F5344CB8AC3E}">
        <p14:creationId xmlns:p14="http://schemas.microsoft.com/office/powerpoint/2010/main" val="29541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2/24/2023</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4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92506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7470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2799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7804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6159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4220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570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7178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2/24/2023</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39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2/24/2023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5088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2198216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p!!Rectangle">
            <a:extLst>
              <a:ext uri="{FF2B5EF4-FFF2-40B4-BE49-F238E27FC236}">
                <a16:creationId xmlns:a16="http://schemas.microsoft.com/office/drawing/2014/main" id="{155D7866-985D-4D23-BF0E-72CA30F5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7D2BD6B-55FC-4381-A4A9-043E7D42C3A9}"/>
              </a:ext>
            </a:extLst>
          </p:cNvPr>
          <p:cNvPicPr>
            <a:picLocks noChangeAspect="1"/>
          </p:cNvPicPr>
          <p:nvPr/>
        </p:nvPicPr>
        <p:blipFill rotWithShape="1">
          <a:blip r:embed="rId2"/>
          <a:srcRect b="6250"/>
          <a:stretch/>
        </p:blipFill>
        <p:spPr>
          <a:xfrm>
            <a:off x="20" y="10"/>
            <a:ext cx="12191980" cy="6857990"/>
          </a:xfrm>
          <a:prstGeom prst="rect">
            <a:avLst/>
          </a:prstGeom>
        </p:spPr>
      </p:pic>
      <p:sp>
        <p:nvSpPr>
          <p:cNvPr id="11" name="m!!text rectangle">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731" y="4716089"/>
            <a:ext cx="6288261" cy="1573149"/>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D8E2FB-A16E-7E49-B958-66D6F1F1C57F}"/>
              </a:ext>
            </a:extLst>
          </p:cNvPr>
          <p:cNvSpPr>
            <a:spLocks noGrp="1"/>
          </p:cNvSpPr>
          <p:nvPr>
            <p:ph type="ctrTitle"/>
          </p:nvPr>
        </p:nvSpPr>
        <p:spPr>
          <a:xfrm>
            <a:off x="5849388" y="4907629"/>
            <a:ext cx="3212386" cy="1185353"/>
          </a:xfrm>
        </p:spPr>
        <p:txBody>
          <a:bodyPr anchor="ctr">
            <a:normAutofit/>
          </a:bodyPr>
          <a:lstStyle/>
          <a:p>
            <a:r>
              <a:rPr lang="en-US" sz="2600"/>
              <a:t>Transition matrices and their applications</a:t>
            </a:r>
          </a:p>
        </p:txBody>
      </p:sp>
      <p:sp>
        <p:nvSpPr>
          <p:cNvPr id="3" name="Subtitle 2">
            <a:extLst>
              <a:ext uri="{FF2B5EF4-FFF2-40B4-BE49-F238E27FC236}">
                <a16:creationId xmlns:a16="http://schemas.microsoft.com/office/drawing/2014/main" id="{CBEC14C5-876E-8243-A3DA-181AEE27C322}"/>
              </a:ext>
            </a:extLst>
          </p:cNvPr>
          <p:cNvSpPr>
            <a:spLocks noGrp="1"/>
          </p:cNvSpPr>
          <p:nvPr>
            <p:ph type="subTitle" idx="1"/>
          </p:nvPr>
        </p:nvSpPr>
        <p:spPr>
          <a:xfrm>
            <a:off x="9403912" y="4907629"/>
            <a:ext cx="2228641" cy="1185353"/>
          </a:xfrm>
        </p:spPr>
        <p:txBody>
          <a:bodyPr anchor="ctr">
            <a:normAutofit/>
          </a:bodyPr>
          <a:lstStyle/>
          <a:p>
            <a:r>
              <a:rPr lang="en-US" sz="1700"/>
              <a:t>12C</a:t>
            </a:r>
          </a:p>
        </p:txBody>
      </p:sp>
      <p:sp>
        <p:nvSpPr>
          <p:cNvPr id="13" name="m!!accent">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7962"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2114" y="549573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997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par>
                                <p:cTn id="11" presetID="10" presetClass="entr" presetSubtype="0" fill="hold" nodeType="withEffect">
                                  <p:stCondLst>
                                    <p:cond delay="0"/>
                                  </p:stCondLst>
                                  <p:iterate>
                                    <p:tmPct val="10000"/>
                                  </p:iterate>
                                  <p:childTnLst>
                                    <p:set>
                                      <p:cBhvr>
                                        <p:cTn id="12" dur="1" fill="hold">
                                          <p:stCondLst>
                                            <p:cond delay="0"/>
                                          </p:stCondLst>
                                        </p:cTn>
                                        <p:tgtEl>
                                          <p:spTgt spid="4"/>
                                        </p:tgtEl>
                                        <p:attrNameLst>
                                          <p:attrName>style.visibility</p:attrName>
                                        </p:attrNameLst>
                                      </p:cBhvr>
                                      <p:to>
                                        <p:strVal val="visible"/>
                                      </p:to>
                                    </p:set>
                                    <p:animEffect transition="in" filter="fade">
                                      <p:cBhvr>
                                        <p:cTn id="13"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81206-07C2-024E-8402-5FF535C39C49}"/>
              </a:ext>
            </a:extLst>
          </p:cNvPr>
          <p:cNvSpPr>
            <a:spLocks noGrp="1"/>
          </p:cNvSpPr>
          <p:nvPr>
            <p:ph type="title"/>
          </p:nvPr>
        </p:nvSpPr>
        <p:spPr>
          <a:xfrm>
            <a:off x="622083" y="14514"/>
            <a:ext cx="10168128" cy="728617"/>
          </a:xfrm>
        </p:spPr>
        <p:txBody>
          <a:bodyPr/>
          <a:lstStyle/>
          <a:p>
            <a:r>
              <a:rPr lang="en-US" dirty="0"/>
              <a:t> Interpreting a transition matrix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5CFF537-0189-7343-8E1D-2F8BAB9C83B1}"/>
                  </a:ext>
                </a:extLst>
              </p:cNvPr>
              <p:cNvSpPr>
                <a:spLocks noGrp="1"/>
              </p:cNvSpPr>
              <p:nvPr>
                <p:ph idx="1"/>
              </p:nvPr>
            </p:nvSpPr>
            <p:spPr>
              <a:xfrm>
                <a:off x="1115568" y="2064077"/>
                <a:ext cx="11076432" cy="4365462"/>
              </a:xfrm>
            </p:spPr>
            <p:txBody>
              <a:bodyPr>
                <a:noAutofit/>
              </a:bodyPr>
              <a:lstStyle/>
              <a:p>
                <a:pPr marL="0" indent="0">
                  <a:buNone/>
                </a:pPr>
                <a14:m>
                  <m:oMath xmlns:m="http://schemas.openxmlformats.org/officeDocument/2006/math">
                    <m:r>
                      <a:rPr lang="en-AU" sz="1800" b="0" i="1" smtClean="0">
                        <a:latin typeface="Cambria Math" panose="02040503050406030204" pitchFamily="18" charset="0"/>
                      </a:rPr>
                      <m:t>1. </m:t>
                    </m:r>
                  </m:oMath>
                </a14:m>
                <a:r>
                  <a:rPr lang="en-US" sz="1800" dirty="0"/>
                  <a:t>What percentage of cars rented in Wodonga each week are predicted to be returned to:</a:t>
                </a:r>
              </a:p>
              <a:p>
                <a:r>
                  <a:rPr lang="en-US" sz="1800" dirty="0"/>
                  <a:t>Albury?</a:t>
                </a:r>
              </a:p>
              <a:p>
                <a:r>
                  <a:rPr lang="en-US" sz="1800" dirty="0"/>
                  <a:t>Benalla?</a:t>
                </a:r>
              </a:p>
              <a:p>
                <a:r>
                  <a:rPr lang="en-US" sz="1800" dirty="0"/>
                  <a:t>Wodonga?</a:t>
                </a:r>
              </a:p>
              <a:p>
                <a:pPr marL="0" indent="0">
                  <a:buNone/>
                </a:pPr>
                <a:r>
                  <a:rPr lang="en-US" sz="1800" dirty="0"/>
                  <a:t>2. Two hundred cars were rented in Albury this week. How many of these cars do we expect to be returned to:</a:t>
                </a:r>
              </a:p>
              <a:p>
                <a:r>
                  <a:rPr lang="en-US" sz="1800" dirty="0"/>
                  <a:t>Albury?</a:t>
                </a:r>
              </a:p>
              <a:p>
                <a:r>
                  <a:rPr lang="en-US" sz="1800" dirty="0"/>
                  <a:t>Benalla?</a:t>
                </a:r>
              </a:p>
              <a:p>
                <a:r>
                  <a:rPr lang="en-US" sz="1800" dirty="0"/>
                  <a:t>Wodonga?</a:t>
                </a:r>
              </a:p>
              <a:p>
                <a:pPr marL="0" indent="0">
                  <a:buNone/>
                </a:pPr>
                <a:r>
                  <a:rPr lang="en-US" sz="1800" dirty="0"/>
                  <a:t>3. What percentage of cars rented in Benalla each week are not expected to be returned to Benalla?</a:t>
                </a:r>
              </a:p>
              <a:p>
                <a:pPr marL="0" indent="0">
                  <a:buNone/>
                </a:pPr>
                <a:r>
                  <a:rPr lang="en-US" sz="1800" dirty="0"/>
                  <a:t>4. One hundred and sixty cars were rented in Albury this week. How many of these cars are expected to be returned to either Benalla or Wodonga?</a:t>
                </a:r>
              </a:p>
            </p:txBody>
          </p:sp>
        </mc:Choice>
        <mc:Fallback xmlns="">
          <p:sp>
            <p:nvSpPr>
              <p:cNvPr id="3" name="Content Placeholder 2">
                <a:extLst>
                  <a:ext uri="{FF2B5EF4-FFF2-40B4-BE49-F238E27FC236}">
                    <a16:creationId xmlns:a16="http://schemas.microsoft.com/office/drawing/2014/main" id="{75CFF537-0189-7343-8E1D-2F8BAB9C83B1}"/>
                  </a:ext>
                </a:extLst>
              </p:cNvPr>
              <p:cNvSpPr>
                <a:spLocks noGrp="1" noRot="1" noChangeAspect="1" noMove="1" noResize="1" noEditPoints="1" noAdjustHandles="1" noChangeArrowheads="1" noChangeShapeType="1" noTextEdit="1"/>
              </p:cNvSpPr>
              <p:nvPr>
                <p:ph idx="1"/>
              </p:nvPr>
            </p:nvSpPr>
            <p:spPr>
              <a:xfrm>
                <a:off x="1115568" y="2064077"/>
                <a:ext cx="11076432" cy="4365462"/>
              </a:xfrm>
              <a:blipFill>
                <a:blip r:embed="rId2"/>
                <a:stretch>
                  <a:fillRect l="-343" t="-290" b="-12754"/>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07BD6C2D-93B6-E743-A79A-52FC526040A8}"/>
              </a:ext>
            </a:extLst>
          </p:cNvPr>
          <p:cNvPicPr>
            <a:picLocks noChangeAspect="1"/>
          </p:cNvPicPr>
          <p:nvPr/>
        </p:nvPicPr>
        <p:blipFill>
          <a:blip r:embed="rId3"/>
          <a:stretch>
            <a:fillRect/>
          </a:stretch>
        </p:blipFill>
        <p:spPr>
          <a:xfrm>
            <a:off x="8998856" y="14515"/>
            <a:ext cx="3193143" cy="2042818"/>
          </a:xfrm>
          <a:prstGeom prst="rect">
            <a:avLst/>
          </a:prstGeom>
        </p:spPr>
      </p:pic>
      <p:pic>
        <p:nvPicPr>
          <p:cNvPr id="5" name="Picture 4">
            <a:extLst>
              <a:ext uri="{FF2B5EF4-FFF2-40B4-BE49-F238E27FC236}">
                <a16:creationId xmlns:a16="http://schemas.microsoft.com/office/drawing/2014/main" id="{21DC9793-D909-424E-BEEF-8877AB9B95C3}"/>
              </a:ext>
            </a:extLst>
          </p:cNvPr>
          <p:cNvPicPr>
            <a:picLocks noChangeAspect="1"/>
          </p:cNvPicPr>
          <p:nvPr/>
        </p:nvPicPr>
        <p:blipFill>
          <a:blip r:embed="rId4"/>
          <a:stretch>
            <a:fillRect/>
          </a:stretch>
        </p:blipFill>
        <p:spPr>
          <a:xfrm>
            <a:off x="1401789" y="685801"/>
            <a:ext cx="4491011" cy="1378276"/>
          </a:xfrm>
          <a:prstGeom prst="rect">
            <a:avLst/>
          </a:prstGeom>
        </p:spPr>
      </p:pic>
      <p:sp>
        <p:nvSpPr>
          <p:cNvPr id="6" name="TextBox 5">
            <a:extLst>
              <a:ext uri="{FF2B5EF4-FFF2-40B4-BE49-F238E27FC236}">
                <a16:creationId xmlns:a16="http://schemas.microsoft.com/office/drawing/2014/main" id="{53D045DB-4389-8445-AF88-259496BF16D6}"/>
              </a:ext>
            </a:extLst>
          </p:cNvPr>
          <p:cNvSpPr txBox="1"/>
          <p:nvPr/>
        </p:nvSpPr>
        <p:spPr>
          <a:xfrm>
            <a:off x="129613" y="2613478"/>
            <a:ext cx="984939" cy="523220"/>
          </a:xfrm>
          <a:prstGeom prst="rect">
            <a:avLst/>
          </a:prstGeom>
          <a:noFill/>
        </p:spPr>
        <p:txBody>
          <a:bodyPr wrap="square" rtlCol="0">
            <a:spAutoFit/>
          </a:bodyPr>
          <a:lstStyle/>
          <a:p>
            <a:r>
              <a:rPr lang="en-US" sz="2800" dirty="0"/>
              <a:t>Q’s</a:t>
            </a:r>
          </a:p>
        </p:txBody>
      </p:sp>
      <p:pic>
        <p:nvPicPr>
          <p:cNvPr id="7" name="Picture 2" descr="39,046 Example Stock Illustrations, Cliparts and Royalty Free Example  Vectors">
            <a:extLst>
              <a:ext uri="{FF2B5EF4-FFF2-40B4-BE49-F238E27FC236}">
                <a16:creationId xmlns:a16="http://schemas.microsoft.com/office/drawing/2014/main" id="{13E880CA-E6B0-0942-A704-1CF685C250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85801"/>
            <a:ext cx="1453780" cy="120179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FF2F50A5-FA55-5F4D-9670-1D4CC90FC75B}"/>
              </a:ext>
            </a:extLst>
          </p:cNvPr>
          <p:cNvSpPr/>
          <p:nvPr/>
        </p:nvSpPr>
        <p:spPr>
          <a:xfrm>
            <a:off x="5706147" y="2338777"/>
            <a:ext cx="6096000" cy="3416320"/>
          </a:xfrm>
          <a:prstGeom prst="rect">
            <a:avLst/>
          </a:prstGeom>
        </p:spPr>
        <p:txBody>
          <a:bodyPr>
            <a:spAutoFit/>
          </a:bodyPr>
          <a:lstStyle/>
          <a:p>
            <a:r>
              <a:rPr lang="en-AU" b="1" dirty="0">
                <a:solidFill>
                  <a:srgbClr val="009EC6"/>
                </a:solidFill>
                <a:latin typeface="Open Sans"/>
              </a:rPr>
              <a:t>Solution</a:t>
            </a:r>
            <a:endParaRPr lang="en-AU" dirty="0">
              <a:solidFill>
                <a:srgbClr val="009EC6"/>
              </a:solidFill>
              <a:latin typeface="Open Sans"/>
            </a:endParaRPr>
          </a:p>
          <a:p>
            <a:pPr marL="742950" lvl="1" indent="-285750" fontAlgn="t">
              <a:buFont typeface="+mj-lt"/>
              <a:buAutoNum type="arabicPeriod"/>
            </a:pPr>
            <a:r>
              <a:rPr lang="en-AU" dirty="0">
                <a:solidFill>
                  <a:srgbClr val="009EC6"/>
                </a:solidFill>
                <a:latin typeface="STIXGeneral-Regular" pitchFamily="2" charset="2"/>
              </a:rPr>
              <a:t>0.5</a:t>
            </a:r>
            <a:r>
              <a:rPr lang="en-AU" dirty="0">
                <a:solidFill>
                  <a:srgbClr val="009EC6"/>
                </a:solidFill>
                <a:latin typeface="Open Sans"/>
              </a:rPr>
              <a:t> or </a:t>
            </a:r>
            <a:r>
              <a:rPr lang="en-AU" dirty="0">
                <a:solidFill>
                  <a:srgbClr val="009EC6"/>
                </a:solidFill>
                <a:latin typeface="STIXGeneral-Regular" pitchFamily="2" charset="2"/>
              </a:rPr>
              <a:t>5%</a:t>
            </a:r>
            <a:endParaRPr lang="en-AU" dirty="0">
              <a:solidFill>
                <a:srgbClr val="009EC6"/>
              </a:solidFill>
              <a:latin typeface="Open Sans"/>
            </a:endParaRPr>
          </a:p>
          <a:p>
            <a:pPr marL="742950" lvl="1" indent="-285750" fontAlgn="t">
              <a:buFont typeface="+mj-lt"/>
              <a:buAutoNum type="arabicPeriod"/>
            </a:pPr>
            <a:r>
              <a:rPr lang="en-AU" dirty="0">
                <a:solidFill>
                  <a:srgbClr val="009EC6"/>
                </a:solidFill>
                <a:latin typeface="STIXGeneral-Regular" pitchFamily="2" charset="2"/>
              </a:rPr>
              <a:t>0.15</a:t>
            </a:r>
            <a:r>
              <a:rPr lang="en-AU" dirty="0">
                <a:solidFill>
                  <a:srgbClr val="009EC6"/>
                </a:solidFill>
                <a:latin typeface="Open Sans"/>
              </a:rPr>
              <a:t> or </a:t>
            </a:r>
            <a:r>
              <a:rPr lang="en-AU" dirty="0">
                <a:solidFill>
                  <a:srgbClr val="009EC6"/>
                </a:solidFill>
                <a:latin typeface="STIXGeneral-Regular" pitchFamily="2" charset="2"/>
              </a:rPr>
              <a:t>15%</a:t>
            </a:r>
            <a:endParaRPr lang="en-AU" dirty="0">
              <a:solidFill>
                <a:srgbClr val="009EC6"/>
              </a:solidFill>
              <a:latin typeface="Open Sans"/>
            </a:endParaRPr>
          </a:p>
          <a:p>
            <a:pPr marL="742950" lvl="1" indent="-285750" fontAlgn="t">
              <a:buFont typeface="+mj-lt"/>
              <a:buAutoNum type="arabicPeriod"/>
            </a:pPr>
            <a:r>
              <a:rPr lang="en-AU" dirty="0">
                <a:solidFill>
                  <a:srgbClr val="009EC6"/>
                </a:solidFill>
                <a:latin typeface="STIXGeneral-Regular" pitchFamily="2" charset="2"/>
              </a:rPr>
              <a:t>0.80</a:t>
            </a:r>
            <a:r>
              <a:rPr lang="en-AU" dirty="0">
                <a:solidFill>
                  <a:srgbClr val="009EC6"/>
                </a:solidFill>
                <a:latin typeface="Open Sans"/>
              </a:rPr>
              <a:t> or </a:t>
            </a:r>
            <a:r>
              <a:rPr lang="en-AU" dirty="0">
                <a:solidFill>
                  <a:srgbClr val="009EC6"/>
                </a:solidFill>
                <a:latin typeface="STIXGeneral-Regular" pitchFamily="2" charset="2"/>
              </a:rPr>
              <a:t>80%</a:t>
            </a:r>
          </a:p>
          <a:p>
            <a:pPr marL="742950" lvl="1" indent="-285750" fontAlgn="t">
              <a:buFont typeface="+mj-lt"/>
              <a:buAutoNum type="arabicPeriod"/>
            </a:pPr>
            <a:endParaRPr lang="en-AU" dirty="0">
              <a:solidFill>
                <a:srgbClr val="009EC6"/>
              </a:solidFill>
              <a:latin typeface="STIXGeneral-Regular" pitchFamily="2" charset="2"/>
            </a:endParaRPr>
          </a:p>
          <a:p>
            <a:pPr lvl="1" fontAlgn="t"/>
            <a:endParaRPr lang="en-AU" dirty="0">
              <a:solidFill>
                <a:srgbClr val="009EC6"/>
              </a:solidFill>
              <a:latin typeface="Open Sans"/>
            </a:endParaRPr>
          </a:p>
          <a:p>
            <a:pPr marL="742950" lvl="1" indent="-285750" fontAlgn="t">
              <a:buFont typeface="+mj-lt"/>
              <a:buAutoNum type="arabicPeriod"/>
            </a:pPr>
            <a:r>
              <a:rPr lang="en-AU" dirty="0">
                <a:solidFill>
                  <a:srgbClr val="009EC6"/>
                </a:solidFill>
                <a:latin typeface="STIXGeneral-Regular" pitchFamily="2" charset="2"/>
              </a:rPr>
              <a:t>0.70×200=140</a:t>
            </a:r>
            <a:r>
              <a:rPr lang="en-AU" dirty="0">
                <a:solidFill>
                  <a:srgbClr val="009EC6"/>
                </a:solidFill>
                <a:latin typeface="Open Sans"/>
              </a:rPr>
              <a:t> cars</a:t>
            </a:r>
          </a:p>
          <a:p>
            <a:pPr marL="742950" lvl="1" indent="-285750" fontAlgn="t">
              <a:buFont typeface="+mj-lt"/>
              <a:buAutoNum type="arabicPeriod"/>
            </a:pPr>
            <a:r>
              <a:rPr lang="en-AU" dirty="0">
                <a:solidFill>
                  <a:srgbClr val="009EC6"/>
                </a:solidFill>
                <a:latin typeface="STIXGeneral-Regular" pitchFamily="2" charset="2"/>
              </a:rPr>
              <a:t>0.20×200=40</a:t>
            </a:r>
            <a:r>
              <a:rPr lang="en-AU" dirty="0">
                <a:solidFill>
                  <a:srgbClr val="009EC6"/>
                </a:solidFill>
                <a:latin typeface="Open Sans"/>
              </a:rPr>
              <a:t> cars</a:t>
            </a:r>
          </a:p>
          <a:p>
            <a:pPr marL="742950" lvl="1" indent="-285750" fontAlgn="t">
              <a:buFont typeface="+mj-lt"/>
              <a:buAutoNum type="arabicPeriod"/>
            </a:pPr>
            <a:r>
              <a:rPr lang="en-AU" dirty="0">
                <a:solidFill>
                  <a:srgbClr val="009EC6"/>
                </a:solidFill>
                <a:latin typeface="STIXGeneral-Regular" pitchFamily="2" charset="2"/>
              </a:rPr>
              <a:t>0.10×200=20</a:t>
            </a:r>
            <a:r>
              <a:rPr lang="en-AU" dirty="0">
                <a:solidFill>
                  <a:srgbClr val="009EC6"/>
                </a:solidFill>
                <a:latin typeface="Open Sans"/>
              </a:rPr>
              <a:t> cars</a:t>
            </a:r>
          </a:p>
          <a:p>
            <a:pPr marL="742950" lvl="1" indent="-285750" fontAlgn="t">
              <a:buFont typeface="+mj-lt"/>
              <a:buAutoNum type="arabicPeriod"/>
            </a:pPr>
            <a:endParaRPr lang="en-AU" dirty="0">
              <a:solidFill>
                <a:srgbClr val="009EC6"/>
              </a:solidFill>
              <a:latin typeface="Open Sans"/>
            </a:endParaRPr>
          </a:p>
          <a:p>
            <a:pPr fontAlgn="t">
              <a:buFont typeface="+mj-lt"/>
              <a:buAutoNum type="arabicPeriod"/>
            </a:pPr>
            <a:r>
              <a:rPr lang="en-AU" dirty="0">
                <a:solidFill>
                  <a:srgbClr val="009EC6"/>
                </a:solidFill>
                <a:latin typeface="STIXGeneral-Regular" pitchFamily="2" charset="2"/>
              </a:rPr>
              <a:t>  11+12=23%</a:t>
            </a:r>
            <a:r>
              <a:rPr lang="en-AU" dirty="0">
                <a:solidFill>
                  <a:srgbClr val="009EC6"/>
                </a:solidFill>
                <a:latin typeface="Open Sans"/>
              </a:rPr>
              <a:t> or </a:t>
            </a:r>
            <a:r>
              <a:rPr lang="en-AU" dirty="0">
                <a:solidFill>
                  <a:srgbClr val="009EC6"/>
                </a:solidFill>
                <a:latin typeface="STIXGeneral-Regular" pitchFamily="2" charset="2"/>
              </a:rPr>
              <a:t>100−77=23%</a:t>
            </a:r>
            <a:endParaRPr lang="en-AU" dirty="0">
              <a:solidFill>
                <a:srgbClr val="009EC6"/>
              </a:solidFill>
              <a:latin typeface="Open Sans"/>
            </a:endParaRPr>
          </a:p>
          <a:p>
            <a:pPr fontAlgn="t">
              <a:buFont typeface="+mj-lt"/>
              <a:buAutoNum type="arabicPeriod"/>
            </a:pPr>
            <a:r>
              <a:rPr lang="en-AU" dirty="0">
                <a:solidFill>
                  <a:srgbClr val="009EC6"/>
                </a:solidFill>
                <a:latin typeface="STIXGeneral-Regular" pitchFamily="2" charset="2"/>
              </a:rPr>
              <a:t>  20%</a:t>
            </a:r>
            <a:r>
              <a:rPr lang="en-AU" dirty="0">
                <a:solidFill>
                  <a:srgbClr val="009EC6"/>
                </a:solidFill>
                <a:latin typeface="Open Sans"/>
              </a:rPr>
              <a:t> of </a:t>
            </a:r>
            <a:r>
              <a:rPr lang="en-AU" dirty="0">
                <a:solidFill>
                  <a:srgbClr val="009EC6"/>
                </a:solidFill>
                <a:latin typeface="STIXGeneral-Regular" pitchFamily="2" charset="2"/>
              </a:rPr>
              <a:t>160+10%</a:t>
            </a:r>
            <a:r>
              <a:rPr lang="en-AU" dirty="0">
                <a:solidFill>
                  <a:srgbClr val="009EC6"/>
                </a:solidFill>
                <a:latin typeface="Open Sans"/>
              </a:rPr>
              <a:t> of </a:t>
            </a:r>
            <a:r>
              <a:rPr lang="en-AU" dirty="0">
                <a:solidFill>
                  <a:srgbClr val="009EC6"/>
                </a:solidFill>
                <a:latin typeface="STIXGeneral-Regular" pitchFamily="2" charset="2"/>
              </a:rPr>
              <a:t>160=48</a:t>
            </a:r>
            <a:r>
              <a:rPr lang="en-AU" dirty="0">
                <a:solidFill>
                  <a:srgbClr val="009EC6"/>
                </a:solidFill>
                <a:latin typeface="Open Sans"/>
              </a:rPr>
              <a:t>cars</a:t>
            </a:r>
            <a:endParaRPr lang="en-AU" b="0" i="0" dirty="0">
              <a:solidFill>
                <a:srgbClr val="009EC6"/>
              </a:solidFill>
              <a:effectLst/>
              <a:latin typeface="Open Sans"/>
            </a:endParaRPr>
          </a:p>
        </p:txBody>
      </p:sp>
    </p:spTree>
    <p:extLst>
      <p:ext uri="{BB962C8B-B14F-4D97-AF65-F5344CB8AC3E}">
        <p14:creationId xmlns:p14="http://schemas.microsoft.com/office/powerpoint/2010/main" val="67868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additive="base">
                                        <p:cTn id="2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 calcmode="lin" valueType="num">
                                      <p:cBhvr additive="base">
                                        <p:cTn id="3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 calcmode="lin" valueType="num">
                                      <p:cBhvr additive="base">
                                        <p:cTn id="3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additive="base">
                                        <p:cTn id="5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6" end="6"/>
                                            </p:txEl>
                                          </p:spTgt>
                                        </p:tgtEl>
                                        <p:attrNameLst>
                                          <p:attrName>style.visibility</p:attrName>
                                        </p:attrNameLst>
                                      </p:cBhvr>
                                      <p:to>
                                        <p:strVal val="visible"/>
                                      </p:to>
                                    </p:set>
                                    <p:anim calcmode="lin" valueType="num">
                                      <p:cBhvr additive="base">
                                        <p:cTn id="6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6" end="6"/>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8">
                                            <p:txEl>
                                              <p:pRg st="7" end="7"/>
                                            </p:txEl>
                                          </p:spTgt>
                                        </p:tgtEl>
                                        <p:attrNameLst>
                                          <p:attrName>style.visibility</p:attrName>
                                        </p:attrNameLst>
                                      </p:cBhvr>
                                      <p:to>
                                        <p:strVal val="visible"/>
                                      </p:to>
                                    </p:set>
                                    <p:anim calcmode="lin" valueType="num">
                                      <p:cBhvr additive="base">
                                        <p:cTn id="65"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8">
                                            <p:txEl>
                                              <p:pRg st="7" end="7"/>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8">
                                            <p:txEl>
                                              <p:pRg st="8" end="8"/>
                                            </p:txEl>
                                          </p:spTgt>
                                        </p:tgtEl>
                                        <p:attrNameLst>
                                          <p:attrName>style.visibility</p:attrName>
                                        </p:attrNameLst>
                                      </p:cBhvr>
                                      <p:to>
                                        <p:strVal val="visible"/>
                                      </p:to>
                                    </p:set>
                                    <p:anim calcmode="lin" valueType="num">
                                      <p:cBhvr additive="base">
                                        <p:cTn id="6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 calcmode="lin" valueType="num">
                                      <p:cBhvr additive="base">
                                        <p:cTn id="7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8">
                                            <p:txEl>
                                              <p:pRg st="10" end="10"/>
                                            </p:txEl>
                                          </p:spTgt>
                                        </p:tgtEl>
                                        <p:attrNameLst>
                                          <p:attrName>style.visibility</p:attrName>
                                        </p:attrNameLst>
                                      </p:cBhvr>
                                      <p:to>
                                        <p:strVal val="visible"/>
                                      </p:to>
                                    </p:set>
                                    <p:anim calcmode="lin" valueType="num">
                                      <p:cBhvr additive="base">
                                        <p:cTn id="81"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3">
                                            <p:txEl>
                                              <p:pRg st="9" end="9"/>
                                            </p:txEl>
                                          </p:spTgt>
                                        </p:tgtEl>
                                        <p:attrNameLst>
                                          <p:attrName>style.visibility</p:attrName>
                                        </p:attrNameLst>
                                      </p:cBhvr>
                                      <p:to>
                                        <p:strVal val="visible"/>
                                      </p:to>
                                    </p:set>
                                    <p:anim calcmode="lin" valueType="num">
                                      <p:cBhvr additive="base">
                                        <p:cTn id="8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8">
                                            <p:txEl>
                                              <p:pRg st="11" end="11"/>
                                            </p:txEl>
                                          </p:spTgt>
                                        </p:tgtEl>
                                        <p:attrNameLst>
                                          <p:attrName>style.visibility</p:attrName>
                                        </p:attrNameLst>
                                      </p:cBhvr>
                                      <p:to>
                                        <p:strVal val="visible"/>
                                      </p:to>
                                    </p:set>
                                    <p:anim calcmode="lin" valueType="num">
                                      <p:cBhvr additive="base">
                                        <p:cTn id="93"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A car rental firm has two branches: one in Bendigo and one in Colac. Cars are usually rented and returned in the same town. However, a small percentage of cars rented in Bendigo each week are returned in Colac, and vice versa. The diagram below describes what happens on a weekly basis.</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323236" y="3047181"/>
            <a:ext cx="7777843" cy="2550798"/>
          </a:xfrm>
          <a:prstGeom prst="rect">
            <a:avLst/>
          </a:prstGeom>
        </p:spPr>
      </p:pic>
    </p:spTree>
    <p:extLst>
      <p:ext uri="{BB962C8B-B14F-4D97-AF65-F5344CB8AC3E}">
        <p14:creationId xmlns:p14="http://schemas.microsoft.com/office/powerpoint/2010/main" val="1121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207078" y="801290"/>
            <a:ext cx="7777843" cy="2550798"/>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3136188"/>
            <a:ext cx="12192000" cy="3694176"/>
          </a:xfrm>
        </p:spPr>
        <p:txBody>
          <a:bodyPr>
            <a:normAutofit/>
          </a:bodyPr>
          <a:lstStyle/>
          <a:p>
            <a:r>
              <a:rPr lang="en-US" sz="2400" dirty="0"/>
              <a:t>What does this diagram tell us?</a:t>
            </a:r>
          </a:p>
          <a:p>
            <a:r>
              <a:rPr lang="en-US" sz="2400" dirty="0"/>
              <a:t>From week to week:</a:t>
            </a:r>
          </a:p>
          <a:p>
            <a:r>
              <a:rPr lang="en-US" sz="2400" dirty="0"/>
              <a:t>0.8 (or 80%) of cars rented each week in Bendigo are returned to Bendigo</a:t>
            </a:r>
          </a:p>
          <a:p>
            <a:r>
              <a:rPr lang="en-US" sz="2400" dirty="0"/>
              <a:t>0.2 (or 20%) of cars rented each week in Bendigo are returned to Colac</a:t>
            </a:r>
          </a:p>
          <a:p>
            <a:r>
              <a:rPr lang="en-US" sz="2400" dirty="0"/>
              <a:t>0.1 (or 10%) of cars rented each week in Colac are returned to Bendigo</a:t>
            </a:r>
          </a:p>
          <a:p>
            <a:r>
              <a:rPr lang="en-US" sz="2400" dirty="0"/>
              <a:t>0.9 (or 90%) of cars rented each week in Colac are returned to Colac.</a:t>
            </a:r>
          </a:p>
        </p:txBody>
      </p:sp>
    </p:spTree>
    <p:extLst>
      <p:ext uri="{BB962C8B-B14F-4D97-AF65-F5344CB8AC3E}">
        <p14:creationId xmlns:p14="http://schemas.microsoft.com/office/powerpoint/2010/main" val="392660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95A7F0-FB3A-B642-84D2-087F08614153}"/>
              </a:ext>
            </a:extLst>
          </p:cNvPr>
          <p:cNvPicPr>
            <a:picLocks noChangeAspect="1"/>
          </p:cNvPicPr>
          <p:nvPr/>
        </p:nvPicPr>
        <p:blipFill>
          <a:blip r:embed="rId2"/>
          <a:stretch>
            <a:fillRect/>
          </a:stretch>
        </p:blipFill>
        <p:spPr>
          <a:xfrm>
            <a:off x="1260929" y="2876158"/>
            <a:ext cx="4835072" cy="1431798"/>
          </a:xfrm>
          <a:prstGeom prst="rect">
            <a:avLst/>
          </a:prstGeom>
        </p:spPr>
      </p:pic>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3"/>
          <a:stretch>
            <a:fillRect/>
          </a:stretch>
        </p:blipFill>
        <p:spPr>
          <a:xfrm>
            <a:off x="4035880" y="607235"/>
            <a:ext cx="5935435" cy="1946567"/>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2582830"/>
            <a:ext cx="12192000" cy="4304198"/>
          </a:xfrm>
        </p:spPr>
        <p:txBody>
          <a:bodyPr>
            <a:normAutofit fontScale="55000" lnSpcReduction="20000"/>
          </a:bodyPr>
          <a:lstStyle/>
          <a:p>
            <a:r>
              <a:rPr lang="en-US" sz="3800" dirty="0"/>
              <a:t>The percentages (written as proportions) are </a:t>
            </a:r>
            <a:r>
              <a:rPr lang="en-US" sz="3800" dirty="0" err="1"/>
              <a:t>summarised</a:t>
            </a:r>
            <a:r>
              <a:rPr lang="en-US" sz="3800" dirty="0"/>
              <a:t> in the form of the matrix below.</a:t>
            </a:r>
          </a:p>
          <a:p>
            <a:endParaRPr lang="en-US" sz="3800" dirty="0"/>
          </a:p>
          <a:p>
            <a:endParaRPr lang="en-US" sz="3800" dirty="0"/>
          </a:p>
          <a:p>
            <a:pPr marL="0" indent="0">
              <a:buNone/>
            </a:pPr>
            <a:endParaRPr lang="en-US" sz="3800" dirty="0"/>
          </a:p>
          <a:p>
            <a:r>
              <a:rPr lang="en-US" sz="3800" dirty="0"/>
              <a:t>This matrix is an example of a </a:t>
            </a:r>
            <a:r>
              <a:rPr lang="en-US" sz="3800" dirty="0">
                <a:solidFill>
                  <a:srgbClr val="FF0000"/>
                </a:solidFill>
              </a:rPr>
              <a:t>transition matrix (T)</a:t>
            </a:r>
            <a:r>
              <a:rPr lang="en-US" sz="3800" dirty="0"/>
              <a:t>.</a:t>
            </a:r>
            <a:r>
              <a:rPr lang="en-US" sz="3800" dirty="0">
                <a:solidFill>
                  <a:srgbClr val="FF0000"/>
                </a:solidFill>
              </a:rPr>
              <a:t> </a:t>
            </a:r>
            <a:r>
              <a:rPr lang="en-US" sz="3800" dirty="0"/>
              <a:t>It describes the way in which transitions are made between two states:</a:t>
            </a:r>
          </a:p>
          <a:p>
            <a:r>
              <a:rPr lang="en-US" sz="3800" dirty="0"/>
              <a:t>state 1: the rental car is based in Bendigo.</a:t>
            </a:r>
          </a:p>
          <a:p>
            <a:r>
              <a:rPr lang="en-US" sz="3800" dirty="0"/>
              <a:t>state 2: the rental car is based in Colac.</a:t>
            </a:r>
          </a:p>
          <a:p>
            <a:r>
              <a:rPr lang="en-US" sz="2400" dirty="0"/>
              <a:t>Note: In this situation, where the total number of cars remains constant, the columns in a transitional matrix will always add to one (100%). For example, if 80% of cars are returned to Bendigo, then 20% must be returned to Colac.</a:t>
            </a:r>
          </a:p>
        </p:txBody>
      </p:sp>
    </p:spTree>
    <p:extLst>
      <p:ext uri="{BB962C8B-B14F-4D97-AF65-F5344CB8AC3E}">
        <p14:creationId xmlns:p14="http://schemas.microsoft.com/office/powerpoint/2010/main" val="280934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The diagram gives the weekly return rates of rental cars at three locations: Albury, Wodonga and Benalla. Construct a transition matrix that describes the week-by-week return rates at each of the three locations. Convert the percentages to proportions.</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2523672" y="2648378"/>
            <a:ext cx="6286500" cy="3923382"/>
          </a:xfrm>
          <a:prstGeom prst="rect">
            <a:avLst/>
          </a:prstGeom>
        </p:spPr>
      </p:pic>
      <p:pic>
        <p:nvPicPr>
          <p:cNvPr id="1026" name="Picture 2" descr="39,046 Example Stock Illustrations, Cliparts and Royalty Free Example  Vectors">
            <a:extLst>
              <a:ext uri="{FF2B5EF4-FFF2-40B4-BE49-F238E27FC236}">
                <a16:creationId xmlns:a16="http://schemas.microsoft.com/office/drawing/2014/main" id="{1438C1AE-871D-5E47-AC31-3CAD177A78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51" y="2648378"/>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9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3838122" y="720136"/>
            <a:ext cx="4115707" cy="2568598"/>
          </a:xfrm>
          <a:prstGeom prst="rect">
            <a:avLst/>
          </a:prstGeom>
        </p:spPr>
      </p:pic>
      <p:pic>
        <p:nvPicPr>
          <p:cNvPr id="7" name="Picture 6">
            <a:extLst>
              <a:ext uri="{FF2B5EF4-FFF2-40B4-BE49-F238E27FC236}">
                <a16:creationId xmlns:a16="http://schemas.microsoft.com/office/drawing/2014/main" id="{7DDC37FD-B8AE-0D4A-AD00-5B0EA8D67693}"/>
              </a:ext>
            </a:extLst>
          </p:cNvPr>
          <p:cNvPicPr>
            <a:picLocks noChangeAspect="1"/>
          </p:cNvPicPr>
          <p:nvPr/>
        </p:nvPicPr>
        <p:blipFill>
          <a:blip r:embed="rId3"/>
          <a:stretch>
            <a:fillRect/>
          </a:stretch>
        </p:blipFill>
        <p:spPr>
          <a:xfrm>
            <a:off x="2334985" y="3429000"/>
            <a:ext cx="6794500" cy="3082518"/>
          </a:xfrm>
          <a:prstGeom prst="rect">
            <a:avLst/>
          </a:prstGeom>
        </p:spPr>
      </p:pic>
      <p:pic>
        <p:nvPicPr>
          <p:cNvPr id="8" name="Picture 7">
            <a:extLst>
              <a:ext uri="{FF2B5EF4-FFF2-40B4-BE49-F238E27FC236}">
                <a16:creationId xmlns:a16="http://schemas.microsoft.com/office/drawing/2014/main" id="{2C118838-A37B-134F-A36B-E039226F28C8}"/>
              </a:ext>
            </a:extLst>
          </p:cNvPr>
          <p:cNvPicPr>
            <a:picLocks noChangeAspect="1"/>
          </p:cNvPicPr>
          <p:nvPr/>
        </p:nvPicPr>
        <p:blipFill>
          <a:blip r:embed="rId4"/>
          <a:stretch>
            <a:fillRect/>
          </a:stretch>
        </p:blipFill>
        <p:spPr>
          <a:xfrm>
            <a:off x="5827032" y="4818743"/>
            <a:ext cx="537936" cy="1473081"/>
          </a:xfrm>
          <a:prstGeom prst="rect">
            <a:avLst/>
          </a:prstGeom>
        </p:spPr>
      </p:pic>
      <p:pic>
        <p:nvPicPr>
          <p:cNvPr id="9" name="Picture 8">
            <a:extLst>
              <a:ext uri="{FF2B5EF4-FFF2-40B4-BE49-F238E27FC236}">
                <a16:creationId xmlns:a16="http://schemas.microsoft.com/office/drawing/2014/main" id="{7ABD332D-FC71-C34C-8DAB-02ED31B0E245}"/>
              </a:ext>
            </a:extLst>
          </p:cNvPr>
          <p:cNvPicPr>
            <a:picLocks noChangeAspect="1"/>
          </p:cNvPicPr>
          <p:nvPr/>
        </p:nvPicPr>
        <p:blipFill>
          <a:blip r:embed="rId5"/>
          <a:stretch>
            <a:fillRect/>
          </a:stretch>
        </p:blipFill>
        <p:spPr>
          <a:xfrm>
            <a:off x="6937829" y="4818743"/>
            <a:ext cx="1953731" cy="1460376"/>
          </a:xfrm>
          <a:prstGeom prst="rect">
            <a:avLst/>
          </a:prstGeom>
        </p:spPr>
      </p:pic>
      <p:sp>
        <p:nvSpPr>
          <p:cNvPr id="10" name="Rectangle 9">
            <a:extLst>
              <a:ext uri="{FF2B5EF4-FFF2-40B4-BE49-F238E27FC236}">
                <a16:creationId xmlns:a16="http://schemas.microsoft.com/office/drawing/2014/main" id="{F2D8A50A-FCEF-794D-A043-F1ADB931501F}"/>
              </a:ext>
            </a:extLst>
          </p:cNvPr>
          <p:cNvSpPr/>
          <p:nvPr/>
        </p:nvSpPr>
        <p:spPr>
          <a:xfrm>
            <a:off x="116158" y="3477540"/>
            <a:ext cx="6096000" cy="646331"/>
          </a:xfrm>
          <a:prstGeom prst="rect">
            <a:avLst/>
          </a:prstGeom>
        </p:spPr>
        <p:txBody>
          <a:bodyPr>
            <a:spAutoFit/>
          </a:bodyPr>
          <a:lstStyle/>
          <a:p>
            <a:r>
              <a:rPr lang="en-AU" dirty="0">
                <a:solidFill>
                  <a:srgbClr val="000000"/>
                </a:solidFill>
                <a:latin typeface="Open Sans"/>
              </a:rPr>
              <a:t>Mentally check your answer by summing columns; they should sum to 1.</a:t>
            </a:r>
            <a:endParaRPr lang="en-US" dirty="0"/>
          </a:p>
        </p:txBody>
      </p:sp>
      <p:pic>
        <p:nvPicPr>
          <p:cNvPr id="11" name="Picture 2" descr="39,046 Example Stock Illustrations, Cliparts and Royalty Free Example  Vectors">
            <a:extLst>
              <a:ext uri="{FF2B5EF4-FFF2-40B4-BE49-F238E27FC236}">
                <a16:creationId xmlns:a16="http://schemas.microsoft.com/office/drawing/2014/main" id="{A32FB6B5-CC34-EF44-A6DE-26066E431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158" y="2086942"/>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30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697861" y="1206645"/>
            <a:ext cx="11044196" cy="5368326"/>
          </a:xfrm>
        </p:spPr>
        <p:txBody>
          <a:bodyPr>
            <a:normAutofit fontScale="92500"/>
          </a:bodyPr>
          <a:lstStyle/>
          <a:p>
            <a:r>
              <a:rPr lang="en-US" dirty="0"/>
              <a:t>A factory has a large number of machines. Machines can be in one of two states: operating or broken. Broken machines are repaired and come back into operation, and vice versa. On a given day:</a:t>
            </a:r>
          </a:p>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r>
              <a:rPr lang="en-US" dirty="0"/>
              <a:t>Construct a transition matrix to describe this situation. Use the columns to define the situation at the ‘Start’ of the day and the rows to describe the situation at the ‘End’ of the day.</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1453780" y="800245"/>
            <a:ext cx="9652000" cy="1739755"/>
          </a:xfrm>
        </p:spPr>
        <p:txBody>
          <a:bodyPr>
            <a:normAutofit fontScale="77500" lnSpcReduction="20000"/>
          </a:bodyPr>
          <a:lstStyle/>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31A61B2-BB83-3B41-8D8D-517BC8873536}"/>
              </a:ext>
            </a:extLst>
          </p:cNvPr>
          <p:cNvPicPr>
            <a:picLocks noChangeAspect="1"/>
          </p:cNvPicPr>
          <p:nvPr/>
        </p:nvPicPr>
        <p:blipFill>
          <a:blip r:embed="rId3"/>
          <a:stretch>
            <a:fillRect/>
          </a:stretch>
        </p:blipFill>
        <p:spPr>
          <a:xfrm>
            <a:off x="2509157" y="2628755"/>
            <a:ext cx="6680200" cy="3429000"/>
          </a:xfrm>
          <a:prstGeom prst="rect">
            <a:avLst/>
          </a:prstGeom>
        </p:spPr>
      </p:pic>
      <p:pic>
        <p:nvPicPr>
          <p:cNvPr id="6" name="Picture 5">
            <a:extLst>
              <a:ext uri="{FF2B5EF4-FFF2-40B4-BE49-F238E27FC236}">
                <a16:creationId xmlns:a16="http://schemas.microsoft.com/office/drawing/2014/main" id="{DFE07DF8-2021-EE41-B973-E4F63A804E9F}"/>
              </a:ext>
            </a:extLst>
          </p:cNvPr>
          <p:cNvPicPr>
            <a:picLocks noChangeAspect="1"/>
          </p:cNvPicPr>
          <p:nvPr/>
        </p:nvPicPr>
        <p:blipFill>
          <a:blip r:embed="rId4"/>
          <a:stretch>
            <a:fillRect/>
          </a:stretch>
        </p:blipFill>
        <p:spPr>
          <a:xfrm>
            <a:off x="5518150" y="4343255"/>
            <a:ext cx="1155700" cy="1460500"/>
          </a:xfrm>
          <a:prstGeom prst="rect">
            <a:avLst/>
          </a:prstGeom>
        </p:spPr>
      </p:pic>
      <p:pic>
        <p:nvPicPr>
          <p:cNvPr id="7" name="Picture 6">
            <a:extLst>
              <a:ext uri="{FF2B5EF4-FFF2-40B4-BE49-F238E27FC236}">
                <a16:creationId xmlns:a16="http://schemas.microsoft.com/office/drawing/2014/main" id="{C56470A0-566B-2D4D-BE41-6096C452A67F}"/>
              </a:ext>
            </a:extLst>
          </p:cNvPr>
          <p:cNvPicPr>
            <a:picLocks noChangeAspect="1"/>
          </p:cNvPicPr>
          <p:nvPr/>
        </p:nvPicPr>
        <p:blipFill>
          <a:blip r:embed="rId5"/>
          <a:stretch>
            <a:fillRect/>
          </a:stretch>
        </p:blipFill>
        <p:spPr>
          <a:xfrm>
            <a:off x="7503886" y="4317855"/>
            <a:ext cx="1219200" cy="1485900"/>
          </a:xfrm>
          <a:prstGeom prst="rect">
            <a:avLst/>
          </a:prstGeom>
        </p:spPr>
      </p:pic>
    </p:spTree>
    <p:extLst>
      <p:ext uri="{BB962C8B-B14F-4D97-AF65-F5344CB8AC3E}">
        <p14:creationId xmlns:p14="http://schemas.microsoft.com/office/powerpoint/2010/main" val="278617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8A6F-1AAC-204D-BCFB-316F9D9764D2}"/>
              </a:ext>
            </a:extLst>
          </p:cNvPr>
          <p:cNvSpPr>
            <a:spLocks noGrp="1"/>
          </p:cNvSpPr>
          <p:nvPr>
            <p:ph type="title"/>
          </p:nvPr>
        </p:nvSpPr>
        <p:spPr>
          <a:xfrm>
            <a:off x="0" y="17447"/>
            <a:ext cx="10168128" cy="668353"/>
          </a:xfrm>
        </p:spPr>
        <p:txBody>
          <a:bodyPr/>
          <a:lstStyle/>
          <a:p>
            <a:r>
              <a:rPr lang="en-US" dirty="0"/>
              <a:t>Interpreting transition matrices</a:t>
            </a:r>
          </a:p>
        </p:txBody>
      </p:sp>
      <p:sp>
        <p:nvSpPr>
          <p:cNvPr id="3" name="Content Placeholder 2">
            <a:extLst>
              <a:ext uri="{FF2B5EF4-FFF2-40B4-BE49-F238E27FC236}">
                <a16:creationId xmlns:a16="http://schemas.microsoft.com/office/drawing/2014/main" id="{C570D41D-621B-F44B-AB30-8D2ACDA1103D}"/>
              </a:ext>
            </a:extLst>
          </p:cNvPr>
          <p:cNvSpPr>
            <a:spLocks noGrp="1"/>
          </p:cNvSpPr>
          <p:nvPr>
            <p:ph idx="1"/>
          </p:nvPr>
        </p:nvSpPr>
        <p:spPr>
          <a:xfrm>
            <a:off x="0" y="2478024"/>
            <a:ext cx="12191999" cy="3694176"/>
          </a:xfrm>
        </p:spPr>
        <p:txBody>
          <a:bodyPr>
            <a:normAutofit fontScale="85000" lnSpcReduction="20000"/>
          </a:bodyPr>
          <a:lstStyle/>
          <a:p>
            <a:r>
              <a:rPr lang="en-US" dirty="0"/>
              <a:t>Using this information alone, a number of predictions can be made.</a:t>
            </a:r>
          </a:p>
          <a:p>
            <a:r>
              <a:rPr lang="en-US" dirty="0"/>
              <a:t>For example, if 50 cars are rented in Bendigo this week, the transition matrix predicts that:</a:t>
            </a:r>
          </a:p>
          <a:p>
            <a:r>
              <a:rPr lang="en-US" dirty="0"/>
              <a:t>80% or 40 of these cars will be returned to Bendigo next week (0.80×50=40)</a:t>
            </a:r>
          </a:p>
          <a:p>
            <a:r>
              <a:rPr lang="en-US" dirty="0"/>
              <a:t>20% or 10 of these cars will be returned to Colac next week (0.20×50=10).</a:t>
            </a:r>
          </a:p>
          <a:p>
            <a:r>
              <a:rPr lang="en-US" dirty="0"/>
              <a:t>Further, if 40 cars are rented in Colac this week, the transition matrix predicts that:</a:t>
            </a:r>
          </a:p>
          <a:p>
            <a:r>
              <a:rPr lang="en-US" dirty="0"/>
              <a:t>10% or 4 of these cars will be returned to Bendigo next week (0.10×40=4)</a:t>
            </a:r>
          </a:p>
          <a:p>
            <a:r>
              <a:rPr lang="en-US" dirty="0"/>
              <a:t>90% or 36 of these cars will be returned to Colac next week (0.90×40=36).</a:t>
            </a:r>
          </a:p>
        </p:txBody>
      </p:sp>
      <p:pic>
        <p:nvPicPr>
          <p:cNvPr id="4" name="Picture 3">
            <a:extLst>
              <a:ext uri="{FF2B5EF4-FFF2-40B4-BE49-F238E27FC236}">
                <a16:creationId xmlns:a16="http://schemas.microsoft.com/office/drawing/2014/main" id="{D8DE0D23-60EB-A24E-8B28-8EF4F9E5F10F}"/>
              </a:ext>
            </a:extLst>
          </p:cNvPr>
          <p:cNvPicPr>
            <a:picLocks noChangeAspect="1"/>
          </p:cNvPicPr>
          <p:nvPr/>
        </p:nvPicPr>
        <p:blipFill>
          <a:blip r:embed="rId2"/>
          <a:stretch>
            <a:fillRect/>
          </a:stretch>
        </p:blipFill>
        <p:spPr>
          <a:xfrm>
            <a:off x="5850165" y="531457"/>
            <a:ext cx="5935435" cy="1946567"/>
          </a:xfrm>
          <a:prstGeom prst="rect">
            <a:avLst/>
          </a:prstGeom>
        </p:spPr>
      </p:pic>
    </p:spTree>
    <p:extLst>
      <p:ext uri="{BB962C8B-B14F-4D97-AF65-F5344CB8AC3E}">
        <p14:creationId xmlns:p14="http://schemas.microsoft.com/office/powerpoint/2010/main" val="59637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ccentBoxVTI">
  <a:themeElements>
    <a:clrScheme name="AnalogousFromLightSeedRightStep">
      <a:dk1>
        <a:srgbClr val="000000"/>
      </a:dk1>
      <a:lt1>
        <a:srgbClr val="FFFFFF"/>
      </a:lt1>
      <a:dk2>
        <a:srgbClr val="242941"/>
      </a:dk2>
      <a:lt2>
        <a:srgbClr val="E8E2E2"/>
      </a:lt2>
      <a:accent1>
        <a:srgbClr val="4DB0B2"/>
      </a:accent1>
      <a:accent2>
        <a:srgbClr val="59A5E0"/>
      </a:accent2>
      <a:accent3>
        <a:srgbClr val="7787E5"/>
      </a:accent3>
      <a:accent4>
        <a:srgbClr val="7D59E0"/>
      </a:accent4>
      <a:accent5>
        <a:srgbClr val="C377E5"/>
      </a:accent5>
      <a:accent6>
        <a:srgbClr val="E059D2"/>
      </a:accent6>
      <a:hlink>
        <a:srgbClr val="AE6B69"/>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779</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STIXGeneral-Regular</vt:lpstr>
      <vt:lpstr>Arial</vt:lpstr>
      <vt:lpstr>Avenir Next LT Pro</vt:lpstr>
      <vt:lpstr>Calibri</vt:lpstr>
      <vt:lpstr>Cambria Math</vt:lpstr>
      <vt:lpstr>Open Sans</vt:lpstr>
      <vt:lpstr>AccentBoxVTI</vt:lpstr>
      <vt:lpstr>Transition matrices and their applications</vt:lpstr>
      <vt:lpstr>Setting up a transition matrix</vt:lpstr>
      <vt:lpstr>Setting up a transition matrix</vt:lpstr>
      <vt:lpstr>A transition matrix</vt:lpstr>
      <vt:lpstr>Setting up a transition matrix</vt:lpstr>
      <vt:lpstr>Setting up a transition matrix</vt:lpstr>
      <vt:lpstr> Setting up a transition matrix</vt:lpstr>
      <vt:lpstr> Setting up a transition matrix</vt:lpstr>
      <vt:lpstr>Interpreting transition matrices</vt:lpstr>
      <vt:lpstr> Interpreting a transition matrix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matrices and their applications</dc:title>
  <dc:creator>Yongmei Zhang</dc:creator>
  <cp:lastModifiedBy>Lyn ZHANG</cp:lastModifiedBy>
  <cp:revision>34</cp:revision>
  <dcterms:created xsi:type="dcterms:W3CDTF">2021-04-11T11:34:33Z</dcterms:created>
  <dcterms:modified xsi:type="dcterms:W3CDTF">2023-02-23T21:29:23Z</dcterms:modified>
</cp:coreProperties>
</file>