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4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2" r:id="rId10"/>
    <p:sldId id="274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40"/>
  </p:normalViewPr>
  <p:slideViewPr>
    <p:cSldViewPr snapToGrid="0" snapToObjects="1">
      <p:cViewPr varScale="1">
        <p:scale>
          <a:sx n="62" d="100"/>
          <a:sy n="6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0E6C-E891-4946-97BF-EE7F6761B295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08DF-4D41-C346-B246-3A658BF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0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2BD6B-55FC-4381-A4A9-043E7D42C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8E2FB-A16E-7E49-B958-66D6F1F1C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r>
              <a:rPr lang="en-US" sz="2600"/>
              <a:t>Transition matrices and their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C14C5-876E-8243-A3DA-181AEE27C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r>
              <a:rPr lang="en-US" sz="1700"/>
              <a:t>12C</a:t>
            </a:r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CBF4-6341-7B41-AE36-BD7A1FBA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968" y="185783"/>
            <a:ext cx="10168128" cy="452846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the steady-state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CC4C9-C7E8-8E43-9019-86A02D860E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232" y="777239"/>
                <a:ext cx="11144939" cy="58949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the car rental problem: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and  𝑇=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Estimate the steady-state solution by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𝑛=10,15,17 and 18.</a:t>
                </a:r>
              </a:p>
              <a:p>
                <a:r>
                  <a:rPr lang="en-AU" dirty="0"/>
                  <a:t>∴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30.6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59.4</m:t>
                            </m:r>
                          </m:e>
                        </m:eqArr>
                      </m:e>
                    </m:d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59.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60.0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60.0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The estimated steady-state solution is 30 cars based in Bendigo and 60 cars based in Colac.</a:t>
                </a:r>
                <a:br>
                  <a:rPr lang="en-AU" dirty="0"/>
                </a:b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CC4C9-C7E8-8E43-9019-86A02D860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232" y="777239"/>
                <a:ext cx="11144939" cy="5894978"/>
              </a:xfrm>
              <a:blipFill>
                <a:blip r:embed="rId2"/>
                <a:stretch>
                  <a:fillRect l="-1025" t="-858" r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48740ACA-16E2-3845-B81E-87464B0A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819" y="2828104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D1CBE7-3E6B-2944-9328-C8828006A154}"/>
              </a:ext>
            </a:extLst>
          </p:cNvPr>
          <p:cNvSpPr txBox="1"/>
          <p:nvPr/>
        </p:nvSpPr>
        <p:spPr>
          <a:xfrm>
            <a:off x="7305591" y="4168506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Mathematica</a:t>
            </a:r>
          </a:p>
        </p:txBody>
      </p:sp>
    </p:spTree>
    <p:extLst>
      <p:ext uri="{BB962C8B-B14F-4D97-AF65-F5344CB8AC3E}">
        <p14:creationId xmlns:p14="http://schemas.microsoft.com/office/powerpoint/2010/main" val="6563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B9747-AD33-4463-B27D-8B81266B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74279" cy="5877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765F6-3C95-4331-88F7-A443CC2C9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98" y="980255"/>
            <a:ext cx="4463857" cy="489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833D26-B27E-948A-6D86-D8D048F53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302" y="4060556"/>
            <a:ext cx="8270808" cy="21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FC6EE-7CC1-4C6E-A7DA-95476F5E0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94" y="-1"/>
            <a:ext cx="3783414" cy="63536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224205-8DD4-41CF-8F7C-AD4147A17DE7}"/>
              </a:ext>
            </a:extLst>
          </p:cNvPr>
          <p:cNvCxnSpPr/>
          <p:nvPr/>
        </p:nvCxnSpPr>
        <p:spPr>
          <a:xfrm flipH="1">
            <a:off x="4444820" y="656823"/>
            <a:ext cx="1413929" cy="105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47A041-C556-4A2A-9DAF-41942639A731}"/>
                  </a:ext>
                </a:extLst>
              </p:cNvPr>
              <p:cNvSpPr txBox="1"/>
              <p:nvPr/>
            </p:nvSpPr>
            <p:spPr>
              <a:xfrm>
                <a:off x="5973049" y="122386"/>
                <a:ext cx="2378529" cy="111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eqArr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47A041-C556-4A2A-9DAF-41942639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49" y="122386"/>
                <a:ext cx="2378529" cy="111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66B43E-47AE-4672-84C9-A60593E5A0C7}"/>
              </a:ext>
            </a:extLst>
          </p:cNvPr>
          <p:cNvCxnSpPr/>
          <p:nvPr/>
        </p:nvCxnSpPr>
        <p:spPr>
          <a:xfrm>
            <a:off x="1307665" y="5630597"/>
            <a:ext cx="4392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D538BD-C17C-4679-BD23-3B1A65473455}"/>
              </a:ext>
            </a:extLst>
          </p:cNvPr>
          <p:cNvSpPr txBox="1"/>
          <p:nvPr/>
        </p:nvSpPr>
        <p:spPr>
          <a:xfrm>
            <a:off x="4944660" y="5705052"/>
            <a:ext cx="3783414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steady-state</a:t>
            </a:r>
            <a:endParaRPr lang="en-AU" sz="3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F3FDD-07A5-D824-057E-8B6D2406C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231" y="1775719"/>
            <a:ext cx="7335735" cy="27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7E-BBC3-FB46-A07B-3A2B4CFB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8" y="0"/>
            <a:ext cx="12192000" cy="714103"/>
          </a:xfrm>
        </p:spPr>
        <p:txBody>
          <a:bodyPr>
            <a:normAutofit/>
          </a:bodyPr>
          <a:lstStyle/>
          <a:p>
            <a:r>
              <a:rPr lang="en-US" sz="3200" dirty="0"/>
              <a:t>Using recursion to generate state matrices step-by-step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D957-BF83-3548-95DB-095EBB5E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8" y="2986024"/>
            <a:ext cx="11727543" cy="3694176"/>
          </a:xfrm>
        </p:spPr>
        <p:txBody>
          <a:bodyPr>
            <a:normAutofit/>
          </a:bodyPr>
          <a:lstStyle/>
          <a:p>
            <a:r>
              <a:rPr lang="en-US" dirty="0"/>
              <a:t>‘If we start with 50 cars in Bendigo, and 40 cars in Colac, how many cars will be available for rent at both towns after 1 week, 2 weeks, </a:t>
            </a:r>
            <a:r>
              <a:rPr lang="en-US" dirty="0" err="1"/>
              <a:t>etc</a:t>
            </a:r>
            <a:r>
              <a:rPr lang="en-US" dirty="0"/>
              <a:t>?’</a:t>
            </a:r>
          </a:p>
          <a:p>
            <a:r>
              <a:rPr lang="en-US" dirty="0"/>
              <a:t>We solved this type of problem by using a </a:t>
            </a:r>
            <a:r>
              <a:rPr lang="en-US" dirty="0">
                <a:solidFill>
                  <a:srgbClr val="0070C0"/>
                </a:solidFill>
              </a:rPr>
              <a:t>recurrence relation</a:t>
            </a:r>
            <a:r>
              <a:rPr lang="en-US" dirty="0"/>
              <a:t> to model the growth in our investment year-by-year. We do the same with the car rental problem, the only difference being that we are now working with matrices.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8C303-E3D2-2F48-A0B9-2C6527CF9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81" y="876780"/>
            <a:ext cx="5935435" cy="19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C883-D3C5-D04D-8D78-6E76BAC1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60383"/>
            <a:ext cx="10168128" cy="525417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Constructing a matrix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1DA00-FD50-A64F-86C3-089F33A121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12192000" cy="6172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recurrence relation must have a starting point. In this case it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state matr</a:t>
                </a:r>
                <a:r>
                  <a:rPr lang="en-US" dirty="0"/>
                  <a:t>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9300"/>
                    </a:solidFill>
                  </a:rPr>
                  <a:t>Generating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To find out the number of cars in Bendigo and Colac after 1 week, we use the transition matrix 𝑇=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  <m: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generate the </a:t>
                </a:r>
                <a:r>
                  <a:rPr lang="en-US" dirty="0">
                    <a:solidFill>
                      <a:srgbClr val="FF0000"/>
                    </a:solidFill>
                  </a:rPr>
                  <a:t>next state matrix </a:t>
                </a:r>
                <a:r>
                  <a:rPr lang="en-US" dirty="0"/>
                  <a:t>in the sequence,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follows: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0.8×50+0.1×40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0.2×50+0.9×40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eqAr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Thus, after 1 week we predict that there will be 44 cars in Bendigo and 46 in Colac.</a:t>
                </a:r>
              </a:p>
              <a:p>
                <a:r>
                  <a:rPr lang="en-US" dirty="0">
                    <a:solidFill>
                      <a:srgbClr val="FF9300"/>
                    </a:solidFill>
                  </a:rPr>
                  <a:t>Generating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Following the same pattern, after 2 weeks;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0.8×</m:t>
                            </m:r>
                            <m:r>
                              <m:rPr>
                                <m:nor/>
                              </m:rPr>
                              <a:rPr lang="en-AU" b="0" i="0" dirty="0" smtClean="0"/>
                              <m:t>44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+0.1×4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0.2×</m:t>
                            </m:r>
                            <m:r>
                              <m:rPr>
                                <m:nor/>
                              </m:rPr>
                              <a:rPr lang="en-AU" b="0" i="0" dirty="0" smtClean="0"/>
                              <m:t>44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+0.9×4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39.8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50.2</m:t>
                            </m:r>
                          </m:e>
                        </m:eqAr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after 2 weeks we predict that there will be 39.8 cars in Bendigo and 50.2 in Colac.</a:t>
                </a:r>
              </a:p>
              <a:p>
                <a:r>
                  <a:rPr lang="en-US" dirty="0">
                    <a:solidFill>
                      <a:srgbClr val="FF9300"/>
                    </a:solidFill>
                  </a:rPr>
                  <a:t>Generating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After 3 weeks: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39.8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50.2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0.8×</m:t>
                            </m:r>
                            <m:r>
                              <m:rPr>
                                <m:nor/>
                              </m:rPr>
                              <a:rPr lang="en-AU" b="0" i="0" dirty="0" smtClean="0"/>
                              <m:t>39.8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+0.1×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50.2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0.2×</m:t>
                            </m:r>
                            <m:r>
                              <m:rPr>
                                <m:nor/>
                              </m:rPr>
                              <a:rPr lang="en-AU" b="0" i="0" dirty="0" smtClean="0"/>
                              <m:t>39.8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+0.9×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50.2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36.9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53.1</m:t>
                            </m:r>
                          </m:e>
                        </m:eqAr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after 3 weeks we predict that there will be 36.9 cars in Bendigo and 53.1 in Colac.</a:t>
                </a:r>
              </a:p>
              <a:p>
                <a:r>
                  <a:rPr lang="en-US" dirty="0"/>
                  <a:t>A pattern is now emerging. So far we have seen that: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US" dirty="0"/>
                  <a:t>If we continue this pattern we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or, more generally,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1DA00-FD50-A64F-86C3-089F33A1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12192000" cy="6172200"/>
              </a:xfrm>
              <a:blipFill>
                <a:blip r:embed="rId2"/>
                <a:stretch>
                  <a:fillRect l="-416" t="-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60C67C5-3900-8C43-BD8F-C6447140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486" y="4524478"/>
            <a:ext cx="4633686" cy="866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4CEB7-F94E-B54F-80CE-9BC813C45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909" y="3169224"/>
            <a:ext cx="2662919" cy="8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C883-D3C5-D04D-8D78-6E76BAC1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83"/>
            <a:ext cx="12192000" cy="525417"/>
          </a:xfrm>
        </p:spPr>
        <p:txBody>
          <a:bodyPr>
            <a:noAutofit/>
          </a:bodyPr>
          <a:lstStyle/>
          <a:p>
            <a:r>
              <a:rPr lang="en-US" sz="3000" dirty="0"/>
              <a:t>Using a recursion relation to calculate state matrices step-by-step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1DA00-FD50-A64F-86C3-089F33A121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12192000" cy="2743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factory has a large number of machines. The machines can be in one of two states: operating (𝑂) or broken (𝐵). Broken machines are repaired and come back into operation and vice versa.</a:t>
                </a:r>
              </a:p>
              <a:p>
                <a:r>
                  <a:rPr lang="en-US" dirty="0"/>
                  <a:t>At the start, 80 machines are operating and 20 are broken.</a:t>
                </a:r>
              </a:p>
              <a:p>
                <a:r>
                  <a:rPr lang="en-US" dirty="0"/>
                  <a:t>Use the recursion relation.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err="1">
                    <a:solidFill>
                      <a:srgbClr val="0070C0"/>
                    </a:solidFill>
                  </a:rPr>
                  <a:t>intial</a:t>
                </a:r>
                <a:r>
                  <a:rPr lang="en-US" dirty="0">
                    <a:solidFill>
                      <a:srgbClr val="0070C0"/>
                    </a:solidFill>
                  </a:rPr>
                  <a:t>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  <m:e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, T=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.85</m:t>
                              </m:r>
                            </m:e>
                            <m:e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e>
                            <m:e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determine the number of operational and broken machines after 1 day and after 3 days.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1DA00-FD50-A64F-86C3-089F33A1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12192000" cy="2743200"/>
              </a:xfrm>
              <a:blipFill>
                <a:blip r:embed="rId2"/>
                <a:stretch>
                  <a:fillRect l="-416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12487BA-0F08-F348-A2EE-26682D63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9" y="3220357"/>
            <a:ext cx="5740400" cy="93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59B92-3DBA-C74E-B375-BCE9702DF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9" y="4372128"/>
            <a:ext cx="6096000" cy="908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15E62-E3BF-A748-9007-2728B3298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36" y="5554130"/>
            <a:ext cx="6822621" cy="9923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F79CFD-BF9F-8E49-956A-ACABB12D5EDC}"/>
              </a:ext>
            </a:extLst>
          </p:cNvPr>
          <p:cNvSpPr/>
          <p:nvPr/>
        </p:nvSpPr>
        <p:spPr>
          <a:xfrm>
            <a:off x="6977743" y="3440951"/>
            <a:ext cx="4836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After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1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day,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69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machines are operational and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31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are broken.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583E6A-7A7D-124D-9C65-1EB7EAA352E5}"/>
              </a:ext>
            </a:extLst>
          </p:cNvPr>
          <p:cNvSpPr/>
          <p:nvPr/>
        </p:nvSpPr>
        <p:spPr>
          <a:xfrm>
            <a:off x="7558314" y="5634821"/>
            <a:ext cx="453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After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3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days,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53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machines are operating and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47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 are broken.</a:t>
            </a:r>
            <a:endParaRPr lang="en-US" sz="2400" dirty="0"/>
          </a:p>
        </p:txBody>
      </p:sp>
      <p:pic>
        <p:nvPicPr>
          <p:cNvPr id="10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C3357F4B-B922-1548-83C9-E1BB3E4A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620" y="1352182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EAE4-CB9E-2343-BA82-4BAB8B86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93" y="137886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A rule for determining the state matrix of a system after 𝐧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A1BE7-A10E-4945-8578-C0E6F00D13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771" y="1317462"/>
                <a:ext cx="11074400" cy="54026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While we can use the recurrence relation: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err="1">
                    <a:solidFill>
                      <a:srgbClr val="0070C0"/>
                    </a:solidFill>
                  </a:rPr>
                  <a:t>intial</a:t>
                </a:r>
                <a:r>
                  <a:rPr lang="en-US" dirty="0">
                    <a:solidFill>
                      <a:srgbClr val="0070C0"/>
                    </a:solidFill>
                  </a:rPr>
                  <a:t>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generate state matrices step-by-step, there is a more efficient method when need to determine the state matrix after a large number of steps. If we follow through the process step-by-step we have: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𝑇(𝑇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𝑇(𝑇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Continuing the process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or more generally,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A1BE7-A10E-4945-8578-C0E6F00D13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1" y="1317462"/>
                <a:ext cx="11074400" cy="5402652"/>
              </a:xfrm>
              <a:blipFill>
                <a:blip r:embed="rId2"/>
                <a:stretch>
                  <a:fillRect l="-687" t="-1643"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EBB9A7E-EB07-AF82-E6D6-768B2B8F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228" y="4840352"/>
            <a:ext cx="6948222" cy="16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FE2AC0-2560-FD48-8334-5B2F037C66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8629" y="0"/>
                <a:ext cx="11553371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Determining the 𝑛</a:t>
                </a:r>
                <a:r>
                  <a:rPr lang="en-US" dirty="0" err="1"/>
                  <a:t>th</a:t>
                </a:r>
                <a:r>
                  <a:rPr lang="en-US" dirty="0"/>
                  <a:t> state of a system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FE2AC0-2560-FD48-8334-5B2F037C6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8629" y="0"/>
                <a:ext cx="11553371" cy="1179576"/>
              </a:xfrm>
              <a:blipFill>
                <a:blip r:embed="rId2"/>
                <a:stretch>
                  <a:fillRect l="-1647" t="-9574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E7D1-348E-0343-98E5-DAB5506BB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914" y="1179576"/>
                <a:ext cx="11858171" cy="53228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factory has a large number of machines. The machines can be in one of two states: operating (𝑂) or broken (𝐵). Broken machines are repaired and come back into operation and vice versa.</a:t>
                </a:r>
              </a:p>
              <a:p>
                <a:r>
                  <a:rPr lang="en-US" dirty="0"/>
                  <a:t>Initially, 80 machines are operating and 20 are broken, so: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𝑇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.85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  <a:p>
                <a:r>
                  <a:rPr lang="en-US" dirty="0"/>
                  <a:t>Determine the number of operational and broken machines after 10 days.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30.9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69.1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After 10 days, 31 machines will be operational and 69 broken.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E7D1-348E-0343-98E5-DAB5506BB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914" y="1179576"/>
                <a:ext cx="11858171" cy="5322824"/>
              </a:xfrm>
              <a:blipFill>
                <a:blip r:embed="rId3"/>
                <a:stretch>
                  <a:fillRect l="-748" t="-1190"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D0811E-1432-484F-B324-A75C4F91B666}"/>
              </a:ext>
            </a:extLst>
          </p:cNvPr>
          <p:cNvSpPr txBox="1"/>
          <p:nvPr/>
        </p:nvSpPr>
        <p:spPr>
          <a:xfrm>
            <a:off x="6691086" y="4673600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Mathematica</a:t>
            </a:r>
          </a:p>
        </p:txBody>
      </p:sp>
      <p:pic>
        <p:nvPicPr>
          <p:cNvPr id="6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5DB50641-118A-FF4A-832C-D9DB7DDB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05" y="2325692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0BAA-0339-BC4F-9733-737D459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15703"/>
          </a:xfrm>
        </p:spPr>
        <p:txBody>
          <a:bodyPr/>
          <a:lstStyle/>
          <a:p>
            <a:r>
              <a:rPr lang="en-US" dirty="0"/>
              <a:t>The steady-state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DEE9-796F-5241-BACD-FD31B492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815704"/>
            <a:ext cx="12162971" cy="36546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 second question a manager might like answered about the car rental is as follows.</a:t>
            </a:r>
          </a:p>
          <a:p>
            <a:r>
              <a:rPr lang="en-US" dirty="0"/>
              <a:t>‘Will the number of rental cars available from each location vary from week to week or will they settle down to some fixed value?’</a:t>
            </a:r>
          </a:p>
          <a:p>
            <a:r>
              <a:rPr lang="en-US" dirty="0"/>
              <a:t>To investigate this question, we start by listing the state matrices from week 0 to week 15.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summary, even though the number of cars returned to each location varied from day to day, the numbers at each location eventually settled down to an </a:t>
            </a:r>
            <a:r>
              <a:rPr lang="en-US" dirty="0">
                <a:solidFill>
                  <a:srgbClr val="FF0000"/>
                </a:solidFill>
              </a:rPr>
              <a:t>equilibrium or steady-state</a:t>
            </a:r>
            <a:r>
              <a:rPr lang="en-US" dirty="0"/>
              <a:t> solution. In the steady state, the number of cars at each location remained the same.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BBACC-8D20-C149-9DA2-7D978CE9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818857"/>
            <a:ext cx="10247086" cy="1180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414C1-4845-C848-B782-3A5B6CD0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57" y="3693975"/>
            <a:ext cx="5617029" cy="31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7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0BAA-0339-BC4F-9733-737D459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15703"/>
          </a:xfrm>
        </p:spPr>
        <p:txBody>
          <a:bodyPr/>
          <a:lstStyle/>
          <a:p>
            <a:r>
              <a:rPr lang="en-US" dirty="0"/>
              <a:t>The steady-state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DEE9-796F-5241-BACD-FD31B492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815703"/>
            <a:ext cx="12162971" cy="5410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Important</a:t>
            </a:r>
          </a:p>
          <a:p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steady state</a:t>
            </a:r>
            <a:r>
              <a:rPr lang="en-US" dirty="0"/>
              <a:t>, cars are still moving between Bendigo and Colac, but the number of cars rented in Bendigo and returned to Colac is </a:t>
            </a:r>
            <a:r>
              <a:rPr lang="en-US" dirty="0">
                <a:solidFill>
                  <a:srgbClr val="FF0000"/>
                </a:solidFill>
              </a:rPr>
              <a:t>balanced by the number of cars </a:t>
            </a:r>
            <a:r>
              <a:rPr lang="en-US" dirty="0"/>
              <a:t>rented in Colac and returned to Bendigo. Because of this balance, the steady state is also called the equilibrium state.</a:t>
            </a:r>
          </a:p>
          <a:p>
            <a:r>
              <a:rPr lang="en-US" dirty="0"/>
              <a:t>For a system to have a steady state, the </a:t>
            </a:r>
            <a:r>
              <a:rPr lang="en-US" dirty="0">
                <a:solidFill>
                  <a:srgbClr val="FF0000"/>
                </a:solidFill>
              </a:rPr>
              <a:t>transition matrix must be regular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columns must add up to 1</a:t>
            </a:r>
            <a:r>
              <a:rPr lang="en-US" dirty="0"/>
              <a:t>. A regular matrix is one whose powers </a:t>
            </a:r>
            <a:r>
              <a:rPr lang="en-US" dirty="0">
                <a:solidFill>
                  <a:srgbClr val="FF0000"/>
                </a:solidFill>
              </a:rPr>
              <a:t>never contain any zero </a:t>
            </a:r>
            <a:r>
              <a:rPr lang="en-US" dirty="0"/>
              <a:t>elements. In practical terms, this means that every state represented in the transition matrix is </a:t>
            </a:r>
            <a:r>
              <a:rPr lang="en-US" dirty="0">
                <a:solidFill>
                  <a:srgbClr val="FF0000"/>
                </a:solidFill>
              </a:rPr>
              <a:t>accessible</a:t>
            </a:r>
            <a:r>
              <a:rPr lang="en-US" dirty="0"/>
              <a:t>, either directly or indirectly from every other state.</a:t>
            </a:r>
          </a:p>
        </p:txBody>
      </p:sp>
    </p:spTree>
    <p:extLst>
      <p:ext uri="{BB962C8B-B14F-4D97-AF65-F5344CB8AC3E}">
        <p14:creationId xmlns:p14="http://schemas.microsoft.com/office/powerpoint/2010/main" val="6041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5A85-6FD0-F44C-AE39-8FE8C9A9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steady state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59C7-38B5-8642-9AED-86F395DC3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032" y="2086138"/>
                <a:ext cx="11379200" cy="36941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is the initial state matrix, then the steady-state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is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𝑛 tends to infinity (∞).</a:t>
                </a:r>
              </a:p>
              <a:p>
                <a:r>
                  <a:rPr lang="en-US" dirty="0"/>
                  <a:t>Note: While in practice we cannot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for 𝑛=∞, we find that, depending on the circumstances, large values of 𝑛 can often give a very close approximation to the </a:t>
                </a:r>
                <a:r>
                  <a:rPr lang="en-US" dirty="0">
                    <a:solidFill>
                      <a:srgbClr val="FF0000"/>
                    </a:solidFill>
                  </a:rPr>
                  <a:t>steady-state solution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59C7-38B5-8642-9AED-86F395DC3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032" y="2086138"/>
                <a:ext cx="11379200" cy="3694176"/>
              </a:xfrm>
              <a:blipFill>
                <a:blip r:embed="rId2"/>
                <a:stretch>
                  <a:fillRect l="-1003" t="-1712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94582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2941"/>
      </a:dk2>
      <a:lt2>
        <a:srgbClr val="E8E2E2"/>
      </a:lt2>
      <a:accent1>
        <a:srgbClr val="4DB0B2"/>
      </a:accent1>
      <a:accent2>
        <a:srgbClr val="59A5E0"/>
      </a:accent2>
      <a:accent3>
        <a:srgbClr val="7787E5"/>
      </a:accent3>
      <a:accent4>
        <a:srgbClr val="7D59E0"/>
      </a:accent4>
      <a:accent5>
        <a:srgbClr val="C377E5"/>
      </a:accent5>
      <a:accent6>
        <a:srgbClr val="E059D2"/>
      </a:accent6>
      <a:hlink>
        <a:srgbClr val="AE6B6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1082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STIXGeneral-Regular</vt:lpstr>
      <vt:lpstr>Arial</vt:lpstr>
      <vt:lpstr>Avenir Next LT Pro</vt:lpstr>
      <vt:lpstr>Calibri</vt:lpstr>
      <vt:lpstr>Cambria Math</vt:lpstr>
      <vt:lpstr>Open Sans</vt:lpstr>
      <vt:lpstr>AccentBoxVTI</vt:lpstr>
      <vt:lpstr>Transition matrices and their applications</vt:lpstr>
      <vt:lpstr>Using recursion to generate state matrices step-by-step</vt:lpstr>
      <vt:lpstr>Constructing a matrix recurrence relation</vt:lpstr>
      <vt:lpstr>Using a recursion relation to calculate state matrices step-by-step</vt:lpstr>
      <vt:lpstr>A rule for determining the state matrix of a system after 𝐧 steps</vt:lpstr>
      <vt:lpstr>Determining the 𝑛th state of a system using the rule S_n=T^n S_0</vt:lpstr>
      <vt:lpstr>The steady-state solution</vt:lpstr>
      <vt:lpstr>The steady-state solution</vt:lpstr>
      <vt:lpstr>Estimating the steady state solution</vt:lpstr>
      <vt:lpstr>Estimating the steady-state solution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matrices and their applications</dc:title>
  <dc:creator>Yongmei Zhang</dc:creator>
  <cp:lastModifiedBy>Lyn ZHANG</cp:lastModifiedBy>
  <cp:revision>36</cp:revision>
  <dcterms:created xsi:type="dcterms:W3CDTF">2021-04-11T11:34:33Z</dcterms:created>
  <dcterms:modified xsi:type="dcterms:W3CDTF">2023-02-23T22:00:51Z</dcterms:modified>
</cp:coreProperties>
</file>