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1"/>
  </p:sldMasterIdLst>
  <p:notesMasterIdLst>
    <p:notesMasterId r:id="rId11"/>
  </p:notesMasterIdLst>
  <p:sldIdLst>
    <p:sldId id="256" r:id="rId2"/>
    <p:sldId id="269" r:id="rId3"/>
    <p:sldId id="270" r:id="rId4"/>
    <p:sldId id="274" r:id="rId5"/>
    <p:sldId id="275" r:id="rId6"/>
    <p:sldId id="276" r:id="rId7"/>
    <p:sldId id="277" r:id="rId8"/>
    <p:sldId id="278" r:id="rId9"/>
    <p:sldId id="27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957"/>
    <p:restoredTop sz="94168"/>
  </p:normalViewPr>
  <p:slideViewPr>
    <p:cSldViewPr snapToGrid="0" snapToObjects="1">
      <p:cViewPr varScale="1">
        <p:scale>
          <a:sx n="59" d="100"/>
          <a:sy n="59" d="100"/>
        </p:scale>
        <p:origin x="7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AE7D34-F34F-44DF-9520-50BA3E062785}" type="datetimeFigureOut">
              <a:rPr lang="en-AU" smtClean="0"/>
              <a:t>24/02/2023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027D3-9D8C-4569-B468-582D11BFCF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6029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Unfortunately, the recurrence rule </a:t>
            </a:r>
            <a:r>
              <a:rPr lang="en-A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𝑆𝑛+1=𝑇𝑆𝑛+𝐵</a:t>
            </a:r>
            <a:r>
              <a:rPr lang="en-A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does not lead to a simple rule for the state matrix after </a:t>
            </a:r>
            <a:r>
              <a:rPr lang="en-A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𝑛n</a:t>
            </a:r>
            <a:r>
              <a:rPr lang="en-A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steps, so we need to work our way through this sort of problem step-by-step.</a:t>
            </a:r>
          </a:p>
          <a:p>
            <a:r>
              <a:rPr lang="en-A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C308DF-4D41-C346-B246-3A658BFDB05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787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5767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56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40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27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303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38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018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687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134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2/24/2023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620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54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90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12" r:id="rId6"/>
    <p:sldLayoutId id="2147483707" r:id="rId7"/>
    <p:sldLayoutId id="2147483708" r:id="rId8"/>
    <p:sldLayoutId id="2147483709" r:id="rId9"/>
    <p:sldLayoutId id="2147483711" r:id="rId10"/>
    <p:sldLayoutId id="214748371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50F89F-B607-43F5-AF9F-1403246B11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048" r="-1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B9890F-D94C-1E4A-B4F3-834E26AA9F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0" y="1122363"/>
            <a:ext cx="6314706" cy="3204134"/>
          </a:xfrm>
        </p:spPr>
        <p:txBody>
          <a:bodyPr anchor="b">
            <a:normAutofit/>
          </a:bodyPr>
          <a:lstStyle/>
          <a:p>
            <a:r>
              <a:rPr lang="en-US" sz="3700" dirty="0"/>
              <a:t>Transition matrices – using the rule Sn+1 = TSn + 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4A49DD-C85D-9045-8421-0BA9EA068F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r>
              <a:rPr lang="en-US" sz="2000" dirty="0"/>
              <a:t>11D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085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AEAE4-CB9E-2343-BA82-4BAB8B865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593" y="137886"/>
            <a:ext cx="10168128" cy="1179576"/>
          </a:xfrm>
        </p:spPr>
        <p:txBody>
          <a:bodyPr>
            <a:normAutofit fontScale="90000"/>
          </a:bodyPr>
          <a:lstStyle/>
          <a:p>
            <a:r>
              <a:rPr lang="en-US" dirty="0"/>
              <a:t>A rule for determining the state matrix of a system after 𝐧 steps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6A1BE7-A10E-4945-8578-C0E6F00D13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83771" y="1317462"/>
                <a:ext cx="11074400" cy="5402652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While we can use the recurrence relation: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AU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 </a:t>
                </a:r>
                <a:r>
                  <a:rPr lang="en-US" dirty="0" err="1">
                    <a:solidFill>
                      <a:srgbClr val="0070C0"/>
                    </a:solidFill>
                  </a:rPr>
                  <a:t>intial</a:t>
                </a:r>
                <a:r>
                  <a:rPr lang="en-US" dirty="0">
                    <a:solidFill>
                      <a:srgbClr val="0070C0"/>
                    </a:solidFill>
                  </a:rPr>
                  <a:t> value,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AU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=𝑇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AU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to generate state matrices step-by-step, there is a more efficient method when need to determine the state matrix after a large number of steps. If we follow through the process step-by-step we have: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=𝑇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AU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,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AU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=𝑇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 𝑇(𝑇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AU" b="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AU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AU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AU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AU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=𝑇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AU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 𝑇(𝑇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A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A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(𝑇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AU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AU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  <a:p>
                <a:r>
                  <a:rPr lang="en-US" dirty="0"/>
                  <a:t>Continuing the process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AU" b="0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AU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AU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en-AU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AU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AU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  <a:p>
                <a:r>
                  <a:rPr lang="en-US" dirty="0"/>
                  <a:t>or more generally,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AU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AU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AU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6A1BE7-A10E-4945-8578-C0E6F00D13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83771" y="1317462"/>
                <a:ext cx="11074400" cy="5402652"/>
              </a:xfrm>
              <a:blipFill>
                <a:blip r:embed="rId2"/>
                <a:stretch>
                  <a:fillRect l="-661" t="-79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1EBB9A7E-EB07-AF82-E6D6-768B2B8F20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9228" y="4840352"/>
            <a:ext cx="6948222" cy="1668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445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2FE2AC0-2560-FD48-8334-5B2F037C66D3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638629" y="0"/>
                <a:ext cx="11553371" cy="1179576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dirty="0"/>
                  <a:t>Determining the 𝑛</a:t>
                </a:r>
                <a:r>
                  <a:rPr lang="en-US" dirty="0" err="1"/>
                  <a:t>th</a:t>
                </a:r>
                <a:r>
                  <a:rPr lang="en-US" dirty="0"/>
                  <a:t> state of a system using the rule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b="1" i="1" dirty="0" smtClean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AU" b="1" i="1" dirty="0" smtClean="0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1" i="1" dirty="0" smtClean="0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p>
                        <m:r>
                          <a:rPr lang="en-AU" b="1" i="1" dirty="0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AU" b="1" i="1" dirty="0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2FE2AC0-2560-FD48-8334-5B2F037C66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38629" y="0"/>
                <a:ext cx="11553371" cy="1179576"/>
              </a:xfrm>
              <a:blipFill>
                <a:blip r:embed="rId2"/>
                <a:stretch>
                  <a:fillRect l="-1647" t="-9574" b="-14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6CE7D1-348E-0343-98E5-DAB5506BB1C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914" y="1179576"/>
                <a:ext cx="11858171" cy="5322824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 factory has a large number of machines. The machines can be in one of two states: operating (𝑂) or broken (𝐵). Broken machines are repaired and come back into operation and vice versa.</a:t>
                </a:r>
              </a:p>
              <a:p>
                <a:r>
                  <a:rPr lang="en-US" dirty="0"/>
                  <a:t>Initially, 80 machines are operating and 20 are broken, so: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AU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  <m:t>80</m:t>
                            </m:r>
                          </m:e>
                          <m:e>
                            <m: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  <m:t>20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dirty="0"/>
                  <a:t> and </a:t>
                </a:r>
                <a:r>
                  <a:rPr lang="en-US" b="1" dirty="0"/>
                  <a:t>𝑇</a:t>
                </a:r>
                <a:r>
                  <a:rPr lang="en-US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b="0" i="1" smtClean="0">
                                  <a:latin typeface="Cambria Math" panose="02040503050406030204" pitchFamily="18" charset="0"/>
                                </a:rPr>
                                <m:t>.85</m:t>
                              </m:r>
                            </m:e>
                            <m:e>
                              <m:r>
                                <a:rPr lang="en-AU" b="0" i="1" smtClean="0">
                                  <a:latin typeface="Cambria Math" panose="02040503050406030204" pitchFamily="18" charset="0"/>
                                </a:rPr>
                                <m:t>0.05</m:t>
                              </m:r>
                            </m:e>
                          </m:mr>
                          <m:mr>
                            <m:e>
                              <m:r>
                                <a:rPr lang="en-AU" b="0" i="1" smtClean="0">
                                  <a:latin typeface="Cambria Math" panose="02040503050406030204" pitchFamily="18" charset="0"/>
                                </a:rPr>
                                <m:t>0.15</m:t>
                              </m:r>
                            </m:e>
                            <m:e>
                              <m:r>
                                <a:rPr lang="en-AU" b="0" i="1" smtClean="0">
                                  <a:latin typeface="Cambria Math" panose="02040503050406030204" pitchFamily="18" charset="0"/>
                                </a:rPr>
                                <m:t>0.95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/>
              </a:p>
              <a:p>
                <a:r>
                  <a:rPr lang="en-US" dirty="0"/>
                  <a:t>Determine the number of operational and broken machines after 10 days.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p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AU" b="1" i="1" dirty="0" smtClean="0">
                            <a:latin typeface="Cambria Math" panose="02040503050406030204" pitchFamily="18" charset="0"/>
                          </a:rPr>
                          <m:t>𝟏𝟎</m:t>
                        </m:r>
                      </m:sub>
                    </m:sSub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p>
                        <m:r>
                          <a:rPr lang="en-AU" b="1" i="1" dirty="0" smtClean="0">
                            <a:latin typeface="Cambria Math" panose="02040503050406030204" pitchFamily="18" charset="0"/>
                          </a:rPr>
                          <m:t>𝟏𝟎</m:t>
                        </m:r>
                      </m:sup>
                    </m:sSup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  <m:t>30.9</m:t>
                            </m:r>
                          </m:e>
                          <m:e>
                            <m: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  <m:t>69.1</m:t>
                            </m:r>
                          </m:e>
                        </m:eqArr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After 10 days, 31 machines will be operational and 69 broken.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6CE7D1-348E-0343-98E5-DAB5506BB1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914" y="1179576"/>
                <a:ext cx="11858171" cy="5322824"/>
              </a:xfrm>
              <a:blipFill>
                <a:blip r:embed="rId3"/>
                <a:stretch>
                  <a:fillRect l="-668" t="-687" r="-41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93D0811E-1432-484F-B324-A75C4F91B666}"/>
              </a:ext>
            </a:extLst>
          </p:cNvPr>
          <p:cNvSpPr txBox="1"/>
          <p:nvPr/>
        </p:nvSpPr>
        <p:spPr>
          <a:xfrm>
            <a:off x="6691086" y="4673600"/>
            <a:ext cx="3280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Need Mathematica</a:t>
            </a:r>
          </a:p>
        </p:txBody>
      </p:sp>
      <p:pic>
        <p:nvPicPr>
          <p:cNvPr id="6" name="Picture 2" descr="39,046 Example Stock Illustrations, Cliparts and Royalty Free Example  Vectors">
            <a:extLst>
              <a:ext uri="{FF2B5EF4-FFF2-40B4-BE49-F238E27FC236}">
                <a16:creationId xmlns:a16="http://schemas.microsoft.com/office/drawing/2014/main" id="{5DB50641-118A-FF4A-832C-D9DB7DDB7B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1305" y="2325692"/>
            <a:ext cx="1453780" cy="1201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805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ACBF4-6341-7B41-AE36-BD7A1FBA5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1968" y="185783"/>
            <a:ext cx="10168128" cy="452846"/>
          </a:xfrm>
        </p:spPr>
        <p:txBody>
          <a:bodyPr>
            <a:normAutofit fontScale="90000"/>
          </a:bodyPr>
          <a:lstStyle/>
          <a:p>
            <a:r>
              <a:rPr lang="en-US" dirty="0"/>
              <a:t>Estimating the steady-state solution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4CC4C9-C7E8-8E43-9019-86A02D860E3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3232" y="777239"/>
                <a:ext cx="11144939" cy="589497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For the car rental problem: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AU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50</m:t>
                            </m:r>
                          </m:e>
                          <m:e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40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dirty="0"/>
                  <a:t>   and  𝑇=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.8</m:t>
                              </m:r>
                            </m:e>
                            <m:e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0.1</m:t>
                              </m:r>
                            </m:e>
                          </m:mr>
                          <m:mr>
                            <m:e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0.2</m:t>
                              </m:r>
                            </m:e>
                            <m:e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0.9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Estimate the steady-state solution by calculating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for 𝑛=10,15,17 and 18.</a:t>
                </a:r>
              </a:p>
              <a:p>
                <a:r>
                  <a:rPr lang="en-AU" dirty="0"/>
                  <a:t>∴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AU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p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AU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p>
                        <m:r>
                          <a:rPr lang="en-AU" b="1" i="1" dirty="0" smtClean="0">
                            <a:latin typeface="Cambria Math" panose="02040503050406030204" pitchFamily="18" charset="0"/>
                          </a:rPr>
                          <m:t>𝟏𝟎</m:t>
                        </m:r>
                      </m:sup>
                    </m:sSup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AU" b="1" i="1" dirty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AU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  <m:t>30.6</m:t>
                            </m:r>
                          </m:e>
                          <m:e>
                            <m: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  <m:t>59.4</m:t>
                            </m:r>
                          </m:e>
                        </m:eqArr>
                      </m:e>
                    </m:d>
                  </m:oMath>
                </a14:m>
                <a:endParaRPr lang="en-AU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en-AU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AU" i="1" dirty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AU" i="1" dirty="0">
                                <a:latin typeface="Cambria Math" panose="02040503050406030204" pitchFamily="18" charset="0"/>
                              </a:rPr>
                              <m:t>30.</m:t>
                            </m:r>
                            <m: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en-AU" i="1" dirty="0">
                                <a:latin typeface="Cambria Math" panose="02040503050406030204" pitchFamily="18" charset="0"/>
                              </a:rPr>
                              <m:t>59.</m:t>
                            </m:r>
                            <m: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e>
                        </m:eqArr>
                      </m:e>
                    </m:d>
                    <m:r>
                      <a:rPr lang="en-AU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</m:sSub>
                    <m:r>
                      <a:rPr lang="en-AU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AU" i="1" dirty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AU" i="1" dirty="0">
                                <a:latin typeface="Cambria Math" panose="02040503050406030204" pitchFamily="18" charset="0"/>
                              </a:rPr>
                              <m:t>30.</m:t>
                            </m:r>
                            <m: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  <m:t>60.0</m:t>
                            </m:r>
                          </m:e>
                        </m:eqArr>
                      </m:e>
                    </m:d>
                    <m:r>
                      <a:rPr lang="en-AU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</m:sSub>
                    <m:r>
                      <a:rPr lang="en-AU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AU" i="1" dirty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AU" i="1" dirty="0">
                                <a:latin typeface="Cambria Math" panose="02040503050406030204" pitchFamily="18" charset="0"/>
                              </a:rPr>
                              <m:t>30.</m:t>
                            </m:r>
                            <m: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  <m:t>60.0</m:t>
                            </m:r>
                          </m:e>
                        </m:eqArr>
                      </m:e>
                    </m:d>
                    <m:r>
                      <a:rPr lang="en-AU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/>
              </a:p>
              <a:p>
                <a:r>
                  <a:rPr lang="en-AU" dirty="0"/>
                  <a:t>The estimated steady-state solution is 30 cars based in Bendigo and 60 cars based in Colac.</a:t>
                </a:r>
                <a:br>
                  <a:rPr lang="en-AU" dirty="0"/>
                </a:b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4CC4C9-C7E8-8E43-9019-86A02D860E3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3232" y="777239"/>
                <a:ext cx="11144939" cy="5894978"/>
              </a:xfrm>
              <a:blipFill>
                <a:blip r:embed="rId2"/>
                <a:stretch>
                  <a:fillRect l="-711" t="-5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39,046 Example Stock Illustrations, Cliparts and Royalty Free Example  Vectors">
            <a:extLst>
              <a:ext uri="{FF2B5EF4-FFF2-40B4-BE49-F238E27FC236}">
                <a16:creationId xmlns:a16="http://schemas.microsoft.com/office/drawing/2014/main" id="{48740ACA-16E2-3845-B81E-87464B0A14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5819" y="2828104"/>
            <a:ext cx="1453780" cy="1201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4D1CBE7-3E6B-2944-9328-C8828006A154}"/>
              </a:ext>
            </a:extLst>
          </p:cNvPr>
          <p:cNvSpPr txBox="1"/>
          <p:nvPr/>
        </p:nvSpPr>
        <p:spPr>
          <a:xfrm>
            <a:off x="7124163" y="3724728"/>
            <a:ext cx="3280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Need Mathematica</a:t>
            </a:r>
          </a:p>
        </p:txBody>
      </p:sp>
    </p:spTree>
    <p:extLst>
      <p:ext uri="{BB962C8B-B14F-4D97-AF65-F5344CB8AC3E}">
        <p14:creationId xmlns:p14="http://schemas.microsoft.com/office/powerpoint/2010/main" val="656344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32323236-59D1-D04F-B5D0-D90F6AC6737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1217168" y="0"/>
                <a:ext cx="10168128" cy="1179576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dirty="0"/>
                  <a:t>Transition matrix modelling using the rule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AU" b="1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b="1" i="1" dirty="0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r>
                      <a:rPr lang="en-AU" b="1" i="1" dirty="0" smtClean="0">
                        <a:latin typeface="Cambria Math" panose="02040503050406030204" pitchFamily="18" charset="0"/>
                      </a:rPr>
                      <m:t>𝑻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AU" b="1" i="1" dirty="0" smtClean="0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en-AU" b="1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b="1" i="1" dirty="0" smtClean="0"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32323236-59D1-D04F-B5D0-D90F6AC673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217168" y="0"/>
                <a:ext cx="10168128" cy="1179576"/>
              </a:xfrm>
              <a:blipFill>
                <a:blip r:embed="rId2"/>
                <a:stretch>
                  <a:fillRect l="-1859" t="-8247" b="-1494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F5F9C6-77E3-F24D-90BC-2610FD43B69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476538"/>
                <a:ext cx="12192000" cy="4938775"/>
              </a:xfrm>
            </p:spPr>
            <p:txBody>
              <a:bodyPr/>
              <a:lstStyle/>
              <a:p>
                <a:r>
                  <a:rPr lang="en-US" dirty="0"/>
                  <a:t>To date, we have only considered matrix recurrence models of the form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AU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 </a:t>
                </a:r>
                <a:r>
                  <a:rPr lang="en-US" dirty="0" err="1">
                    <a:solidFill>
                      <a:srgbClr val="0070C0"/>
                    </a:solidFill>
                  </a:rPr>
                  <a:t>intial</a:t>
                </a:r>
                <a:r>
                  <a:rPr lang="en-US" dirty="0">
                    <a:solidFill>
                      <a:srgbClr val="0070C0"/>
                    </a:solidFill>
                  </a:rPr>
                  <a:t> state matrix,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AU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=𝑇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AU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This recurrence model </a:t>
                </a:r>
                <a:r>
                  <a:rPr lang="en-US" dirty="0">
                    <a:sym typeface="Wingdings" pitchFamily="2" charset="2"/>
                  </a:rPr>
                  <a:t> </a:t>
                </a:r>
                <a:r>
                  <a:rPr lang="en-US" dirty="0"/>
                  <a:t>cars, machines, people or birds</a:t>
                </a:r>
              </a:p>
              <a:p>
                <a:r>
                  <a:rPr lang="en-US" dirty="0"/>
                  <a:t>But what happens if management wants to </a:t>
                </a:r>
                <a:r>
                  <a:rPr lang="en-US" dirty="0">
                    <a:solidFill>
                      <a:srgbClr val="FF0000"/>
                    </a:solidFill>
                  </a:rPr>
                  <a:t>add an extra car </a:t>
                </a:r>
                <a:r>
                  <a:rPr lang="en-US" dirty="0"/>
                  <a:t>at each location each week?</a:t>
                </a:r>
              </a:p>
              <a:p>
                <a:r>
                  <a:rPr lang="en-US" dirty="0"/>
                  <a:t>To allow for this situation we need to use the matrix recurrence relation: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AU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 </a:t>
                </a:r>
                <a:r>
                  <a:rPr lang="en-US" dirty="0" err="1">
                    <a:solidFill>
                      <a:srgbClr val="0070C0"/>
                    </a:solidFill>
                  </a:rPr>
                  <a:t>intial</a:t>
                </a:r>
                <a:r>
                  <a:rPr lang="en-US" dirty="0">
                    <a:solidFill>
                      <a:srgbClr val="0070C0"/>
                    </a:solidFill>
                  </a:rPr>
                  <a:t> state matrix,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AU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=𝑇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AU" b="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b="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US" dirty="0"/>
              </a:p>
              <a:p>
                <a:r>
                  <a:rPr lang="en-US" dirty="0"/>
                  <a:t>where 𝐵 is a column matrix.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F5F9C6-77E3-F24D-90BC-2610FD43B69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476538"/>
                <a:ext cx="12192000" cy="4938775"/>
              </a:xfrm>
              <a:blipFill>
                <a:blip r:embed="rId3"/>
                <a:stretch>
                  <a:fillRect l="-937" t="-10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461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5F4C597-B266-4743-A607-D0ECF52B66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3710" y="589788"/>
            <a:ext cx="3548290" cy="116368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3072C07-314C-054C-88BD-A7128379EBF9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0"/>
                <a:ext cx="10168128" cy="1179576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dirty="0"/>
                  <a:t>Determining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1" i="1" dirty="0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AU" b="1" i="1" dirty="0" smtClean="0">
                            <a:latin typeface="Cambria Math" panose="02040503050406030204" pitchFamily="18" charset="0"/>
                          </a:rPr>
                          <m:t>𝒕𝒉</m:t>
                        </m:r>
                      </m:sup>
                    </m:sSup>
                  </m:oMath>
                </a14:m>
                <a:r>
                  <a:rPr lang="en-US" dirty="0"/>
                  <a:t> state of a system using the rule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r>
                      <a:rPr lang="en-AU" i="1" dirty="0">
                        <a:latin typeface="Cambria Math" panose="02040503050406030204" pitchFamily="18" charset="0"/>
                      </a:rPr>
                      <m:t>𝑻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en-AU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i="1" dirty="0"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3072C07-314C-054C-88BD-A7128379EBF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0"/>
                <a:ext cx="10168128" cy="1179576"/>
              </a:xfrm>
              <a:blipFill>
                <a:blip r:embed="rId4"/>
                <a:stretch>
                  <a:fillRect l="-1799" t="-7216" b="-1649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C00A8DB-3C95-EB48-BDCC-D91B7376751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432995"/>
                <a:ext cx="12192000" cy="5185519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/>
                  <a:t>A rental starts with 90 cars, 50 located at Bendigo and 40 located at Colac.</a:t>
                </a:r>
              </a:p>
              <a:p>
                <a:r>
                  <a:rPr lang="en-US" sz="2000" dirty="0"/>
                  <a:t>To increase the number of cars, 2 extra cars are added to the rental fleet at each location each week. The recurrence relation that can be used to model this situation is: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000" i="1" dirty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AU" sz="20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AU" sz="20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AU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AU" sz="2000" b="0" i="1" dirty="0" smtClean="0">
                                <a:latin typeface="Cambria Math" panose="02040503050406030204" pitchFamily="18" charset="0"/>
                              </a:rPr>
                              <m:t>50</m:t>
                            </m:r>
                          </m:e>
                          <m:e>
                            <m:r>
                              <a:rPr lang="en-AU" sz="2000" b="0" i="1" dirty="0" smtClean="0">
                                <a:latin typeface="Cambria Math" panose="02040503050406030204" pitchFamily="18" charset="0"/>
                              </a:rPr>
                              <m:t>40</m:t>
                            </m:r>
                          </m:e>
                        </m:eqArr>
                      </m:e>
                    </m:d>
                    <m:r>
                      <a:rPr lang="en-AU" sz="2000" b="0" i="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000" i="1" dirty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AU" sz="2000" i="1" dirty="0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AU" sz="2000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sz="2000" i="1" dirty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dirty="0"/>
                  <a:t>=</a:t>
                </a:r>
                <a14:m>
                  <m:oMath xmlns:m="http://schemas.openxmlformats.org/officeDocument/2006/math">
                    <m:r>
                      <a:rPr lang="en-AU" sz="2000" i="1" dirty="0">
                        <a:latin typeface="Cambria Math" panose="02040503050406030204" pitchFamily="18" charset="0"/>
                      </a:rPr>
                      <m:t>𝑻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000" i="1" dirty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AU" sz="2000" i="1" dirty="0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en-AU" sz="200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000" i="1" dirty="0"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AU" sz="20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where 𝑇=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.8</m:t>
                              </m:r>
                            </m: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0.1</m:t>
                              </m:r>
                            </m:e>
                          </m:mr>
                          <m:m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0.2</m:t>
                              </m:r>
                            </m: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0.9</m:t>
                              </m:r>
                            </m:e>
                          </m:mr>
                        </m:m>
                      </m:e>
                    </m:d>
                    <m:r>
                      <a:rPr lang="en-AU" sz="20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and  𝐵=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eqArr>
                      </m:e>
                    </m:d>
                  </m:oMath>
                </a14:m>
                <a:endParaRPr lang="en-US" sz="2000" dirty="0"/>
              </a:p>
              <a:p>
                <a:r>
                  <a:rPr lang="en-US" sz="2000" dirty="0"/>
                  <a:t>Determine the number of cars at Bendigo and Colac after:</a:t>
                </a:r>
              </a:p>
              <a:p>
                <a:r>
                  <a:rPr lang="en-US" sz="2000" dirty="0"/>
                  <a:t>1 week</a:t>
                </a:r>
              </a:p>
              <a:p>
                <a:r>
                  <a:rPr lang="en-US" sz="2000" dirty="0"/>
                  <a:t>2 weeks.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C00A8DB-3C95-EB48-BDCC-D91B7376751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432995"/>
                <a:ext cx="12192000" cy="5185519"/>
              </a:xfrm>
              <a:blipFill>
                <a:blip r:embed="rId5"/>
                <a:stretch>
                  <a:fillRect l="-416" t="-2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23A56589-901A-A64A-A04C-B3C2D597970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37608" y="3930566"/>
            <a:ext cx="3484335" cy="179803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D62DDF4-5B9B-E34F-A81F-D6DC3293CAC3}"/>
              </a:ext>
            </a:extLst>
          </p:cNvPr>
          <p:cNvSpPr/>
          <p:nvPr/>
        </p:nvSpPr>
        <p:spPr>
          <a:xfrm>
            <a:off x="0" y="581402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dirty="0">
                <a:solidFill>
                  <a:srgbClr val="009EC6"/>
                </a:solidFill>
                <a:latin typeface="Open Sans"/>
              </a:rPr>
              <a:t>Thus, we predict that there will be </a:t>
            </a:r>
            <a:r>
              <a:rPr lang="en-AU" dirty="0">
                <a:solidFill>
                  <a:srgbClr val="009EC6"/>
                </a:solidFill>
                <a:latin typeface="STIXGeneral-Regular" pitchFamily="2" charset="2"/>
              </a:rPr>
              <a:t>46</a:t>
            </a:r>
            <a:r>
              <a:rPr lang="en-AU" dirty="0">
                <a:solidFill>
                  <a:srgbClr val="009EC6"/>
                </a:solidFill>
                <a:latin typeface="Open Sans"/>
              </a:rPr>
              <a:t> cars in Bendigo and </a:t>
            </a:r>
            <a:r>
              <a:rPr lang="en-AU" dirty="0">
                <a:solidFill>
                  <a:srgbClr val="009EC6"/>
                </a:solidFill>
                <a:latin typeface="STIXGeneral-Regular" pitchFamily="2" charset="2"/>
              </a:rPr>
              <a:t>48</a:t>
            </a:r>
            <a:r>
              <a:rPr lang="en-AU" dirty="0">
                <a:solidFill>
                  <a:srgbClr val="009EC6"/>
                </a:solidFill>
                <a:latin typeface="Open Sans"/>
              </a:rPr>
              <a:t> cars in Colac.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8C9FFE-126A-8B44-8EEC-5592741E37C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88114" y="3930566"/>
            <a:ext cx="3380014" cy="171700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8F4DE78-F4B6-294B-8E2C-B702B7A7624C}"/>
              </a:ext>
            </a:extLst>
          </p:cNvPr>
          <p:cNvSpPr/>
          <p:nvPr/>
        </p:nvSpPr>
        <p:spPr>
          <a:xfrm>
            <a:off x="6096000" y="580783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dirty="0">
                <a:solidFill>
                  <a:srgbClr val="009EC6"/>
                </a:solidFill>
                <a:latin typeface="Open Sans"/>
              </a:rPr>
              <a:t>Thus, we predict that there will be </a:t>
            </a:r>
            <a:r>
              <a:rPr lang="en-AU" dirty="0">
                <a:solidFill>
                  <a:srgbClr val="009EC6"/>
                </a:solidFill>
                <a:latin typeface="STIXGeneral-Regular" pitchFamily="2" charset="2"/>
              </a:rPr>
              <a:t>44</a:t>
            </a:r>
            <a:r>
              <a:rPr lang="en-AU" dirty="0">
                <a:solidFill>
                  <a:srgbClr val="009EC6"/>
                </a:solidFill>
                <a:latin typeface="Open Sans"/>
              </a:rPr>
              <a:t> cars in Bendigo and </a:t>
            </a:r>
            <a:r>
              <a:rPr lang="en-AU" dirty="0">
                <a:solidFill>
                  <a:srgbClr val="009EC6"/>
                </a:solidFill>
                <a:latin typeface="STIXGeneral-Regular" pitchFamily="2" charset="2"/>
              </a:rPr>
              <a:t>55</a:t>
            </a:r>
            <a:r>
              <a:rPr lang="en-AU" dirty="0">
                <a:solidFill>
                  <a:srgbClr val="009EC6"/>
                </a:solidFill>
                <a:latin typeface="Open Sans"/>
              </a:rPr>
              <a:t> cars in Colac.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528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01B9747-AD33-4463-B27D-8B81266B3B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774279" cy="587774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92765F6-3C95-4331-88F7-A443CC2C91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8198" y="980255"/>
            <a:ext cx="4463857" cy="489749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833D26-B27E-948A-6D86-D8D048F536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9302" y="4060556"/>
            <a:ext cx="8270808" cy="217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780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65FC6EE-7CC1-4C6E-A7DA-95476F5E09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194" y="-1"/>
            <a:ext cx="3783414" cy="6353669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7224205-8DD4-41CF-8F7C-AD4147A17DE7}"/>
              </a:ext>
            </a:extLst>
          </p:cNvPr>
          <p:cNvCxnSpPr/>
          <p:nvPr/>
        </p:nvCxnSpPr>
        <p:spPr>
          <a:xfrm flipH="1">
            <a:off x="4444820" y="656823"/>
            <a:ext cx="1413929" cy="10560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247A041-C556-4A2A-9DAF-41942639A731}"/>
                  </a:ext>
                </a:extLst>
              </p:cNvPr>
              <p:cNvSpPr txBox="1"/>
              <p:nvPr/>
            </p:nvSpPr>
            <p:spPr>
              <a:xfrm>
                <a:off x="5973049" y="122386"/>
                <a:ext cx="2378529" cy="11128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AU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25</m:t>
                            </m:r>
                          </m:e>
                          <m:e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25</m:t>
                            </m:r>
                          </m:e>
                          <m:e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25</m:t>
                            </m:r>
                          </m:e>
                          <m:e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25</m:t>
                            </m:r>
                          </m:e>
                        </m:eqArr>
                      </m:e>
                    </m:d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247A041-C556-4A2A-9DAF-41942639A7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3049" y="122386"/>
                <a:ext cx="2378529" cy="11128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D66B43E-47AE-4672-84C9-A60593E5A0C7}"/>
              </a:ext>
            </a:extLst>
          </p:cNvPr>
          <p:cNvCxnSpPr/>
          <p:nvPr/>
        </p:nvCxnSpPr>
        <p:spPr>
          <a:xfrm>
            <a:off x="1307665" y="5630597"/>
            <a:ext cx="43923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DD538BD-C17C-4679-BD23-3B1A65473455}"/>
              </a:ext>
            </a:extLst>
          </p:cNvPr>
          <p:cNvSpPr txBox="1"/>
          <p:nvPr/>
        </p:nvSpPr>
        <p:spPr>
          <a:xfrm>
            <a:off x="4944660" y="5705052"/>
            <a:ext cx="4248326" cy="64633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The steady-state</a:t>
            </a:r>
            <a:endParaRPr lang="en-AU" sz="3600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CF3FDD-07A5-D824-057E-8B6D2406C5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9231" y="1775719"/>
            <a:ext cx="7335735" cy="2703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219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0145A-43CC-CF53-A43B-F98A818AD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814" y="548640"/>
            <a:ext cx="10646882" cy="1179576"/>
          </a:xfrm>
        </p:spPr>
        <p:txBody>
          <a:bodyPr>
            <a:normAutofit fontScale="90000"/>
          </a:bodyPr>
          <a:lstStyle/>
          <a:p>
            <a:r>
              <a:rPr lang="en-US" dirty="0"/>
              <a:t>Using the inverse matrix of a transition matrix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B8E91BC-3296-B434-DBFB-682213A2E23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15568" y="2103119"/>
                <a:ext cx="10168128" cy="1310205"/>
              </a:xfrm>
            </p:spPr>
            <p:txBody>
              <a:bodyPr/>
              <a:lstStyle/>
              <a:p>
                <a:r>
                  <a:rPr lang="en-US" dirty="0"/>
                  <a:t>If we are looking for previous term, we use in Question 4: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AU" sz="24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en-AU" sz="24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dirty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pt-BR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pt-BR" dirty="0">
                    <a:solidFill>
                      <a:srgbClr val="0070C0"/>
                    </a:solidFill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AU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dirty="0">
                    <a:solidFill>
                      <a:srgbClr val="0070C0"/>
                    </a:solidFill>
                  </a:rPr>
                  <a:t>− B)</a:t>
                </a:r>
                <a:endParaRPr lang="en-AU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B8E91BC-3296-B434-DBFB-682213A2E23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5568" y="2103119"/>
                <a:ext cx="10168128" cy="1310205"/>
              </a:xfrm>
              <a:blipFill>
                <a:blip r:embed="rId2"/>
                <a:stretch>
                  <a:fillRect l="-779" t="-279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6893528-DDF8-343A-12B5-84B03E79573D}"/>
                  </a:ext>
                </a:extLst>
              </p:cNvPr>
              <p:cNvSpPr txBox="1"/>
              <p:nvPr/>
            </p:nvSpPr>
            <p:spPr>
              <a:xfrm>
                <a:off x="4029076" y="1518344"/>
                <a:ext cx="6535510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32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AU" sz="32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AU" sz="32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sz="32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200" dirty="0">
                    <a:solidFill>
                      <a:srgbClr val="C00000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a:rPr lang="en-AU" sz="3200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𝑻</m:t>
                    </m:r>
                    <m:sSub>
                      <m:sSubPr>
                        <m:ctrlPr>
                          <a:rPr lang="en-US" sz="32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32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AU" sz="32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en-AU" sz="3200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3200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endParaRPr lang="en-AU" sz="32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6893528-DDF8-343A-12B5-84B03E7957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9076" y="1518344"/>
                <a:ext cx="6535510" cy="584775"/>
              </a:xfrm>
              <a:prstGeom prst="rect">
                <a:avLst/>
              </a:prstGeom>
              <a:blipFill>
                <a:blip r:embed="rId3"/>
                <a:stretch>
                  <a:fillRect t="-13542" b="-3333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05C3B69C-E453-F6D1-B628-DE93CACA13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4618" y="2841171"/>
            <a:ext cx="5018435" cy="381980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C8DFB21-71F3-9612-1A6C-169B2310BE5E}"/>
              </a:ext>
            </a:extLst>
          </p:cNvPr>
          <p:cNvSpPr txBox="1"/>
          <p:nvPr/>
        </p:nvSpPr>
        <p:spPr>
          <a:xfrm>
            <a:off x="1964390" y="4381742"/>
            <a:ext cx="3280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Need Mathematica</a:t>
            </a:r>
          </a:p>
        </p:txBody>
      </p:sp>
    </p:spTree>
    <p:extLst>
      <p:ext uri="{BB962C8B-B14F-4D97-AF65-F5344CB8AC3E}">
        <p14:creationId xmlns:p14="http://schemas.microsoft.com/office/powerpoint/2010/main" val="3639505573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LightSeedLeftStep">
      <a:dk1>
        <a:srgbClr val="000000"/>
      </a:dk1>
      <a:lt1>
        <a:srgbClr val="FFFFFF"/>
      </a:lt1>
      <a:dk2>
        <a:srgbClr val="362441"/>
      </a:dk2>
      <a:lt2>
        <a:srgbClr val="E2E8E7"/>
      </a:lt2>
      <a:accent1>
        <a:srgbClr val="EE6E7E"/>
      </a:accent1>
      <a:accent2>
        <a:srgbClr val="EB4EA3"/>
      </a:accent2>
      <a:accent3>
        <a:srgbClr val="EE6EE9"/>
      </a:accent3>
      <a:accent4>
        <a:srgbClr val="B04EEB"/>
      </a:accent4>
      <a:accent5>
        <a:srgbClr val="896EEE"/>
      </a:accent5>
      <a:accent6>
        <a:srgbClr val="4E6EEB"/>
      </a:accent6>
      <a:hlink>
        <a:srgbClr val="568E87"/>
      </a:hlink>
      <a:folHlink>
        <a:srgbClr val="7F7F7F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644</Words>
  <Application>Microsoft Office PowerPoint</Application>
  <PresentationFormat>Widescreen</PresentationFormat>
  <Paragraphs>57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STIXGeneral-Regular</vt:lpstr>
      <vt:lpstr>Arial</vt:lpstr>
      <vt:lpstr>Calibri</vt:lpstr>
      <vt:lpstr>Cambria Math</vt:lpstr>
      <vt:lpstr>Neue Haas Grotesk Text Pro</vt:lpstr>
      <vt:lpstr>Open Sans</vt:lpstr>
      <vt:lpstr>AccentBoxVTI</vt:lpstr>
      <vt:lpstr>Transition matrices – using the rule Sn+1 = TSn + B</vt:lpstr>
      <vt:lpstr>A rule for determining the state matrix of a system after 𝐧 steps</vt:lpstr>
      <vt:lpstr>Determining the 𝑛th state of a system using the rule S_n=T^n S_0</vt:lpstr>
      <vt:lpstr>Estimating the steady-state solution</vt:lpstr>
      <vt:lpstr>Transition matrix modelling using the rule S_(n+1)=TS_n+B</vt:lpstr>
      <vt:lpstr>Determining the n^th state of a system using the rule S_(n+1)=TS_n+B</vt:lpstr>
      <vt:lpstr>PowerPoint Presentation</vt:lpstr>
      <vt:lpstr>PowerPoint Presentation</vt:lpstr>
      <vt:lpstr>Using the inverse matrix of a transition matrix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Applications of the inverse matrix: solving simultaneous linear equations </dc:title>
  <dc:creator>Yongmei Zhang</dc:creator>
  <cp:lastModifiedBy>Lyn ZHANG</cp:lastModifiedBy>
  <cp:revision>27</cp:revision>
  <dcterms:created xsi:type="dcterms:W3CDTF">2021-04-11T08:41:02Z</dcterms:created>
  <dcterms:modified xsi:type="dcterms:W3CDTF">2023-02-23T22:32:42Z</dcterms:modified>
</cp:coreProperties>
</file>