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20"/>
  </p:notesMasterIdLst>
  <p:sldIdLst>
    <p:sldId id="256" r:id="rId2"/>
    <p:sldId id="1076" r:id="rId3"/>
    <p:sldId id="1077" r:id="rId4"/>
    <p:sldId id="1078" r:id="rId5"/>
    <p:sldId id="1079" r:id="rId6"/>
    <p:sldId id="1080" r:id="rId7"/>
    <p:sldId id="1082" r:id="rId8"/>
    <p:sldId id="1081" r:id="rId9"/>
    <p:sldId id="1083" r:id="rId10"/>
    <p:sldId id="1084" r:id="rId11"/>
    <p:sldId id="1085" r:id="rId12"/>
    <p:sldId id="1086" r:id="rId13"/>
    <p:sldId id="1087" r:id="rId14"/>
    <p:sldId id="1088" r:id="rId15"/>
    <p:sldId id="1089" r:id="rId16"/>
    <p:sldId id="1090" r:id="rId17"/>
    <p:sldId id="1091" r:id="rId18"/>
    <p:sldId id="109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3"/>
    <p:restoredTop sz="93029"/>
  </p:normalViewPr>
  <p:slideViewPr>
    <p:cSldViewPr snapToGrid="0" snapToObjects="1">
      <p:cViewPr varScale="1">
        <p:scale>
          <a:sx n="52" d="100"/>
          <a:sy n="52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91532-B8A0-E44A-B1CA-EE2BE47E547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49E3-8401-B54C-AA8E-23FDC169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1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https://www.youtube.com/watch?v=iR5E4iKCRe8</a:t>
            </a:r>
          </a:p>
          <a:p>
            <a:r>
              <a:rPr lang="en-AU" dirty="0"/>
              <a:t>https://www.youtube.com/watch?v=Q1zbgd6xpGQ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149E3-8401-B54C-AA8E-23FDC16901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9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6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0"/>
            <a:ext cx="11074400" cy="4267200"/>
          </a:xfrm>
          <a:prstGeom prst="rect">
            <a:avLst/>
          </a:prstGeom>
        </p:spPr>
        <p:txBody>
          <a:bodyPr/>
          <a:lstStyle/>
          <a:p>
            <a:pPr lvl="0"/>
            <a:endParaRPr lang="en-IN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7C8F8-BE61-3741-9209-D515E8C1C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1200" y="63246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9EEAA-29AC-FC47-B44D-CAC91E13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54400" y="6324600"/>
            <a:ext cx="508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927BD-3A2B-3F43-BC82-4A1C2498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6000" y="6324600"/>
            <a:ext cx="3048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E977101-477F-C740-BC4F-B15ECF52B3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9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3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3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0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9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1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DA0CEC-57EA-48E4-8111-C97D60FB4E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1" r="9814" b="-1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74630-ECC1-2D48-B749-5B455410D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880" y="3025587"/>
            <a:ext cx="3153720" cy="2985247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Leslie 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958B4-4F91-9049-913D-E0A6C34BF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7176" y="1116873"/>
            <a:ext cx="2521424" cy="1520669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11E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94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ED6578-25AE-F925-4BEB-265ED2B7CA5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Finding the population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after n time periods.</a:t>
                </a:r>
                <a:endParaRPr lang="en-AU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ED6578-25AE-F925-4BEB-265ED2B7CA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59" t="-16489"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C11DB20-D9CB-9BE3-4E18-74CECC610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17" y="1787075"/>
            <a:ext cx="2703145" cy="25796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FF65AD-0CF1-D0F2-AABA-0F40C7B09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131" y="1787075"/>
            <a:ext cx="3934374" cy="11241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C15624-53EF-8C1E-8C23-C428E06AA1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3131" y="3076900"/>
            <a:ext cx="3924848" cy="1076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41994B-EE2A-F108-9271-9E06358AB1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3131" y="4366726"/>
            <a:ext cx="4277322" cy="11907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BF0745-8F8C-6C18-F56A-2F0486985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5135" y="4962121"/>
            <a:ext cx="4227996" cy="107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6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1A8A-9F5C-D3ED-FEB8-7AB05F8F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Change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692D8E-39AF-15CD-FBC3-AB0440ABC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57" y="1880299"/>
            <a:ext cx="11066485" cy="353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2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57513-95D1-A69F-66A3-38071840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Leslie matrices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82DFA2-6D20-6BF1-2604-9B6D8AA9E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7"/>
            <a:ext cx="10654563" cy="668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87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7E2F47-142E-B62D-AAED-4A2837912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28" y="189110"/>
            <a:ext cx="9993943" cy="647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64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A72C90-7DE6-0674-BC73-764E15557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43" y="1906496"/>
            <a:ext cx="11857513" cy="328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5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4F3C65-B5A6-3703-0A5A-1ED8D7F89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12" y="2026017"/>
            <a:ext cx="10329175" cy="209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99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6A4EF0-25D9-947C-8404-AAFF34BFD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590" y="3818161"/>
            <a:ext cx="9439754" cy="221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5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CCE4D5-E8DA-1A3B-0AB4-DF08EA574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13" y="3685300"/>
            <a:ext cx="10267508" cy="234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50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86CC6A-13E7-B80D-812A-5E04CC4C35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422" y="3699198"/>
            <a:ext cx="10137155" cy="232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0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61E2D-66B4-48A5-C7A5-3743966E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Leslie matrices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BBFDD-CEBE-47BC-F73D-1959B16FCAD2}"/>
              </a:ext>
            </a:extLst>
          </p:cNvPr>
          <p:cNvSpPr txBox="1"/>
          <p:nvPr/>
        </p:nvSpPr>
        <p:spPr>
          <a:xfrm>
            <a:off x="740228" y="1711649"/>
            <a:ext cx="10711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type of transition matrix, designed specifically to model the change in age distribution over time for an animal population.</a:t>
            </a:r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6A1FE2-7399-B7CB-12A0-5C1239A07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641" y="3167742"/>
            <a:ext cx="7677995" cy="31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57A4-5A2B-388D-4226-C8B6EF87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Dung beetles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65DC12-36CE-16E8-4829-CC4D4428677D}"/>
              </a:ext>
            </a:extLst>
          </p:cNvPr>
          <p:cNvSpPr txBox="1"/>
          <p:nvPr/>
        </p:nvSpPr>
        <p:spPr>
          <a:xfrm>
            <a:off x="740228" y="1511300"/>
            <a:ext cx="10711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typical life span of a dung beetle is 3 years.</a:t>
            </a:r>
          </a:p>
          <a:p>
            <a:r>
              <a:rPr lang="en-US" sz="3200" dirty="0"/>
              <a:t>   Juveniles have a 40% survival rate.</a:t>
            </a:r>
          </a:p>
          <a:p>
            <a:r>
              <a:rPr lang="en-US" sz="3200" dirty="0"/>
              <a:t>   Adults have a 35% survival rate &amp; reproduction factor of 2.</a:t>
            </a:r>
          </a:p>
          <a:p>
            <a:r>
              <a:rPr lang="en-US" sz="3200" dirty="0"/>
              <a:t>   Seniors have a 0% survival rate &amp; reproduction factor of 1.5.</a:t>
            </a:r>
            <a:endParaRPr lang="en-AU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989696-FB67-A098-BB9A-65E0C8B85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330" y="1616538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54BD1F-F090-3BBD-9C43-C7ED5551B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48" y="2104796"/>
            <a:ext cx="390580" cy="3810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15D5C7-438D-B377-76C0-1C7E8939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11" y="3015335"/>
            <a:ext cx="390580" cy="3810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805543-3366-08B4-5F66-439507550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48" y="2550118"/>
            <a:ext cx="390580" cy="3810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F83D432-0DE4-4993-0B4C-E0250D893C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848" y="1787563"/>
            <a:ext cx="819264" cy="111458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8DA3C9-1ED4-4713-E0AC-0BDF62337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7243" y="2709759"/>
            <a:ext cx="914528" cy="10955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2E35BC-332D-2C45-F96C-56AD420B80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6737" y="3705068"/>
            <a:ext cx="6773173" cy="268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7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3B2F94-1051-92CD-DAD8-58ADFE7C9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961" y="169093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/>
              <p:nvPr/>
            </p:nvSpPr>
            <p:spPr>
              <a:xfrm>
                <a:off x="0" y="3228392"/>
                <a:ext cx="343366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𝐽𝑢𝑛𝑖𝑜𝑟𝑠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𝐴𝑑𝑢𝑙𝑡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:endParaRPr lang="en-US" sz="2800" dirty="0"/>
              </a:p>
              <a:p>
                <a:endParaRPr lang="en-AU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8392"/>
                <a:ext cx="3433666" cy="2677656"/>
              </a:xfrm>
              <a:prstGeom prst="rect">
                <a:avLst/>
              </a:prstGeom>
              <a:blipFill>
                <a:blip r:embed="rId3"/>
                <a:stretch>
                  <a:fillRect l="-3552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/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+1.5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.35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:endParaRPr lang="en-US" sz="2800" dirty="0"/>
              </a:p>
              <a:p>
                <a:endParaRPr lang="en-AU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blipFill>
                <a:blip r:embed="rId4"/>
                <a:stretch>
                  <a:fillRect l="-2288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317D0A0-AB57-727C-350C-C8D97CACE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6841" y="3228392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CBC6C4-5F41-32EA-CC75-4897258D72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4216" y="3604681"/>
            <a:ext cx="819264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1D2C36-3B9C-9B35-96C9-9D11882F80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48275" y="4161971"/>
            <a:ext cx="914528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1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3B2F94-1051-92CD-DAD8-58ADFE7C9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961" y="169093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/>
              <p:nvPr/>
            </p:nvSpPr>
            <p:spPr>
              <a:xfrm>
                <a:off x="0" y="3228392"/>
                <a:ext cx="364516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𝐽𝑢𝑛𝑖𝑜𝑟𝑠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𝐴𝑑𝑢𝑙𝑡𝑠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8392"/>
                <a:ext cx="3645160" cy="2677656"/>
              </a:xfrm>
              <a:prstGeom prst="rect">
                <a:avLst/>
              </a:prstGeom>
              <a:blipFill>
                <a:blip r:embed="rId3"/>
                <a:stretch>
                  <a:fillRect l="-3344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/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+1.5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.35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+0×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blipFill>
                <a:blip r:embed="rId4"/>
                <a:stretch>
                  <a:fillRect l="-2288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317D0A0-AB57-727C-350C-C8D97CACE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6841" y="3228392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CBC6C4-5F41-32EA-CC75-4897258D72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4216" y="3604681"/>
            <a:ext cx="819264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1D2C36-3B9C-9B35-96C9-9D11882F80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48275" y="4161971"/>
            <a:ext cx="914528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9DC49A-E96D-0567-4E69-5AB16646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671" y="1358040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/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32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0.35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AU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dirty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b="0" i="0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b="0" i="1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269C7232-36B5-F007-DB48-AF7EB162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 dirty="0"/>
              <a:t>Leslie matrices</a:t>
            </a:r>
            <a:r>
              <a:rPr lang="en-US" dirty="0">
                <a:sym typeface="Wingdings" panose="05000000000000000000" pitchFamily="2" charset="2"/>
              </a:rPr>
              <a:t> 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298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9DC49A-E96D-0567-4E69-5AB16646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671" y="1358040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/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3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AU" sz="32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AU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AU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1.5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0.4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0.35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32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dirty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32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269C7232-36B5-F007-DB48-AF7EB162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 dirty="0"/>
              <a:t>Leslie matrices</a:t>
            </a:r>
            <a:r>
              <a:rPr lang="en-US" dirty="0">
                <a:sym typeface="Wingdings" panose="05000000000000000000" pitchFamily="2" charset="2"/>
              </a:rPr>
              <a:t> 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AA6564-25A9-64B5-AB9A-6A8BE8FF4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6491" y="3871974"/>
            <a:ext cx="3351408" cy="24541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9524FF-4BDE-A83E-ADE3-F0F0543A2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3844" y="3631957"/>
            <a:ext cx="1375449" cy="3709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357E5A0-E1CB-89A1-60CD-57A3C55E5B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4722" y="6241008"/>
            <a:ext cx="1782145" cy="39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1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98F2-675F-475D-D7CB-6D559C28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Life cycle transition diagram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5550F-31F7-6D19-FCBA-5AFCE592B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647" y="1511299"/>
            <a:ext cx="7998927" cy="26128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67AEA0-8C1B-AA9E-03B6-8F4A822A1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125" y="4124130"/>
            <a:ext cx="6402290" cy="235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E959-7F48-4388-E365-D2F0CF5E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6" y="0"/>
            <a:ext cx="12133144" cy="1143000"/>
          </a:xfrm>
        </p:spPr>
        <p:txBody>
          <a:bodyPr>
            <a:normAutofit/>
          </a:bodyPr>
          <a:lstStyle/>
          <a:p>
            <a:r>
              <a:rPr lang="en-AU" sz="3400" dirty="0"/>
              <a:t>The population state matrix</a:t>
            </a:r>
            <a:r>
              <a:rPr lang="en-AU" sz="3400" dirty="0">
                <a:sym typeface="Wingdings" panose="05000000000000000000" pitchFamily="2" charset="2"/>
              </a:rPr>
              <a:t> </a:t>
            </a:r>
            <a:r>
              <a:rPr lang="en-AU" sz="3400" dirty="0"/>
              <a:t>column matrix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D43F54-766A-4762-87AC-3B58C7C4D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74" y="4294128"/>
            <a:ext cx="2704661" cy="17646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302DAC-B6E0-A569-EF3F-97B59CB3B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672" y="1563712"/>
            <a:ext cx="911419" cy="1599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6C6884-1109-7B47-BDA9-A1F01DEA9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8024" y="2175383"/>
            <a:ext cx="704864" cy="438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7B4DCC-6713-1012-41CE-98BBD3B24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030" y="1347703"/>
            <a:ext cx="2704661" cy="17646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D7D161-D963-8A53-BBBF-E32A64D8E0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4073" y="1614730"/>
            <a:ext cx="746980" cy="15486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B555991-AF9D-B266-2F4E-04299002E8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9424" y="2062867"/>
            <a:ext cx="725649" cy="4964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EF098563-27F7-D143-7448-2DBE6277C8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519" y="3306011"/>
                <a:ext cx="12133144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i="1" kern="1200" cap="all" baseline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400" dirty="0"/>
                  <a:t>The initial population state matrix </a:t>
                </a:r>
                <a:r>
                  <a:rPr lang="en-AU" sz="3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AU" sz="3400" dirty="0"/>
              </a:p>
            </p:txBody>
          </p:sp>
        </mc:Choice>
        <mc:Fallback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EF098563-27F7-D143-7448-2DBE6277C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19" y="3306011"/>
                <a:ext cx="12133144" cy="1143000"/>
              </a:xfrm>
              <a:prstGeom prst="rect">
                <a:avLst/>
              </a:prstGeom>
              <a:blipFill>
                <a:blip r:embed="rId7"/>
                <a:stretch>
                  <a:fillRect l="-14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367119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412F24"/>
      </a:dk2>
      <a:lt2>
        <a:srgbClr val="E8E5E2"/>
      </a:lt2>
      <a:accent1>
        <a:srgbClr val="2995E7"/>
      </a:accent1>
      <a:accent2>
        <a:srgbClr val="14B2B5"/>
      </a:accent2>
      <a:accent3>
        <a:srgbClr val="21B87B"/>
      </a:accent3>
      <a:accent4>
        <a:srgbClr val="14BC32"/>
      </a:accent4>
      <a:accent5>
        <a:srgbClr val="45BA21"/>
      </a:accent5>
      <a:accent6>
        <a:srgbClr val="7BB213"/>
      </a:accent6>
      <a:hlink>
        <a:srgbClr val="B7713D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231</Words>
  <Application>Microsoft Office PowerPoint</Application>
  <PresentationFormat>Widescreen</PresentationFormat>
  <Paragraphs>38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Univers Condensed Light</vt:lpstr>
      <vt:lpstr>Walbaum Display Light</vt:lpstr>
      <vt:lpstr>AngleLinesVTI</vt:lpstr>
      <vt:lpstr>Leslie matrices</vt:lpstr>
      <vt:lpstr>Leslie matrices</vt:lpstr>
      <vt:lpstr>Dung beetles</vt:lpstr>
      <vt:lpstr>PowerPoint Presentation</vt:lpstr>
      <vt:lpstr>PowerPoint Presentation</vt:lpstr>
      <vt:lpstr>Leslie matrices L</vt:lpstr>
      <vt:lpstr>Leslie matrices L</vt:lpstr>
      <vt:lpstr>Life cycle transition diagram</vt:lpstr>
      <vt:lpstr>The population state matrix column matrix</vt:lpstr>
      <vt:lpstr>Finding the population matrix S_n after n time periods.</vt:lpstr>
      <vt:lpstr>Population Change</vt:lpstr>
      <vt:lpstr>Leslie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inverse matrix</dc:title>
  <dc:creator>Yongmei Zhang</dc:creator>
  <cp:lastModifiedBy>Lyn ZHANG</cp:lastModifiedBy>
  <cp:revision>19</cp:revision>
  <dcterms:created xsi:type="dcterms:W3CDTF">2021-04-11T08:16:27Z</dcterms:created>
  <dcterms:modified xsi:type="dcterms:W3CDTF">2023-02-24T04:45:47Z</dcterms:modified>
</cp:coreProperties>
</file>