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15"/>
  </p:notesMasterIdLst>
  <p:sldIdLst>
    <p:sldId id="256" r:id="rId2"/>
    <p:sldId id="425" r:id="rId3"/>
    <p:sldId id="426" r:id="rId4"/>
    <p:sldId id="427" r:id="rId5"/>
    <p:sldId id="428" r:id="rId6"/>
    <p:sldId id="433" r:id="rId7"/>
    <p:sldId id="429" r:id="rId8"/>
    <p:sldId id="430" r:id="rId9"/>
    <p:sldId id="431" r:id="rId10"/>
    <p:sldId id="258" r:id="rId11"/>
    <p:sldId id="263" r:id="rId12"/>
    <p:sldId id="421" r:id="rId13"/>
    <p:sldId id="4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15"/>
  </p:normalViewPr>
  <p:slideViewPr>
    <p:cSldViewPr snapToGrid="0" snapToObjects="1">
      <p:cViewPr varScale="1">
        <p:scale>
          <a:sx n="62" d="100"/>
          <a:sy n="6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0:59.5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1375,'26'-36,"2"-1,-18 22,9-1,-8-3,8 8,-3-8,10 2,-4-3,3-2,-8-4,2 9,-3-8,4 9,-5 1,-1 1,0 4,-4 1,4-1,4-3,-6 2,6-7,-4 7,-3-4,3 6,0-1,-4 1,9-1,-8 4,7-7,-7 7,8-9,-9 6,9-1,-4-5,5 4,0-4,0 5,1-5,-1 4,-5-3,4 4,-4 0,5 0,-5 0,-1 0,0 5,6-7,-4 5,7-7,-13 5,9-1,-4 0,0 0,4 0,-8 1,8-1,-9 0,9 0,-9 1,9-1,-4-5,5 4,0-4,-4 6,3-1,-4-5,5 4,0-4,13-1,-10 0,15-2,-11-2,6 2,1-4,20-11,-16 9,24-10,-13 4,-6 5,4-5,-7 7,1 0,1 0,-8 5,-3-3,-9 10,4-5,-11 6,-1 1,-5-1,4 1,1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8:27.2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2521 1006,'-48'0,"7"0,25-5,4 3,-10-8,10 9,-9-10,9 5,-10 0,4-4,-5 9,6-9,-5 9,4-9,1 9,-5-10,10 10,-10-9,5 3,-1 1,-4-5,5 10,-1-9,-3 4,3 0,0-4,-3 9,9-9,-10 4,10 0,-10-4,10 8,-4-3,0 0,4 4,-9-9,10 4,-5 0,1-3,3 8,-8-9,9 4,-5 0,1-3,3 8,-7-8,7 7,-3-7,-1 3,-1 0,0 2,1-1,1 4,3-9,-8 9,9-8,-15 2,13 1,-8 1,6 1,-2-3,0 1,1-4,1 9,3-8,-14 2,13 1,-8-3,6 3,3 0,-9-4,10 9,-6-9,2 4,3 0,-8-3,3 2,1 1,-1 1,2 1,3-2,-8 0,9 1,-5 0,1 4,4-8,-9 3,8 0,-8-3,8 8,-3-9,0 4,3 1,-8 0,8 0,-8-1,9 0,-5-3,1 3,-2 0,0-3,1 8,0-9,4 9,-4-9,1 4,3-5,-8 5,8-3,-3 8,0-8,-2 3,1 0,1-4,4 5,-10-6,8 5,-8-4,5 8,4-7,-4 3,0 0,4-3,-4 3,0 0,4-3,-4 3,-5-5,8 5,-8-4,10 4,-4-4,-2-1,0 5,1-9,5 13,1-12,-6 8,5-5,-9 1,8 4,-3-3,0 3,3 0,-8-8,8 11,-3-11,0 8,3 1,-8-5,8 9,-3-8,0 3,3 0,-3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12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5677 1,'-40'16,"6"-1,24-5,-6 6,4-4,-10 10,4-10,0 10,-4-9,4 8,-5-3,0 0,6-2,-5 1,10-5,-10 4,10 0,-5-4,1 10,4-10,-4 4,-1 0,5 1,-10 1,9 4,-3-10,-1 10,5-11,-4 11,-1-10,-1 10,-5-4,-5 15,3-7,-3 7,4-4,1-4,4 5,-3-7,3 6,-5-4,5 4,-3-6,4 0,-5-5,0-1,0-6,-7 7,-1 1,5-5,-16-3,14 1,-18 2,8 11,0 0,7-1,-5 1,11-2,-5-4,13-3,-5 1,10-5,-4 4,5 0,0-5,-6 6,5-7,-4 7,5-5,0 4,0-6,0 6,1-4,-7 4,5 0,-5-3,6 3,1-6,-1 0,-4 5,3-3,-3 3,5-5,-1 1,-4 4,3-4,-3 4,4-4,0 5,5-4,-4 4,0-1,-2 2,-9 0,8-1,-3-5,5-1,1 0,-1 6,0-4,0 4,1-5,-1-1,-4 5,3-3,-3 3,4-5,1 0,-6 1,5-1,-5 1,6-1,-1 0,-5 1,4 0,-4 0,6-1,-1 0,-4 5,3-3,-3 3,9-5,-8 1,2 4,-4-4,1 4,4-4,0 4,1-4,-1 4,1-4,-1-1,-4 5,3-3,-3 3,4-5,1 1,-5 4,3-4,-3 4,4-5,1 5,-1-3,0 3,1-5,-1 1,1 4,-1-4,-4 4,3-4,-3-1,-1 1,9-1,-14 1,14-1,-9 1,5 0,1-1,-6 0,5 1,-5-1,0 1,4 0,-4 0,6-1,-7 1,5-1,-4 1,6 0,-1-1,-4 5,3-3,-3 3,4-5,1 0,-5 1,3-1,-3 1,4-1,1 0,-6 5,5-3,-10 3,9-4,-10 0,4 0,0 6,-3 1,3 0,-6 3,6-3,-4 0,4 4,1-10,-5 10,10-5,-10 1,4 4,-5-4,5-1,-4 5,10-11,-9 11,9-10,-4 4,5-6,-5 1,9 0,-8-1,4 6,-1-5,-3 4,5-5,-1 1,-4 4,3-4,-3 0,4-2,-5-3,4 5,-4 0,5-1,1 1,-6-1,4 1,-4 0,-1 0,5-1,-4 1,6-1,-1 1,-5 5,4-4,-4 4,5-6,1 0,-5 5,3-3,-3 3,4-5,1 1,-11 4,7 3,-7-2,4 1,5-1,-4-4,5 4,0-5,1 4,-1-4,-5 0,-2-7,-13 15,-8-3,-3 17,-5 0,9-6,-2 6,9-9,-5 1,11-2,-13 9,13-7,-6 6,7-8,1 0,0 0,0 0,0 0,0 0,0 0,5-5,-4-2,10 0,-10-3,9 3,-8 1,9-6,-10 6,10-1,-10-3,4 9,0-10,-4 4,10 0,-10-3,10 3,-10-4,10-2,-5 7,1-5,4 4,-5-5,1 0,4-1,-4 1,0 0,4 0,-4 0,1 4,3-4,-3 4,4-9,-4 3,3-3,-3 4,4 1,1-1,-5 0,3 1,-3-1,-1 1,5-6,-5 9,1-7,3 8,-3-4,5-1,-7-4,6 3,-6-3,7 4,-1 1,-5-1,4 1,-4 0,5-1,1 1,-5-1,3 0,-3 1,4-1,-4 1,3-6,-3 5,0 0,3-3,-3 7,4-8,1 4,-6 0,5 1,-5-1,6 1,-5-1,3-4,-3 3,-1-3,5 4,-5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4:59:35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4879 4566,'-42'-24,"10"-3,10 14,4-9,-5 9,-15-11,11-1,-11-2,0-5,11 9,-17-3,11-6,-5 5,5-5,-5 0,6 12,-2-17,-4 9,-4-20,6 12,-11-11,14 14,-9-9,7-5,-5 4,5-5,1 8,-6-1,7 8,-1-5,-4 5,12 1,-6-6,2 12,4-4,-4 6,7 1,0 0,0 0,0-1,0 6,-1-4,1 10,0-5,6 10,0-3,7 5,-5-6,3 0,1-4,-12-15,0-3,-12-20,-5 10,12-3,-4 14,7-5,2 12,3-11,-2 11,9-4,-9 5,9 1,-9 0,9 0,-8 0,8 0,-4 0,0-1,5 7,-10-5,4 10,0-10,2 9,-1-3,5-1,-4 5,5-4,-6 0,0 3,-1-9,-4 9,4-8,0 8,-3-9,-7 0,2-3,-7 2,15 7,-4-1,5 5,-6-5,5 0,-4 4,9-3,-8-1,3 5,-5-5,0 0,5 5,-4-5,5 6,-6-1,0 1,-1-1,7 1,-5-1,-6-4,3 3,-9-4,11 0,0 5,0-5,-1 0,1 4,0-4,0 1,0 3,0-4,0 0,-1 4,6-9,-4 9,4-3,0-1,-3 4,2-4,2 6,-5-1,5-4,-7 3,-3-8,2 8,-3-3,5 4,6 1,-5-1,4 1,-5-1,0 1,6 0,-5-1,9-4,-8 3,3-4,-6 0,1 4,0-8,0 8,5-9,-4 9,4-9,-5 9,-6-14,11 13,-9-13,15 15,-10-4,10 5,-10-1,10-4,-10 3,10-3,-10 4,9-4,-9 3,4-4,0 1,2 3,5-3,-5 5,4 0,-4 0,0 0,3-5,-9 3,9-9,-14-1,8-1,-9 0,5 2,-1 4,6-5,-4 5,4-4,1 10,-5-10,10 10,-10-10,10 11,-4-6,0 1,4 4,-4-9,-1 3,5 0,-10-3,10 9,-4-10,4 4,1 1,-5-10,4 14,-4-8,5 5,1 4,-1-4,0 6,1-6,-1 5,5-5,-8 1,12 3,-12-3,8 0,-5 8,0-17,1 15,-2-12,1 5,1 4,-2-10,1 5,0-1,-1-3,2 9,-1-4,0 0,5 5,-3-5,-2 1,4 3,-7-3,8 5,-4-1,-1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33:46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1506 1,'-48'22,"6"-4,24-2,-4 0,-2-3,4 9,-8-4,10 0,-5 4,0-9,-1 15,0-9,6 1,-11 1,10-8,-17 12,11-7,0 5,3-5,4 5,-11 1,4-1,-5-4,7 3,0-4,0-1,0 5,-1-9,1 9,0-10,0 10,0-9,5 9,1-10,1 9,3-3,-8 0,8 3,-14 8,7-9,-3 12,7-20,4 10,1-5,-6 1,4 4,-9-4,10 5,-10 0,9 0,-9 0,4 0,0 0,-4 0,9 0,-3-6,4 5,-4-10,3 10,-3-10,4 10,1-11,0 11,0-10,-4 8,3-8,-3 3,4-5,0 5,1-3,4 3,-8 0,7-4,-4 4,-3 0,7-3,-8 3,4-5,1 1,-1 4,1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16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2456 4131,'-28'-34,"8"4,11 20,7-1,-12-4,7 3,-3-3,-4 0,7 3,-9-3,6 0,-1 3,5-3,-8 4,12-5,-17 4,17-4,-12 5,3-4,0 3,0-3,2 5,-2-1,-1 0,-3 1,5-1,-1 1,0-5,1 3,-5-3,3 4,-3 0,4-4,1 4,-6-5,9 6,-7-1,4 1,-2-1,-3 1,4-6,1 9,-1-12,0 12,6-8,-9 0,7 3,-9-3,5-1,1 4,-1-4,-1 0,2 4,-1-5,0 1,0-1,-1-1,1-4,0 5,0-1,-1-3,1 3,0 1,-1-5,1 10,5-10,-3 10,3-4,-5 5,1 1,-1-5,1 3,4-9,-4 9,5-4,-6 5,0-4,0-2,5 0,-3 1,3 5,0-5,-4 4,5-4,-6 0,0 4,5-4,-4 0,4 4,-1-4,-3 0,9 4,-9-5,4-3,-4 7,-1-8,5 10,-3-5,3 4,-1-10,-2 10,3-4,-5-5,0 8,5-8,-4 5,4 4,0-4,-9-5,13 8,-13-13,13 14,-8-10,4 10,-6-10,6 10,-4-9,4 9,-5-5,5 1,-3 4,3-4,-5 6,6-6,-5 4,4-5,-4 7,-1-6,5 4,-4-4,4-1,-5 6,0-6,0-3,0 6,5-6,-4 3,4 5,-5-4,0-5,0 3,-1-5,1 2,0 3,-1-5,1 5,-1-3,1 3,0 1,0-5,-1 4,1-5,0 6,-6-5,5 4,-5-5,5 0,0 0,1 0,0 5,-6-4,5 5,-5-6,6 5,-1-4,1 5,0-1,-1-3,1 3,-1-5,1 5,0-3,-6 3,5-5,-5 0,5 0,-5-1,4-5,-4 4,5-5,-5 7,4 0,-4 0,1 0,3-1,-4 1,5 0,1 0,-6 0,3-7,-2 11,4-16,0 16,-5-21,4 14,-4-7,6 9,-1 1,0 0,1 0,-1 0,5 0,-3 0,4-1,-6 1,0 0,1 0,-1 0,0 0,1-1,-1 1,0 0,1 0,-6-10,9 12,-7-11,9 20,-1-9,-2 9,3-4,0-1,-3 5,3-8,0 8,-3-3,7-1,-7 5,8-9,-8 8,7-8,-7 8,3-8,0 9,2-9,-1 8,-1-3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2:38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47,'41'0,"-7"0,-23 0,5 0,1 0,1 0,-2 0,0 0,1 0,6 0,7 0,-6 0,6 0,-1 0,-4 0,11 0,-11 0,11 0,-5 0,7 0,-7 0,-1 0,-7 0,0 0,-6 0,-1 0,-1 0,-8-20,27 15,-11-16,30 21,-14 0,14 0,-5 0,-1 0,-2 0,-7 0,0 0,0 0,-7 0,5 0,-5 0,1 0,-3 0,1 0,-6 0,6 0,-7 0,0 0,0 0,0 0,0 0,0 0,0 0,0 0,0 0,0 0,7 0,-6 0,6 0,-7 0,6 0,-4 0,-1 0,-2 0,-5 0,6 0,0 0,6 0,6 0,4 0,-4 0,1 0,-11 0,11 0,-12 0,6 0,0 0,-6 0,6 0,-7 5,0-4,0 4,6-5,-4 0,5 0,-1 0,-4 0,4 0,-6 6,7-5,-5 4,4-5,11 0,-13 0,13 0,-17 0,0 0,0 0,7 0,-6 0,6 0,-7 0,0 0,0 0,0 0,0 0,-6 0,5 0,-5 0,0 0,5 0,-5 0,6 0,0 0,17 0,-13 0,20 0,-16 0,7 0,0 0,-1 0,-5 0,-3 0,1 0,-6 0,6 0,-7 0,0 0,0 0,0 0,7 0,-11 0,9 0,-11 0,6 0,-5 0,3 0,-3 0,15-5,-8 3,15-3,-15 5,11 0,-5 0,0 0,5 0,-4 0,-1 0,5 0,-5 0,7 0,0 0,7 0,-5 0,5 0,-7 0,0 0,-7 0,5 0,-11 0,11 0,-11 0,15 0,-8 0,3 0,-6 0,-6 0,-5 0,3 0,-9 0,10 0,-11 0,11 0,-10 0,14 0,-13 0,13 0,-14 0,9 0,-9 0,10 0,-10 0,8 0,-4 0,1 0,-2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5:43:00.4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2141 3653,'-12'-41,"-8"6,17 19,-12 3,9-3,-4 6,-1-7,0 6,-1-11,-4 9,3-9,-3 10,-1-10,5 10,-4-9,-1 8,5-3,-5-1,7 5,-7-4,5-1,-5 5,6-4,1 5,-1 1,0-6,0 4,0-5,0 1,1 4,3-4,-7-5,7 8,-4-8,1 5,4 4,-5-4,0 6,1-1,-1-5,0 4,0-4,0 0,1 9,-5-11,3 11,-3-4,-1-3,5 7,0-8,6 0,5-7,0-8,0 0,-5-6,-2 11,0-5,-3 13,4-5,0 10,-4-10,3 5,1-1,-5-4,5 10,0-9,-4 3,4-5,-6 0,0 0,1-1,-1 1,0 0,1 0,-1 0,0 0,6 0,-11-7,9 5,-9-5,5 1,0 4,0-5,0 7,-11-17,9 13,-9-14,11 18,1 6,-1-5,1 4,-1-5,1 6,0-5,5 4,-4 1,4-5,-5 10,-1-10,6 11,-4-11,9 10,-9-4,3 0,1 4,-3-5,2 1,-3 4,-2-14,1 7,0-3,-1 0,2 10,3-10,-2 10,2-9,1 9,-4-10,4 10,-5-4,0 0,5 4,-4-10,4 10,-5-4,0 0,0 4,-1-10,-3 0,7 3,-7-2,9 11,-4-1,-1-5,0 4,5-4,-4 0,4 4,-6-10,2 10,-2-10,2 10,-2-9,1 3,-6 0,4-4,-4 4,6 1,0-5,0 4,-1-5,0 0,1 5,0-3,-1 3,1 1,-5-10,4 14,1-13,2 14,3-4,-5-1,0 5,0-9,0 9,-1-10,2 10,-1-4,0 0,5 4,-4-4,4 0,-5 5,1-5,-1 1,1 3,4-3,-8 0,7 3,-4-3,1-1,4 4,-5-10,0 10,0-10,-1 5,1-1,0-3,0 3,-1 0,1-3,0 9,0-4,1 5,-1-4,5 3,-3-3,3 0,0 3,-8-8,12 8,-12-3,8 0,-5 3,1-3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CF701-7662-C943-A578-10D6504C576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DCC0B-26BA-7A47-A7C5-24D86904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0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https://quizizz.com/admin/quiz/5d29ab46ef3809001aa5f880/year-12-further-maths-chapter-14-test-1-networks?source=HeroSearchBar&amp;page=FeaturedPage&amp;searchLocale=&amp;fromSearch=true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DCC0B-26BA-7A47-A7C5-24D8690463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6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0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3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2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3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2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1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0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2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5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760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8" r:id="rId6"/>
    <p:sldLayoutId id="2147483743" r:id="rId7"/>
    <p:sldLayoutId id="2147483744" r:id="rId8"/>
    <p:sldLayoutId id="2147483745" r:id="rId9"/>
    <p:sldLayoutId id="2147483747" r:id="rId10"/>
    <p:sldLayoutId id="2147483746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6" Type="http://schemas.openxmlformats.org/officeDocument/2006/relationships/image" Target="../media/image16.png"/><Relationship Id="rId21" Type="http://schemas.openxmlformats.org/officeDocument/2006/relationships/image" Target="NULL"/><Relationship Id="rId7" Type="http://schemas.openxmlformats.org/officeDocument/2006/relationships/customXml" Target="../ink/ink1.xml"/><Relationship Id="rId25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24" Type="http://schemas.openxmlformats.org/officeDocument/2006/relationships/customXml" Target="../ink/ink4.xml"/><Relationship Id="rId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customXml" Target="../ink/ink2.xml"/><Relationship Id="rId4" Type="http://schemas.openxmlformats.org/officeDocument/2006/relationships/image" Target="NULL"/><Relationship Id="rId9" Type="http://schemas.openxmlformats.org/officeDocument/2006/relationships/image" Target="NULL"/><Relationship Id="rId22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9" Type="http://schemas.openxmlformats.org/officeDocument/2006/relationships/image" Target="NULL"/><Relationship Id="rId3" Type="http://schemas.openxmlformats.org/officeDocument/2006/relationships/image" Target="NULL"/><Relationship Id="rId42" Type="http://schemas.openxmlformats.org/officeDocument/2006/relationships/customXml" Target="../ink/ink8.xml"/><Relationship Id="rId7" Type="http://schemas.openxmlformats.org/officeDocument/2006/relationships/customXml" Target="../ink/ink5.xml"/><Relationship Id="rId2" Type="http://schemas.openxmlformats.org/officeDocument/2006/relationships/image" Target="../media/image17.png"/><Relationship Id="rId41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0" Type="http://schemas.openxmlformats.org/officeDocument/2006/relationships/customXml" Target="../ink/ink7.xml"/><Relationship Id="rId15" Type="http://schemas.openxmlformats.org/officeDocument/2006/relationships/customXml" Target="../ink/ink6.xml"/><Relationship Id="rId44" Type="http://schemas.openxmlformats.org/officeDocument/2006/relationships/image" Target="../media/image18.png"/><Relationship Id="rId4" Type="http://schemas.openxmlformats.org/officeDocument/2006/relationships/image" Target="NULL"/><Relationship Id="rId14" Type="http://schemas.openxmlformats.org/officeDocument/2006/relationships/image" Target="NULL"/><Relationship Id="rId43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505DDF-372A-49EC-A6CD-D7C97800F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11" r="1" b="2437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08916-C123-7C4D-9B3C-BD3880B85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4" y="352338"/>
            <a:ext cx="11548532" cy="41987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Graphs, networks and trees travelling and connecting problems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26B17-6447-CA48-88C0-2053B6248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4412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5460-509D-D847-92F0-84AE5323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0"/>
            <a:ext cx="11029616" cy="1188720"/>
          </a:xfrm>
        </p:spPr>
        <p:txBody>
          <a:bodyPr/>
          <a:lstStyle/>
          <a:p>
            <a:r>
              <a:rPr lang="en-US" dirty="0"/>
              <a:t>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DB053-C6A7-3B4A-B86B-7401F550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88720"/>
            <a:ext cx="12077700" cy="808264"/>
          </a:xfrm>
        </p:spPr>
        <p:txBody>
          <a:bodyPr>
            <a:noAutofit/>
          </a:bodyPr>
          <a:lstStyle/>
          <a:p>
            <a:r>
              <a:rPr lang="en-US" sz="2400" dirty="0"/>
              <a:t>A connected graph that contains no cycles, multiple edges or loops. A tree may be part of a larger graph.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7E67A-2865-407E-83EF-159D57312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21" y="2237360"/>
            <a:ext cx="11377766" cy="35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9242CC-D627-4142-B651-D3B4CEA1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585" y="4038600"/>
            <a:ext cx="5067300" cy="281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C5824-E0D8-CF4F-90BB-83FEB117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-52586"/>
            <a:ext cx="11029616" cy="1188720"/>
          </a:xfrm>
        </p:spPr>
        <p:txBody>
          <a:bodyPr/>
          <a:lstStyle/>
          <a:p>
            <a:r>
              <a:rPr lang="en-US" dirty="0"/>
              <a:t>Minimum spanning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F935A-EA65-F143-9697-EB0C45D19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35" y="1402878"/>
            <a:ext cx="11029615" cy="4045422"/>
          </a:xfrm>
        </p:spPr>
        <p:txBody>
          <a:bodyPr>
            <a:noAutofit/>
          </a:bodyPr>
          <a:lstStyle/>
          <a:p>
            <a:r>
              <a:rPr lang="en-US" sz="2400" dirty="0"/>
              <a:t>A minimum spanning tree = the spanning tree of minimum length (may be minimum distance, minimum time, minimum cost, etc.). There may be more than one minimum spanning tree in a weighted graph.</a:t>
            </a:r>
          </a:p>
          <a:p>
            <a:r>
              <a:rPr lang="en-US" sz="2400" dirty="0"/>
              <a:t>For weighted graphs or networks, it is possible to determine the ‘length’ of each spanning tree by adding up the weights of the edges in the tree.</a:t>
            </a:r>
          </a:p>
          <a:p>
            <a:endParaRPr lang="en-US" sz="2400" dirty="0"/>
          </a:p>
          <a:p>
            <a:r>
              <a:rPr lang="en-US" sz="2400" dirty="0"/>
              <a:t>For the spanning tree shown here:</a:t>
            </a:r>
          </a:p>
          <a:p>
            <a:r>
              <a:rPr lang="en-US" sz="2400" dirty="0"/>
              <a:t>Length=5+4+2+1+5+4+1=22 units</a:t>
            </a:r>
          </a:p>
        </p:txBody>
      </p:sp>
    </p:spTree>
    <p:extLst>
      <p:ext uri="{BB962C8B-B14F-4D97-AF65-F5344CB8AC3E}">
        <p14:creationId xmlns:p14="http://schemas.microsoft.com/office/powerpoint/2010/main" val="20694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98CC-B1CC-7A43-BF42-76F2158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0960"/>
            <a:ext cx="11887200" cy="1179576"/>
          </a:xfrm>
        </p:spPr>
        <p:txBody>
          <a:bodyPr/>
          <a:lstStyle/>
          <a:p>
            <a:r>
              <a:rPr lang="en-US" dirty="0"/>
              <a:t>Finding the shortest path by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EF7D-D5ED-6143-87D6-0B523215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0524"/>
            <a:ext cx="12039600" cy="1179576"/>
          </a:xfrm>
        </p:spPr>
        <p:txBody>
          <a:bodyPr/>
          <a:lstStyle/>
          <a:p>
            <a:r>
              <a:rPr lang="en-US" dirty="0"/>
              <a:t>Find the shortest path from vertex </a:t>
            </a:r>
            <a:r>
              <a:rPr lang="en-US" dirty="0">
                <a:solidFill>
                  <a:srgbClr val="FF0000"/>
                </a:solidFill>
              </a:rPr>
              <a:t>𝐴</a:t>
            </a:r>
            <a:r>
              <a:rPr lang="en-US" dirty="0"/>
              <a:t> to vertex </a:t>
            </a:r>
            <a:r>
              <a:rPr lang="en-US" dirty="0">
                <a:solidFill>
                  <a:srgbClr val="FF0000"/>
                </a:solidFill>
              </a:rPr>
              <a:t>𝐸</a:t>
            </a:r>
            <a:r>
              <a:rPr lang="en-US" dirty="0"/>
              <a:t> in this network. The numbers represent time in hours.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6FA21-3622-C74F-9035-A307DFE7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06" y="1957614"/>
            <a:ext cx="7009166" cy="4127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8115F-7DAB-4841-B685-2DBBFB02BBDE}"/>
              </a:ext>
            </a:extLst>
          </p:cNvPr>
          <p:cNvSpPr txBox="1"/>
          <p:nvPr/>
        </p:nvSpPr>
        <p:spPr>
          <a:xfrm>
            <a:off x="2565728" y="3308122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AE8A22-988B-EF43-9242-FF6682A38C1B}"/>
              </a:ext>
            </a:extLst>
          </p:cNvPr>
          <p:cNvCxnSpPr>
            <a:cxnSpLocks/>
          </p:cNvCxnSpPr>
          <p:nvPr/>
        </p:nvCxnSpPr>
        <p:spPr>
          <a:xfrm>
            <a:off x="3577191" y="3727966"/>
            <a:ext cx="1741135" cy="16278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15EC6-F2C7-0A46-B712-E3B079FE62A4}"/>
                  </a:ext>
                </a:extLst>
              </p:cNvPr>
              <p:cNvSpPr txBox="1"/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315EC6-F2C7-0A46-B712-E3B079FE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97" y="5840586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 l="-12963" r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92DA0F-EF55-E649-B1CE-434E33460E65}"/>
              </a:ext>
            </a:extLst>
          </p:cNvPr>
          <p:cNvCxnSpPr>
            <a:cxnSpLocks/>
          </p:cNvCxnSpPr>
          <p:nvPr/>
        </p:nvCxnSpPr>
        <p:spPr>
          <a:xfrm flipV="1">
            <a:off x="5340097" y="3496522"/>
            <a:ext cx="2154135" cy="185925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B69D2-12CE-A14F-81E3-B000FB15DD0E}"/>
                  </a:ext>
                </a:extLst>
              </p:cNvPr>
              <p:cNvSpPr txBox="1"/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B69D2-12CE-A14F-81E3-B000FB15D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4" y="2046513"/>
                <a:ext cx="667657" cy="771301"/>
              </a:xfrm>
              <a:prstGeom prst="rect">
                <a:avLst/>
              </a:prstGeom>
              <a:blipFill>
                <a:blip r:embed="rId5"/>
                <a:stretch>
                  <a:fillRect l="-17308" r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/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B3C55B-1F95-3044-B1EE-FE24C4214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403" y="1377065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 l="-17308" r="-6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14:cNvPr>
              <p14:cNvContentPartPr/>
              <p14:nvPr/>
            </p14:nvContentPartPr>
            <p14:xfrm>
              <a:off x="7275460" y="1421140"/>
              <a:ext cx="698400" cy="495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285FE3-487D-264C-A021-8C264A06AE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1460" y="1313500"/>
                <a:ext cx="806040" cy="711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8D09EE-1316-1B4B-BE00-1C39782A24E7}"/>
              </a:ext>
            </a:extLst>
          </p:cNvPr>
          <p:cNvCxnSpPr>
            <a:cxnSpLocks/>
          </p:cNvCxnSpPr>
          <p:nvPr/>
        </p:nvCxnSpPr>
        <p:spPr>
          <a:xfrm>
            <a:off x="7568912" y="3429869"/>
            <a:ext cx="889288" cy="34959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683179-5ED2-B343-B99E-F40334EFFB3A}"/>
                  </a:ext>
                </a:extLst>
              </p:cNvPr>
              <p:cNvSpPr txBox="1"/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683179-5ED2-B343-B99E-F40334EFF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117" y="4584470"/>
                <a:ext cx="667657" cy="771301"/>
              </a:xfrm>
              <a:prstGeom prst="rect">
                <a:avLst/>
              </a:prstGeom>
              <a:blipFill>
                <a:blip r:embed="rId9"/>
                <a:stretch>
                  <a:fillRect l="-14815" r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14:cNvPr>
              <p14:cNvContentPartPr/>
              <p14:nvPr/>
            </p14:nvContentPartPr>
            <p14:xfrm>
              <a:off x="7550891" y="3402326"/>
              <a:ext cx="907560" cy="362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CD1A475-5B33-F24B-82FC-0BACB55C7ED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97251" y="3294326"/>
                <a:ext cx="10152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14:cNvPr>
              <p14:cNvContentPartPr/>
              <p14:nvPr/>
            </p14:nvContentPartPr>
            <p14:xfrm>
              <a:off x="5421491" y="3509246"/>
              <a:ext cx="2044080" cy="1796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75282E0-A6C4-794E-8F57-872816059E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7491" y="3401606"/>
                <a:ext cx="2151720" cy="20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14:cNvPr>
              <p14:cNvContentPartPr/>
              <p14:nvPr/>
            </p14:nvContentPartPr>
            <p14:xfrm>
              <a:off x="3594131" y="3675926"/>
              <a:ext cx="1756440" cy="1644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608E4D-3EF6-5C4B-8A1C-C88FEAD85BA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40131" y="3567926"/>
                <a:ext cx="1864080" cy="18597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C8EE2CE-6B69-3A44-B587-F45245611823}"/>
              </a:ext>
            </a:extLst>
          </p:cNvPr>
          <p:cNvSpPr txBox="1"/>
          <p:nvPr/>
        </p:nvSpPr>
        <p:spPr>
          <a:xfrm>
            <a:off x="384003" y="5941421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3+5+3=11 Hours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B3C2C5-12A6-4621-9A1A-4664ACD9B038}"/>
              </a:ext>
            </a:extLst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" y="1684435"/>
            <a:ext cx="3373711" cy="16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30" grpId="0"/>
      <p:bldP spid="35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AECA6-BFAE-1140-ADE8-ED96A5FE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85" y="1611376"/>
            <a:ext cx="5003800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4BBFB-D6FD-F446-BABA-63DEB6A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5448"/>
            <a:ext cx="11582400" cy="1179576"/>
          </a:xfrm>
        </p:spPr>
        <p:txBody>
          <a:bodyPr/>
          <a:lstStyle/>
          <a:p>
            <a:r>
              <a:rPr lang="en-US" dirty="0"/>
              <a:t>Finding the shortest path by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3856-AF9E-364A-AB7B-F88BA069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0824"/>
            <a:ext cx="12090400" cy="1179576"/>
          </a:xfrm>
        </p:spPr>
        <p:txBody>
          <a:bodyPr/>
          <a:lstStyle/>
          <a:p>
            <a:r>
              <a:rPr lang="en-US" dirty="0"/>
              <a:t>Find the shortest path </a:t>
            </a:r>
            <a:r>
              <a:rPr lang="en-US" dirty="0">
                <a:solidFill>
                  <a:srgbClr val="FF0000"/>
                </a:solidFill>
              </a:rPr>
              <a:t>from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vertex 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 in this network. The numbers represent time in minutes.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52730-BFD7-EC4D-A214-A72FAC914F5D}"/>
              </a:ext>
            </a:extLst>
          </p:cNvPr>
          <p:cNvSpPr txBox="1"/>
          <p:nvPr/>
        </p:nvSpPr>
        <p:spPr>
          <a:xfrm>
            <a:off x="6687785" y="1092543"/>
            <a:ext cx="4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F357-D2D8-3445-B740-3190B59C36FE}"/>
              </a:ext>
            </a:extLst>
          </p:cNvPr>
          <p:cNvCxnSpPr>
            <a:cxnSpLocks/>
          </p:cNvCxnSpPr>
          <p:nvPr/>
        </p:nvCxnSpPr>
        <p:spPr>
          <a:xfrm>
            <a:off x="7025488" y="2331425"/>
            <a:ext cx="816100" cy="149566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/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586439-AC95-2A46-A25E-F39D05705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262" y="3441440"/>
                <a:ext cx="667657" cy="771301"/>
              </a:xfrm>
              <a:prstGeom prst="rect">
                <a:avLst/>
              </a:prstGeom>
              <a:blipFill>
                <a:blip r:embed="rId3"/>
                <a:stretch>
                  <a:fillRect l="-15094"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/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787B6-496F-C943-9A7D-E558A01B6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820" y="3473625"/>
                <a:ext cx="667657" cy="771301"/>
              </a:xfrm>
              <a:prstGeom prst="rect">
                <a:avLst/>
              </a:prstGeom>
              <a:blipFill>
                <a:blip r:embed="rId4"/>
                <a:stretch>
                  <a:fillRect l="-14815" r="-1851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01F53D-0CE9-AB45-94FD-76F831DE85AB}"/>
              </a:ext>
            </a:extLst>
          </p:cNvPr>
          <p:cNvCxnSpPr>
            <a:cxnSpLocks/>
          </p:cNvCxnSpPr>
          <p:nvPr/>
        </p:nvCxnSpPr>
        <p:spPr>
          <a:xfrm flipH="1">
            <a:off x="6045200" y="3827091"/>
            <a:ext cx="1796388" cy="8812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/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D6CD32-58F1-F649-A379-9611244E9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26" y="3529563"/>
                <a:ext cx="667657" cy="771301"/>
              </a:xfrm>
              <a:prstGeom prst="rect">
                <a:avLst/>
              </a:prstGeom>
              <a:blipFill>
                <a:blip r:embed="rId6"/>
                <a:stretch>
                  <a:fillRect l="-13208" r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14:cNvPr>
              <p14:cNvContentPartPr/>
              <p14:nvPr/>
            </p14:nvContentPartPr>
            <p14:xfrm>
              <a:off x="5023691" y="3544526"/>
              <a:ext cx="542160" cy="534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4CBC1C-E860-0244-8341-C596A156F2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0051" y="3436886"/>
                <a:ext cx="649800" cy="750600"/>
              </a:xfrm>
              <a:prstGeom prst="rect">
                <a:avLst/>
              </a:prstGeom>
            </p:spPr>
          </p:pic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34E407-95A0-0740-82E5-A2DFAF6630DD}"/>
              </a:ext>
            </a:extLst>
          </p:cNvPr>
          <p:cNvCxnSpPr>
            <a:cxnSpLocks/>
          </p:cNvCxnSpPr>
          <p:nvPr/>
        </p:nvCxnSpPr>
        <p:spPr>
          <a:xfrm>
            <a:off x="6007632" y="3938206"/>
            <a:ext cx="950604" cy="15421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/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AU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5501FE-A58F-A44E-B805-4958CEF7A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71" y="5749495"/>
                <a:ext cx="667657" cy="771301"/>
              </a:xfrm>
              <a:prstGeom prst="rect">
                <a:avLst/>
              </a:prstGeom>
              <a:blipFill>
                <a:blip r:embed="rId14"/>
                <a:stretch>
                  <a:fillRect l="-13208" r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14:cNvPr>
              <p14:cNvContentPartPr/>
              <p14:nvPr/>
            </p14:nvContentPartPr>
            <p14:xfrm>
              <a:off x="6052211" y="3913166"/>
              <a:ext cx="884160" cy="148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2AD1968-8E07-7043-A30B-EF49571E8F6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98571" y="3805526"/>
                <a:ext cx="991800" cy="17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14:cNvPr>
              <p14:cNvContentPartPr/>
              <p14:nvPr/>
            </p14:nvContentPartPr>
            <p14:xfrm>
              <a:off x="6105491" y="3851606"/>
              <a:ext cx="1837080" cy="16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B30B7DE-69D5-7C41-8675-417EAFF5C7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51491" y="3743966"/>
                <a:ext cx="19447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14:cNvPr>
              <p14:cNvContentPartPr/>
              <p14:nvPr/>
            </p14:nvContentPartPr>
            <p14:xfrm>
              <a:off x="7015931" y="2306126"/>
              <a:ext cx="770760" cy="1315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BCCF5A9-71EA-5E4E-8E19-5CC7B490C29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62291" y="2198486"/>
                <a:ext cx="878400" cy="1531080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26C0588-9898-E349-89B7-015CE333F2B5}"/>
              </a:ext>
            </a:extLst>
          </p:cNvPr>
          <p:cNvSpPr txBox="1"/>
          <p:nvPr/>
        </p:nvSpPr>
        <p:spPr>
          <a:xfrm>
            <a:off x="334899" y="5396885"/>
            <a:ext cx="351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3+1+3=7 minutes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CCBC67-B29B-446A-BB2B-253DC8F88EEE}"/>
              </a:ext>
            </a:extLst>
          </p:cNvPr>
          <p:cNvPicPr/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4" y="1544083"/>
            <a:ext cx="4011693" cy="23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5" grpId="0"/>
      <p:bldP spid="44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A05E93-6D4D-4E17-BA0A-A84AC84186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8859" y="0"/>
            <a:ext cx="11634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9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3BE123-71D9-48DA-B5F1-1D0835904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39" y="0"/>
            <a:ext cx="11450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8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4A9B-112C-405F-818B-3A9F1765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04074"/>
          </a:xfrm>
        </p:spPr>
        <p:txBody>
          <a:bodyPr/>
          <a:lstStyle/>
          <a:p>
            <a:r>
              <a:rPr lang="en-AU" dirty="0"/>
              <a:t>Types of 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F433A-7FE7-4F58-8637-388388D463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6357" y="1206229"/>
            <a:ext cx="10594656" cy="56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4893-4D39-4259-A3A0-549AB15A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65163"/>
          </a:xfrm>
        </p:spPr>
        <p:txBody>
          <a:bodyPr>
            <a:normAutofit fontScale="90000"/>
          </a:bodyPr>
          <a:lstStyle/>
          <a:p>
            <a:r>
              <a:rPr lang="en-AU" dirty="0"/>
              <a:t>Types of graphs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1A6E51-FA52-4BF2-B667-0AD5CA134E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523" y="1167320"/>
            <a:ext cx="9513651" cy="569068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3516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D9AF-C9A0-4825-BE03-994E917E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26253"/>
          </a:xfrm>
        </p:spPr>
        <p:txBody>
          <a:bodyPr>
            <a:normAutofit fontScale="90000"/>
          </a:bodyPr>
          <a:lstStyle/>
          <a:p>
            <a:r>
              <a:rPr lang="en-AU" dirty="0"/>
              <a:t>Types of graphs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A89977-4BA6-4866-8F00-ED65A2709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128409"/>
            <a:ext cx="11054703" cy="7251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BAAD5-BCC6-4898-BB8C-AA378394A5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7796" y="2028670"/>
            <a:ext cx="10696407" cy="38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0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D9AF-C9A0-4825-BE03-994E917E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26253"/>
          </a:xfrm>
        </p:spPr>
        <p:txBody>
          <a:bodyPr>
            <a:normAutofit fontScale="90000"/>
          </a:bodyPr>
          <a:lstStyle/>
          <a:p>
            <a:r>
              <a:rPr lang="en-AU" dirty="0"/>
              <a:t>Types of graphs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A89977-4BA6-4866-8F00-ED65A2709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128409"/>
            <a:ext cx="11054703" cy="7251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9B742C-3551-4AD4-A1E2-73277C123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46" y="1853572"/>
            <a:ext cx="8282753" cy="1692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E90A25-052B-4443-B4B6-B64C88139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045" y="3594386"/>
            <a:ext cx="8782645" cy="31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E03F-17A0-4DA3-8350-C10126BC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1895"/>
          </a:xfrm>
        </p:spPr>
        <p:txBody>
          <a:bodyPr/>
          <a:lstStyle/>
          <a:p>
            <a:r>
              <a:rPr lang="en-AU" dirty="0"/>
              <a:t>Travelling in graphs: Trail Circuit Path cycle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A96FA-DD10-2C40-A332-DA65BB47CF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433" y="1498060"/>
            <a:ext cx="8326877" cy="51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8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205F-34E9-4547-8878-9C98748F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1895"/>
          </a:xfrm>
        </p:spPr>
        <p:txBody>
          <a:bodyPr/>
          <a:lstStyle/>
          <a:p>
            <a:r>
              <a:rPr lang="en-AU" dirty="0"/>
              <a:t>Eulerian trails and circuits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249EB-0F95-42A0-82A9-09ECDEF0C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45090"/>
            <a:ext cx="11029615" cy="4691299"/>
          </a:xfrm>
        </p:spPr>
        <p:txBody>
          <a:bodyPr>
            <a:normAutofit/>
          </a:bodyPr>
          <a:lstStyle/>
          <a:p>
            <a:r>
              <a:rPr lang="en-US" dirty="0"/>
              <a:t>Eulerian trails – Is a trail in which every edge is visited once. Vertices can be repeated. </a:t>
            </a:r>
          </a:p>
          <a:p>
            <a:pPr marL="0" indent="0">
              <a:buNone/>
            </a:pPr>
            <a:r>
              <a:rPr lang="en-US" dirty="0"/>
              <a:t>A Eulerian trail will only exist if: </a:t>
            </a:r>
          </a:p>
          <a:p>
            <a:r>
              <a:rPr lang="en-US" dirty="0"/>
              <a:t>-	The graph is connected</a:t>
            </a:r>
          </a:p>
          <a:p>
            <a:r>
              <a:rPr lang="en-US" dirty="0"/>
              <a:t>-	The graph has </a:t>
            </a:r>
            <a:r>
              <a:rPr lang="en-US" dirty="0">
                <a:solidFill>
                  <a:srgbClr val="FF0000"/>
                </a:solidFill>
              </a:rPr>
              <a:t>exactly two vertices of an odd degree</a:t>
            </a:r>
          </a:p>
          <a:p>
            <a:endParaRPr lang="en-US" dirty="0"/>
          </a:p>
          <a:p>
            <a:r>
              <a:rPr lang="en-US" dirty="0"/>
              <a:t>Eulerian circuit – Is a Eulerian trail (travels every edge once) that begins and ends from the same vertex. </a:t>
            </a:r>
          </a:p>
          <a:p>
            <a:r>
              <a:rPr lang="en-US" dirty="0"/>
              <a:t>A Eulerian circuit will only exist if:</a:t>
            </a:r>
          </a:p>
          <a:p>
            <a:r>
              <a:rPr lang="en-US" dirty="0"/>
              <a:t>-	The graph is connected</a:t>
            </a:r>
          </a:p>
          <a:p>
            <a:r>
              <a:rPr lang="en-US" dirty="0"/>
              <a:t>-	All the vertices have an </a:t>
            </a:r>
            <a:r>
              <a:rPr lang="en-US" dirty="0">
                <a:solidFill>
                  <a:srgbClr val="FF0000"/>
                </a:solidFill>
              </a:rPr>
              <a:t>even degree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B2A871-ECAB-D943-8E7B-4E91ACD540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13" y="1892562"/>
            <a:ext cx="3213270" cy="1536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BBA0D-732E-5940-91C8-4CC30F29CC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13" y="4355835"/>
            <a:ext cx="3213270" cy="165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55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328</Words>
  <Application>Microsoft Office PowerPoint</Application>
  <PresentationFormat>Widescreen</PresentationFormat>
  <Paragraphs>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Cambria Math</vt:lpstr>
      <vt:lpstr>Century Schoolbook</vt:lpstr>
      <vt:lpstr>Franklin Gothic Book</vt:lpstr>
      <vt:lpstr>Wingdings 2</vt:lpstr>
      <vt:lpstr>DividendVTI</vt:lpstr>
      <vt:lpstr>Graphs, networks and trees travelling and connecting problems</vt:lpstr>
      <vt:lpstr>PowerPoint Presentation</vt:lpstr>
      <vt:lpstr>PowerPoint Presentation</vt:lpstr>
      <vt:lpstr>Types of graphs</vt:lpstr>
      <vt:lpstr>Types of graphs</vt:lpstr>
      <vt:lpstr>Types of graphs</vt:lpstr>
      <vt:lpstr>Types of graphs</vt:lpstr>
      <vt:lpstr>Travelling in graphs: Trail Circuit Path cycle</vt:lpstr>
      <vt:lpstr>Eulerian trails and circuits </vt:lpstr>
      <vt:lpstr>Tree</vt:lpstr>
      <vt:lpstr>Minimum spanning tree</vt:lpstr>
      <vt:lpstr>Finding the shortest path by Inspection</vt:lpstr>
      <vt:lpstr>Finding the shortest path by Inspection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spanning trees</dc:title>
  <dc:creator>Yongmei Zhang</dc:creator>
  <cp:lastModifiedBy>Lyn ZHANG</cp:lastModifiedBy>
  <cp:revision>21</cp:revision>
  <dcterms:created xsi:type="dcterms:W3CDTF">2020-05-23T09:15:11Z</dcterms:created>
  <dcterms:modified xsi:type="dcterms:W3CDTF">2022-10-11T00:17:52Z</dcterms:modified>
</cp:coreProperties>
</file>