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2A5D-6D0D-402D-9952-5F01C47DC2F2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C1BD-F432-4867-B5B6-5288A950D9BA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50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2A5D-6D0D-402D-9952-5F01C47DC2F2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C1BD-F432-4867-B5B6-5288A950D9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2227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2A5D-6D0D-402D-9952-5F01C47DC2F2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C1BD-F432-4867-B5B6-5288A950D9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849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2A5D-6D0D-402D-9952-5F01C47DC2F2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C1BD-F432-4867-B5B6-5288A950D9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375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2A5D-6D0D-402D-9952-5F01C47DC2F2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C1BD-F432-4867-B5B6-5288A950D9BA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91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2A5D-6D0D-402D-9952-5F01C47DC2F2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C1BD-F432-4867-B5B6-5288A950D9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2208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2A5D-6D0D-402D-9952-5F01C47DC2F2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C1BD-F432-4867-B5B6-5288A950D9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930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2A5D-6D0D-402D-9952-5F01C47DC2F2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C1BD-F432-4867-B5B6-5288A950D9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938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2A5D-6D0D-402D-9952-5F01C47DC2F2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C1BD-F432-4867-B5B6-5288A950D9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240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B8C2A5D-6D0D-402D-9952-5F01C47DC2F2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D3C1BD-F432-4867-B5B6-5288A950D9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909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2A5D-6D0D-402D-9952-5F01C47DC2F2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C1BD-F432-4867-B5B6-5288A950D9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061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B8C2A5D-6D0D-402D-9952-5F01C47DC2F2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D3C1BD-F432-4867-B5B6-5288A950D9BA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76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9C7F4-8291-48DF-8904-F4C2AD2E2D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Precedence tables and activity networks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6B2D1-35F7-4A93-B72B-82349EE20E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15C</a:t>
            </a:r>
          </a:p>
        </p:txBody>
      </p:sp>
    </p:spTree>
    <p:extLst>
      <p:ext uri="{BB962C8B-B14F-4D97-AF65-F5344CB8AC3E}">
        <p14:creationId xmlns:p14="http://schemas.microsoft.com/office/powerpoint/2010/main" val="143100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E51BB-1F2A-4BCB-8AC0-179E536C4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34" y="0"/>
            <a:ext cx="11326091" cy="702303"/>
          </a:xfrm>
        </p:spPr>
        <p:txBody>
          <a:bodyPr>
            <a:normAutofit/>
          </a:bodyPr>
          <a:lstStyle/>
          <a:p>
            <a:r>
              <a:rPr lang="en-US" sz="4000" dirty="0"/>
              <a:t>Drawing an activity network from a precedence table.</a:t>
            </a:r>
            <a:endParaRPr lang="en-AU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6013E-CB76-45F8-B917-C374670D3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690" y="4132045"/>
            <a:ext cx="5204966" cy="2682920"/>
          </a:xfrm>
        </p:spPr>
        <p:txBody>
          <a:bodyPr/>
          <a:lstStyle/>
          <a:p>
            <a:r>
              <a:rPr lang="en-US" dirty="0"/>
              <a:t>Activity B is an immediate predecessor of activity E and has immediate predecessor activity A. There will be a path through activity A, activity B and then activity E.</a:t>
            </a:r>
          </a:p>
          <a:p>
            <a:r>
              <a:rPr lang="en-US" dirty="0"/>
              <a:t>Activity A has no immediate predecessors, so it is the start of the project.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2DCF6B-D633-4304-81C6-8A12777AE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49" y="988906"/>
            <a:ext cx="3306199" cy="287651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6FA962D0-C455-4F36-AFE6-65E19CDB54B8}"/>
              </a:ext>
            </a:extLst>
          </p:cNvPr>
          <p:cNvSpPr/>
          <p:nvPr/>
        </p:nvSpPr>
        <p:spPr>
          <a:xfrm>
            <a:off x="463434" y="3429000"/>
            <a:ext cx="554875" cy="436418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97F21BF-8F52-4AB8-9810-1EDA38B5BDB6}"/>
              </a:ext>
            </a:extLst>
          </p:cNvPr>
          <p:cNvSpPr/>
          <p:nvPr/>
        </p:nvSpPr>
        <p:spPr>
          <a:xfrm>
            <a:off x="1731523" y="3429000"/>
            <a:ext cx="1238007" cy="436418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E2C79FB-3A9B-4DB1-97D8-B795D84F9713}"/>
              </a:ext>
            </a:extLst>
          </p:cNvPr>
          <p:cNvCxnSpPr>
            <a:cxnSpLocks/>
          </p:cNvCxnSpPr>
          <p:nvPr/>
        </p:nvCxnSpPr>
        <p:spPr>
          <a:xfrm flipH="1">
            <a:off x="874655" y="3370635"/>
            <a:ext cx="126542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16EDDFB-D116-4050-8FFB-D4CBD8631966}"/>
              </a:ext>
            </a:extLst>
          </p:cNvPr>
          <p:cNvCxnSpPr>
            <a:cxnSpLocks/>
          </p:cNvCxnSpPr>
          <p:nvPr/>
        </p:nvCxnSpPr>
        <p:spPr>
          <a:xfrm flipH="1">
            <a:off x="874655" y="2452993"/>
            <a:ext cx="126542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6B12DDA-4555-4720-A51E-7036B2A020D1}"/>
              </a:ext>
            </a:extLst>
          </p:cNvPr>
          <p:cNvCxnSpPr>
            <a:cxnSpLocks/>
          </p:cNvCxnSpPr>
          <p:nvPr/>
        </p:nvCxnSpPr>
        <p:spPr>
          <a:xfrm flipH="1">
            <a:off x="874655" y="3033410"/>
            <a:ext cx="126542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2A4E163-4597-484B-83D7-1CD368BC88AC}"/>
              </a:ext>
            </a:extLst>
          </p:cNvPr>
          <p:cNvCxnSpPr>
            <a:cxnSpLocks/>
          </p:cNvCxnSpPr>
          <p:nvPr/>
        </p:nvCxnSpPr>
        <p:spPr>
          <a:xfrm flipH="1">
            <a:off x="874655" y="2138467"/>
            <a:ext cx="126542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F443153-D78D-4F02-BBB0-EBAE734F2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2812" y="1895273"/>
            <a:ext cx="6350822" cy="2468476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D3F6D8D-51FA-4EC0-98B0-993E8392C9BA}"/>
              </a:ext>
            </a:extLst>
          </p:cNvPr>
          <p:cNvCxnSpPr>
            <a:cxnSpLocks/>
          </p:cNvCxnSpPr>
          <p:nvPr/>
        </p:nvCxnSpPr>
        <p:spPr>
          <a:xfrm flipH="1">
            <a:off x="874654" y="2725955"/>
            <a:ext cx="126542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E31AD34-CC7A-4F7F-B3DC-8627A185FC2F}"/>
              </a:ext>
            </a:extLst>
          </p:cNvPr>
          <p:cNvCxnSpPr>
            <a:cxnSpLocks/>
          </p:cNvCxnSpPr>
          <p:nvPr/>
        </p:nvCxnSpPr>
        <p:spPr>
          <a:xfrm flipV="1">
            <a:off x="6940404" y="1895273"/>
            <a:ext cx="1600481" cy="198960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61F1B5B-D396-43C8-88FC-77436EBAC6B7}"/>
              </a:ext>
            </a:extLst>
          </p:cNvPr>
          <p:cNvCxnSpPr>
            <a:cxnSpLocks/>
          </p:cNvCxnSpPr>
          <p:nvPr/>
        </p:nvCxnSpPr>
        <p:spPr>
          <a:xfrm flipH="1">
            <a:off x="874654" y="1808903"/>
            <a:ext cx="126542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FAAC0B7-E2F0-4E3D-A5D5-7A729E773564}"/>
              </a:ext>
            </a:extLst>
          </p:cNvPr>
          <p:cNvCxnSpPr>
            <a:cxnSpLocks/>
          </p:cNvCxnSpPr>
          <p:nvPr/>
        </p:nvCxnSpPr>
        <p:spPr>
          <a:xfrm>
            <a:off x="6655782" y="2630301"/>
            <a:ext cx="328678" cy="1254572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8D445AB4-FD50-4F26-8539-BD1CC23960CE}"/>
              </a:ext>
            </a:extLst>
          </p:cNvPr>
          <p:cNvSpPr/>
          <p:nvPr/>
        </p:nvSpPr>
        <p:spPr>
          <a:xfrm>
            <a:off x="479648" y="1266219"/>
            <a:ext cx="554875" cy="436418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A2926A0-D776-4D15-A5BC-66A7E33ADDFF}"/>
              </a:ext>
            </a:extLst>
          </p:cNvPr>
          <p:cNvSpPr/>
          <p:nvPr/>
        </p:nvSpPr>
        <p:spPr>
          <a:xfrm>
            <a:off x="5768251" y="2452993"/>
            <a:ext cx="887531" cy="413720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841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2BB1B-D3FE-4245-B278-FE9D8742D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Sketching activity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5B3EB-9C36-463D-BC21-99FA34ED9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Activities that have no immediate predecessors follow from </a:t>
            </a:r>
            <a:r>
              <a:rPr lang="en-US" sz="2400" dirty="0">
                <a:solidFill>
                  <a:srgbClr val="FF0000"/>
                </a:solidFill>
              </a:rPr>
              <a:t>the start </a:t>
            </a:r>
            <a:r>
              <a:rPr lang="en-US" sz="2400" dirty="0"/>
              <a:t>vertex.</a:t>
            </a:r>
          </a:p>
          <a:p>
            <a:r>
              <a:rPr lang="en-US" sz="2400" dirty="0"/>
              <a:t>Activities that are not immediate predecessors for other activities lead to the </a:t>
            </a:r>
            <a:r>
              <a:rPr lang="en-US" sz="2400" dirty="0">
                <a:solidFill>
                  <a:srgbClr val="FF0000"/>
                </a:solidFill>
              </a:rPr>
              <a:t>finish</a:t>
            </a:r>
            <a:r>
              <a:rPr lang="en-US" sz="2400" dirty="0"/>
              <a:t> vertex.</a:t>
            </a:r>
          </a:p>
          <a:p>
            <a:r>
              <a:rPr lang="en-US" sz="2400" dirty="0"/>
              <a:t>For every other activity, look for:</a:t>
            </a:r>
          </a:p>
          <a:p>
            <a:r>
              <a:rPr lang="en-US" sz="2400" dirty="0"/>
              <a:t>which activities for which it is an </a:t>
            </a:r>
            <a:r>
              <a:rPr lang="en-US" sz="2400" dirty="0">
                <a:solidFill>
                  <a:srgbClr val="FF0000"/>
                </a:solidFill>
              </a:rPr>
              <a:t>immediate predecessor</a:t>
            </a:r>
          </a:p>
          <a:p>
            <a:r>
              <a:rPr lang="en-US" sz="2400" dirty="0"/>
              <a:t>which activities it has as immediate predecessors.</a:t>
            </a:r>
          </a:p>
          <a:p>
            <a:r>
              <a:rPr lang="en-US" sz="2400" dirty="0"/>
              <a:t>Construct the activity network from this information.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881902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185F8-AA25-4ADA-A837-BFAE4018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Dummy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6053D-4A6F-4260-BB8F-3587BAC5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335" y="1923555"/>
            <a:ext cx="4856048" cy="4023360"/>
          </a:xfrm>
        </p:spPr>
        <p:txBody>
          <a:bodyPr>
            <a:noAutofit/>
          </a:bodyPr>
          <a:lstStyle/>
          <a:p>
            <a:r>
              <a:rPr lang="en-US" sz="2400" dirty="0"/>
              <a:t>A dummy activity is required if two activities share </a:t>
            </a:r>
            <a:r>
              <a:rPr lang="en-US" sz="2400" dirty="0">
                <a:solidFill>
                  <a:srgbClr val="FF0000"/>
                </a:solidFill>
              </a:rPr>
              <a:t>some, but not all, </a:t>
            </a:r>
            <a:r>
              <a:rPr lang="en-US" sz="2400" dirty="0"/>
              <a:t>of their immediate predecessors.</a:t>
            </a:r>
          </a:p>
          <a:p>
            <a:r>
              <a:rPr lang="en-US" sz="2400" dirty="0"/>
              <a:t>A dummy activity will be required from the end of each shared immediate predecessor to the start of the activity that has additional immediate predecessors.</a:t>
            </a:r>
          </a:p>
          <a:p>
            <a:r>
              <a:rPr lang="en-US" sz="2400" dirty="0"/>
              <a:t>Dummy activities are represented in the activity network using </a:t>
            </a:r>
            <a:r>
              <a:rPr lang="en-US" sz="2400" dirty="0">
                <a:solidFill>
                  <a:srgbClr val="FF0000"/>
                </a:solidFill>
              </a:rPr>
              <a:t>dotted lines.</a:t>
            </a:r>
            <a:endParaRPr lang="en-AU" sz="2400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8FF89A-3169-4BDD-930C-30B028281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7533" y="688999"/>
            <a:ext cx="4081803" cy="24490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150A1F-4B7F-4D8B-BD31-249C60325F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670" y="3428999"/>
            <a:ext cx="6120003" cy="27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67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185F8-AA25-4ADA-A837-BFAE4018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Dummy activities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8FF89A-3169-4BDD-930C-30B028281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1821019"/>
            <a:ext cx="3591452" cy="21548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150A1F-4B7F-4D8B-BD31-249C60325F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751" y="4077571"/>
            <a:ext cx="4659551" cy="20861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48C149-5A5B-4598-8E04-94E097F2BB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7796" y="861870"/>
            <a:ext cx="4938406" cy="2351622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F64106B-3D0E-4551-9B20-C4E61295F6E8}"/>
              </a:ext>
            </a:extLst>
          </p:cNvPr>
          <p:cNvCxnSpPr>
            <a:cxnSpLocks/>
          </p:cNvCxnSpPr>
          <p:nvPr/>
        </p:nvCxnSpPr>
        <p:spPr>
          <a:xfrm flipH="1">
            <a:off x="1691779" y="3390090"/>
            <a:ext cx="126542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53F77FE0-E4F6-4A6B-B8E1-1A7F9B3FD2FB}"/>
              </a:ext>
            </a:extLst>
          </p:cNvPr>
          <p:cNvSpPr/>
          <p:nvPr/>
        </p:nvSpPr>
        <p:spPr>
          <a:xfrm>
            <a:off x="1300013" y="2162857"/>
            <a:ext cx="554875" cy="1050635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44C8E7D-4F2A-4BF5-9588-772C4D47A6CD}"/>
              </a:ext>
            </a:extLst>
          </p:cNvPr>
          <p:cNvSpPr/>
          <p:nvPr/>
        </p:nvSpPr>
        <p:spPr>
          <a:xfrm>
            <a:off x="1300013" y="3221324"/>
            <a:ext cx="554875" cy="696199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CFB4E06-665E-435F-B9E9-707FD251305C}"/>
              </a:ext>
            </a:extLst>
          </p:cNvPr>
          <p:cNvCxnSpPr>
            <a:cxnSpLocks/>
          </p:cNvCxnSpPr>
          <p:nvPr/>
        </p:nvCxnSpPr>
        <p:spPr>
          <a:xfrm flipV="1">
            <a:off x="7097950" y="1050587"/>
            <a:ext cx="1326203" cy="789887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5B8D182-C47F-42E3-ACF6-1C17FBBC7134}"/>
              </a:ext>
            </a:extLst>
          </p:cNvPr>
          <p:cNvCxnSpPr>
            <a:cxnSpLocks/>
          </p:cNvCxnSpPr>
          <p:nvPr/>
        </p:nvCxnSpPr>
        <p:spPr>
          <a:xfrm flipH="1">
            <a:off x="1672325" y="3390090"/>
            <a:ext cx="1712901" cy="0"/>
          </a:xfrm>
          <a:prstGeom prst="straightConnector1">
            <a:avLst/>
          </a:prstGeom>
          <a:ln w="73025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D4BDC10-1E01-41C1-AF3A-1670D7362C08}"/>
              </a:ext>
            </a:extLst>
          </p:cNvPr>
          <p:cNvCxnSpPr>
            <a:cxnSpLocks/>
          </p:cNvCxnSpPr>
          <p:nvPr/>
        </p:nvCxnSpPr>
        <p:spPr>
          <a:xfrm flipV="1">
            <a:off x="8424153" y="1050588"/>
            <a:ext cx="1" cy="789886"/>
          </a:xfrm>
          <a:prstGeom prst="straightConnector1">
            <a:avLst/>
          </a:prstGeom>
          <a:ln w="73025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0D032B24-2CAE-4E0C-814A-8F1A014AE6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553988"/>
            <a:ext cx="5322578" cy="2427452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5E1049F-B27E-47F7-B228-D0D457073A47}"/>
              </a:ext>
            </a:extLst>
          </p:cNvPr>
          <p:cNvCxnSpPr>
            <a:cxnSpLocks/>
          </p:cNvCxnSpPr>
          <p:nvPr/>
        </p:nvCxnSpPr>
        <p:spPr>
          <a:xfrm flipH="1">
            <a:off x="1691779" y="3713960"/>
            <a:ext cx="1693447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21DA708-60FA-41DC-9A83-D7A8CA04D8ED}"/>
              </a:ext>
            </a:extLst>
          </p:cNvPr>
          <p:cNvCxnSpPr>
            <a:cxnSpLocks/>
          </p:cNvCxnSpPr>
          <p:nvPr/>
        </p:nvCxnSpPr>
        <p:spPr>
          <a:xfrm>
            <a:off x="6773695" y="4664028"/>
            <a:ext cx="1514271" cy="1172568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63C1629-5CFB-4537-8503-11D336EAF41C}"/>
              </a:ext>
            </a:extLst>
          </p:cNvPr>
          <p:cNvCxnSpPr>
            <a:cxnSpLocks/>
          </p:cNvCxnSpPr>
          <p:nvPr/>
        </p:nvCxnSpPr>
        <p:spPr>
          <a:xfrm flipH="1">
            <a:off x="1691780" y="3713960"/>
            <a:ext cx="1265428" cy="0"/>
          </a:xfrm>
          <a:prstGeom prst="straightConnector1">
            <a:avLst/>
          </a:prstGeom>
          <a:ln w="73025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3F8E87C-CFCD-4CB9-A0C2-E31F97B3E1C9}"/>
              </a:ext>
            </a:extLst>
          </p:cNvPr>
          <p:cNvCxnSpPr>
            <a:cxnSpLocks/>
          </p:cNvCxnSpPr>
          <p:nvPr/>
        </p:nvCxnSpPr>
        <p:spPr>
          <a:xfrm flipH="1">
            <a:off x="8287966" y="4685105"/>
            <a:ext cx="1" cy="1151491"/>
          </a:xfrm>
          <a:prstGeom prst="straightConnector1">
            <a:avLst/>
          </a:prstGeom>
          <a:ln w="73025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40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6E031-437F-4D4C-9F42-148DE0422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629" y="65659"/>
            <a:ext cx="11094720" cy="923247"/>
          </a:xfrm>
        </p:spPr>
        <p:txBody>
          <a:bodyPr/>
          <a:lstStyle/>
          <a:p>
            <a:r>
              <a:rPr lang="en-US" dirty="0"/>
              <a:t>Using a dummy activity in an activity network</a:t>
            </a:r>
            <a:endParaRPr lang="en-AU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DC7A6BD-F1F7-4BB7-BCC6-7B81806339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5631" y="2520836"/>
            <a:ext cx="6489468" cy="2567119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239617-E724-495C-95CD-1E034D7173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710" y="2097732"/>
            <a:ext cx="4430356" cy="341332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1115C555-810E-4162-B567-5FBEFE341352}"/>
              </a:ext>
            </a:extLst>
          </p:cNvPr>
          <p:cNvSpPr/>
          <p:nvPr/>
        </p:nvSpPr>
        <p:spPr>
          <a:xfrm>
            <a:off x="805449" y="2654981"/>
            <a:ext cx="554875" cy="696199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CE95796-B908-40A0-A78A-0E8BC179200C}"/>
              </a:ext>
            </a:extLst>
          </p:cNvPr>
          <p:cNvSpPr/>
          <p:nvPr/>
        </p:nvSpPr>
        <p:spPr>
          <a:xfrm>
            <a:off x="5477472" y="3292815"/>
            <a:ext cx="787141" cy="696199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82CCCDB-A5AF-478E-AE7E-4E70A62D9554}"/>
              </a:ext>
            </a:extLst>
          </p:cNvPr>
          <p:cNvSpPr/>
          <p:nvPr/>
        </p:nvSpPr>
        <p:spPr>
          <a:xfrm flipV="1">
            <a:off x="805449" y="5011031"/>
            <a:ext cx="554875" cy="485434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383AC07-5811-4B67-A1CC-FA543B506A3C}"/>
              </a:ext>
            </a:extLst>
          </p:cNvPr>
          <p:cNvSpPr/>
          <p:nvPr/>
        </p:nvSpPr>
        <p:spPr>
          <a:xfrm>
            <a:off x="11187958" y="3313219"/>
            <a:ext cx="787141" cy="696199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E973225-552E-4892-A2EF-13FAF431FD1C}"/>
              </a:ext>
            </a:extLst>
          </p:cNvPr>
          <p:cNvCxnSpPr>
            <a:cxnSpLocks/>
          </p:cNvCxnSpPr>
          <p:nvPr/>
        </p:nvCxnSpPr>
        <p:spPr>
          <a:xfrm flipH="1">
            <a:off x="1282505" y="4803845"/>
            <a:ext cx="1771981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90E6DCF-1CE8-4971-85FC-752C17009FB7}"/>
              </a:ext>
            </a:extLst>
          </p:cNvPr>
          <p:cNvCxnSpPr>
            <a:cxnSpLocks/>
          </p:cNvCxnSpPr>
          <p:nvPr/>
        </p:nvCxnSpPr>
        <p:spPr>
          <a:xfrm>
            <a:off x="7361430" y="2916679"/>
            <a:ext cx="1626927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CCE3446-170E-4BA7-9046-9CEFA1AEB8A9}"/>
              </a:ext>
            </a:extLst>
          </p:cNvPr>
          <p:cNvCxnSpPr>
            <a:cxnSpLocks/>
          </p:cNvCxnSpPr>
          <p:nvPr/>
        </p:nvCxnSpPr>
        <p:spPr>
          <a:xfrm flipH="1">
            <a:off x="1282506" y="4401766"/>
            <a:ext cx="1596881" cy="0"/>
          </a:xfrm>
          <a:prstGeom prst="straightConnector1">
            <a:avLst/>
          </a:prstGeom>
          <a:ln w="73025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7E5D08F-F8C7-4B23-B7DC-C60163941BCB}"/>
              </a:ext>
            </a:extLst>
          </p:cNvPr>
          <p:cNvCxnSpPr>
            <a:cxnSpLocks/>
          </p:cNvCxnSpPr>
          <p:nvPr/>
        </p:nvCxnSpPr>
        <p:spPr>
          <a:xfrm>
            <a:off x="8988357" y="2916679"/>
            <a:ext cx="0" cy="1887166"/>
          </a:xfrm>
          <a:prstGeom prst="straightConnector1">
            <a:avLst/>
          </a:prstGeom>
          <a:ln w="73025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0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8F1B7-C0B1-4A62-9068-30D2F6A79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694" y="0"/>
            <a:ext cx="11319597" cy="602674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Creating a precedence table from an activity network</a:t>
            </a:r>
            <a:endParaRPr lang="en-AU" sz="44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01D6375-57A4-402F-8D12-E8511B12FB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426162"/>
            <a:ext cx="6224513" cy="2005676"/>
          </a:xfr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5B274D5-96D9-4A78-8C6C-A51986F60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967033"/>
              </p:ext>
            </p:extLst>
          </p:nvPr>
        </p:nvGraphicFramePr>
        <p:xfrm>
          <a:off x="6432694" y="852055"/>
          <a:ext cx="5759306" cy="5382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653">
                  <a:extLst>
                    <a:ext uri="{9D8B030D-6E8A-4147-A177-3AD203B41FA5}">
                      <a16:colId xmlns:a16="http://schemas.microsoft.com/office/drawing/2014/main" val="1440705563"/>
                    </a:ext>
                  </a:extLst>
                </a:gridCol>
                <a:gridCol w="2879653">
                  <a:extLst>
                    <a:ext uri="{9D8B030D-6E8A-4147-A177-3AD203B41FA5}">
                      <a16:colId xmlns:a16="http://schemas.microsoft.com/office/drawing/2014/main" val="1562148647"/>
                    </a:ext>
                  </a:extLst>
                </a:gridCol>
              </a:tblGrid>
              <a:tr h="489927">
                <a:tc>
                  <a:txBody>
                    <a:bodyPr/>
                    <a:lstStyle/>
                    <a:p>
                      <a:r>
                        <a:rPr lang="en-AU" sz="2000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Immediate predecessors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888078"/>
                  </a:ext>
                </a:extLst>
              </a:tr>
              <a:tr h="489927">
                <a:tc>
                  <a:txBody>
                    <a:bodyPr/>
                    <a:lstStyle/>
                    <a:p>
                      <a:r>
                        <a:rPr lang="en-AU" sz="2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480591"/>
                  </a:ext>
                </a:extLst>
              </a:tr>
              <a:tr h="489927">
                <a:tc>
                  <a:txBody>
                    <a:bodyPr/>
                    <a:lstStyle/>
                    <a:p>
                      <a:r>
                        <a:rPr lang="en-AU" sz="2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085828"/>
                  </a:ext>
                </a:extLst>
              </a:tr>
              <a:tr h="483216">
                <a:tc>
                  <a:txBody>
                    <a:bodyPr/>
                    <a:lstStyle/>
                    <a:p>
                      <a:r>
                        <a:rPr lang="en-AU" sz="2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78264"/>
                  </a:ext>
                </a:extLst>
              </a:tr>
              <a:tr h="489927">
                <a:tc>
                  <a:txBody>
                    <a:bodyPr/>
                    <a:lstStyle/>
                    <a:p>
                      <a:r>
                        <a:rPr lang="en-AU" sz="20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11731"/>
                  </a:ext>
                </a:extLst>
              </a:tr>
              <a:tr h="489927">
                <a:tc>
                  <a:txBody>
                    <a:bodyPr/>
                    <a:lstStyle/>
                    <a:p>
                      <a:r>
                        <a:rPr lang="en-AU" sz="20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755088"/>
                  </a:ext>
                </a:extLst>
              </a:tr>
              <a:tr h="489927">
                <a:tc>
                  <a:txBody>
                    <a:bodyPr/>
                    <a:lstStyle/>
                    <a:p>
                      <a:r>
                        <a:rPr lang="en-AU" sz="2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C,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785574"/>
                  </a:ext>
                </a:extLst>
              </a:tr>
              <a:tr h="489927">
                <a:tc>
                  <a:txBody>
                    <a:bodyPr/>
                    <a:lstStyle/>
                    <a:p>
                      <a:r>
                        <a:rPr lang="en-AU" sz="20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D,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017359"/>
                  </a:ext>
                </a:extLst>
              </a:tr>
              <a:tr h="489927">
                <a:tc>
                  <a:txBody>
                    <a:bodyPr/>
                    <a:lstStyle/>
                    <a:p>
                      <a:r>
                        <a:rPr lang="en-AU" sz="20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/>
                        <a:t>F, E</a:t>
                      </a:r>
                      <a:endParaRPr lang="en-A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869527"/>
                  </a:ext>
                </a:extLst>
              </a:tr>
              <a:tr h="489927">
                <a:tc>
                  <a:txBody>
                    <a:bodyPr/>
                    <a:lstStyle/>
                    <a:p>
                      <a:r>
                        <a:rPr lang="en-AU" sz="20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782852"/>
                  </a:ext>
                </a:extLst>
              </a:tr>
              <a:tr h="489927">
                <a:tc>
                  <a:txBody>
                    <a:bodyPr/>
                    <a:lstStyle/>
                    <a:p>
                      <a:r>
                        <a:rPr lang="en-AU" sz="2000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H, 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213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11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33B8A-FF0C-4B57-A678-81EB679C5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226"/>
            <a:ext cx="12192000" cy="748454"/>
          </a:xfrm>
        </p:spPr>
        <p:txBody>
          <a:bodyPr/>
          <a:lstStyle/>
          <a:p>
            <a:r>
              <a:rPr lang="en-US" dirty="0"/>
              <a:t>Drawing activity networks from precedence tables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7FBE6-4BD5-4047-8655-441406DC6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1845734"/>
            <a:ext cx="4998720" cy="4023360"/>
          </a:xfrm>
        </p:spPr>
        <p:txBody>
          <a:bodyPr>
            <a:normAutofit/>
          </a:bodyPr>
          <a:lstStyle/>
          <a:p>
            <a:r>
              <a:rPr lang="en-US" sz="2400" dirty="0"/>
              <a:t>When activity A must be completed before activity B can begin, activity A is called an immediate </a:t>
            </a:r>
            <a:r>
              <a:rPr lang="en-US" sz="2400" dirty="0">
                <a:solidFill>
                  <a:srgbClr val="FF0000"/>
                </a:solidFill>
              </a:rPr>
              <a:t>predecessor</a:t>
            </a:r>
            <a:r>
              <a:rPr lang="en-US" sz="2400" dirty="0"/>
              <a:t> of activity B.</a:t>
            </a:r>
          </a:p>
          <a:p>
            <a:endParaRPr lang="en-US" sz="2400" dirty="0"/>
          </a:p>
          <a:p>
            <a:r>
              <a:rPr lang="en-US" sz="2400" dirty="0"/>
              <a:t>A table containing the activities of a project, and their immediate predecessors, is called </a:t>
            </a:r>
            <a:r>
              <a:rPr lang="en-US" sz="2400" dirty="0">
                <a:solidFill>
                  <a:srgbClr val="FF0000"/>
                </a:solidFill>
              </a:rPr>
              <a:t>a precedence table.</a:t>
            </a:r>
            <a:endParaRPr lang="en-AU" sz="2400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697B91-D9FB-4C4B-B518-6D280E964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9138" y="1845734"/>
            <a:ext cx="4695581" cy="367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569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33B8A-FF0C-4B57-A678-81EB679C5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226"/>
            <a:ext cx="12192000" cy="748454"/>
          </a:xfrm>
        </p:spPr>
        <p:txBody>
          <a:bodyPr/>
          <a:lstStyle/>
          <a:p>
            <a:r>
              <a:rPr lang="en-US" dirty="0"/>
              <a:t>Drawing activity networks from precedence tables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7FBE6-4BD5-4047-8655-441406DC6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1845734"/>
            <a:ext cx="4998720" cy="4023360"/>
          </a:xfrm>
        </p:spPr>
        <p:txBody>
          <a:bodyPr>
            <a:normAutofit/>
          </a:bodyPr>
          <a:lstStyle/>
          <a:p>
            <a:r>
              <a:rPr lang="en-US" sz="2400" dirty="0"/>
              <a:t>An </a:t>
            </a:r>
            <a:r>
              <a:rPr lang="en-US" sz="2400" dirty="0">
                <a:solidFill>
                  <a:srgbClr val="FF0000"/>
                </a:solidFill>
              </a:rPr>
              <a:t>activity network </a:t>
            </a:r>
            <a:r>
              <a:rPr lang="en-US" sz="2400" dirty="0"/>
              <a:t>can be drawn from a precedence table. Activity networks have edges representing activities. The vertices are not labelled, other than the start and finish vertices.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697B91-D9FB-4C4B-B518-6D280E964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9138" y="1845734"/>
            <a:ext cx="4695581" cy="367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817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33B8A-FF0C-4B57-A678-81EB679C5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226"/>
            <a:ext cx="12192000" cy="748454"/>
          </a:xfrm>
        </p:spPr>
        <p:txBody>
          <a:bodyPr/>
          <a:lstStyle/>
          <a:p>
            <a:r>
              <a:rPr lang="en-US" dirty="0"/>
              <a:t>Drawing activity networks from precedence tables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7FBE6-4BD5-4047-8655-441406DC6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1845734"/>
            <a:ext cx="4998720" cy="4023360"/>
          </a:xfrm>
        </p:spPr>
        <p:txBody>
          <a:bodyPr>
            <a:normAutofit/>
          </a:bodyPr>
          <a:lstStyle/>
          <a:p>
            <a:r>
              <a:rPr lang="en-US" sz="2400" dirty="0"/>
              <a:t>Activities A and B have no immediate predecessors.</a:t>
            </a:r>
          </a:p>
          <a:p>
            <a:r>
              <a:rPr lang="en-US" sz="2400" dirty="0"/>
              <a:t>These activities can start immediately and can be completed at the same time.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697B91-D9FB-4C4B-B518-6D280E964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121" y="3857414"/>
            <a:ext cx="3133968" cy="24558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806BAC-BC18-43E4-AA09-2B3998BF6C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9296" y="1895261"/>
            <a:ext cx="2221478" cy="1882410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878A0E4-D144-47D3-89E4-43F5F1129CED}"/>
              </a:ext>
            </a:extLst>
          </p:cNvPr>
          <p:cNvCxnSpPr/>
          <p:nvPr/>
        </p:nvCxnSpPr>
        <p:spPr>
          <a:xfrm flipH="1">
            <a:off x="2023353" y="4941651"/>
            <a:ext cx="116731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4133AE7-4947-4407-B401-0199AD6A7FD1}"/>
              </a:ext>
            </a:extLst>
          </p:cNvPr>
          <p:cNvCxnSpPr>
            <a:cxnSpLocks/>
          </p:cNvCxnSpPr>
          <p:nvPr/>
        </p:nvCxnSpPr>
        <p:spPr>
          <a:xfrm flipH="1">
            <a:off x="1934972" y="5810728"/>
            <a:ext cx="1128408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646F1B26-B232-40BB-91A2-F01211B3A3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8386" y="4108551"/>
            <a:ext cx="4298835" cy="1870115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A98AF40-4AB3-4FFE-AE51-6E034C81EE35}"/>
              </a:ext>
            </a:extLst>
          </p:cNvPr>
          <p:cNvCxnSpPr>
            <a:cxnSpLocks/>
          </p:cNvCxnSpPr>
          <p:nvPr/>
        </p:nvCxnSpPr>
        <p:spPr>
          <a:xfrm>
            <a:off x="8829473" y="4490936"/>
            <a:ext cx="167639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CDA483-069D-4B06-A2AC-4C574B8323F0}"/>
              </a:ext>
            </a:extLst>
          </p:cNvPr>
          <p:cNvCxnSpPr>
            <a:cxnSpLocks/>
          </p:cNvCxnSpPr>
          <p:nvPr/>
        </p:nvCxnSpPr>
        <p:spPr>
          <a:xfrm>
            <a:off x="10330774" y="4490936"/>
            <a:ext cx="763945" cy="781455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08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33B8A-FF0C-4B57-A678-81EB679C5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226"/>
            <a:ext cx="12192000" cy="748454"/>
          </a:xfrm>
        </p:spPr>
        <p:txBody>
          <a:bodyPr/>
          <a:lstStyle/>
          <a:p>
            <a:r>
              <a:rPr lang="en-US" dirty="0"/>
              <a:t>Drawing activity networks from precedence tables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7FBE6-4BD5-4047-8655-441406DC6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1845734"/>
            <a:ext cx="4998720" cy="4023360"/>
          </a:xfrm>
        </p:spPr>
        <p:txBody>
          <a:bodyPr>
            <a:normAutofit/>
          </a:bodyPr>
          <a:lstStyle/>
          <a:p>
            <a:r>
              <a:rPr lang="en-US" sz="2400" dirty="0"/>
              <a:t>Activities A and B have no immediate predecessors.</a:t>
            </a:r>
          </a:p>
          <a:p>
            <a:r>
              <a:rPr lang="en-US" sz="2400" dirty="0"/>
              <a:t>These activities can start immediately and can be completed at the same time.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697B91-D9FB-4C4B-B518-6D280E964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121" y="3857414"/>
            <a:ext cx="3133968" cy="2455857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878A0E4-D144-47D3-89E4-43F5F1129CED}"/>
              </a:ext>
            </a:extLst>
          </p:cNvPr>
          <p:cNvCxnSpPr/>
          <p:nvPr/>
        </p:nvCxnSpPr>
        <p:spPr>
          <a:xfrm flipH="1">
            <a:off x="1993337" y="5221527"/>
            <a:ext cx="116731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4133AE7-4947-4407-B401-0199AD6A7FD1}"/>
              </a:ext>
            </a:extLst>
          </p:cNvPr>
          <p:cNvCxnSpPr>
            <a:cxnSpLocks/>
          </p:cNvCxnSpPr>
          <p:nvPr/>
        </p:nvCxnSpPr>
        <p:spPr>
          <a:xfrm flipH="1">
            <a:off x="1934972" y="5810728"/>
            <a:ext cx="1450254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646F1B26-B232-40BB-91A2-F01211B3A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5884" y="1845734"/>
            <a:ext cx="4298835" cy="18701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8B1387-2E7F-4F6D-B745-DA406C6369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2549" y="3906628"/>
            <a:ext cx="4858318" cy="2089329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6B4741-14BE-41A3-B888-E64989FAD129}"/>
              </a:ext>
            </a:extLst>
          </p:cNvPr>
          <p:cNvCxnSpPr>
            <a:cxnSpLocks/>
          </p:cNvCxnSpPr>
          <p:nvPr/>
        </p:nvCxnSpPr>
        <p:spPr>
          <a:xfrm flipV="1">
            <a:off x="8721636" y="4299626"/>
            <a:ext cx="1920424" cy="1569468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02552F1-7E86-463D-9BBB-144A277036A6}"/>
              </a:ext>
            </a:extLst>
          </p:cNvPr>
          <p:cNvCxnSpPr>
            <a:cxnSpLocks/>
          </p:cNvCxnSpPr>
          <p:nvPr/>
        </p:nvCxnSpPr>
        <p:spPr>
          <a:xfrm>
            <a:off x="10486417" y="4299626"/>
            <a:ext cx="856034" cy="784734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85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33B8A-FF0C-4B57-A678-81EB679C5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226"/>
            <a:ext cx="12192000" cy="748454"/>
          </a:xfrm>
        </p:spPr>
        <p:txBody>
          <a:bodyPr/>
          <a:lstStyle/>
          <a:p>
            <a:r>
              <a:rPr lang="en-US" dirty="0"/>
              <a:t>Drawing activity networks from precedence tables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7FBE6-4BD5-4047-8655-441406DC6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1" y="946680"/>
            <a:ext cx="6328490" cy="4023360"/>
          </a:xfrm>
        </p:spPr>
        <p:txBody>
          <a:bodyPr>
            <a:normAutofit/>
          </a:bodyPr>
          <a:lstStyle/>
          <a:p>
            <a:r>
              <a:rPr lang="en-US" sz="2400" dirty="0"/>
              <a:t>Activity E has immediate predecessor activity B so it will follows immediately after activity B.</a:t>
            </a:r>
          </a:p>
          <a:p>
            <a:r>
              <a:rPr lang="en-US" sz="2400" dirty="0"/>
              <a:t>Activity G has immediate predecessor activity F and activity E and so it must follow immediately after both of these activities.</a:t>
            </a:r>
          </a:p>
          <a:p>
            <a:r>
              <a:rPr lang="en-US" sz="2400" dirty="0"/>
              <a:t>Activity G is not an immediate predecessor for any activity and so the project is finished after this activity is complete.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697B91-D9FB-4C4B-B518-6D280E964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121" y="3993598"/>
            <a:ext cx="3133968" cy="2455857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878A0E4-D144-47D3-89E4-43F5F1129CED}"/>
              </a:ext>
            </a:extLst>
          </p:cNvPr>
          <p:cNvCxnSpPr>
            <a:cxnSpLocks/>
          </p:cNvCxnSpPr>
          <p:nvPr/>
        </p:nvCxnSpPr>
        <p:spPr>
          <a:xfrm flipH="1">
            <a:off x="1934974" y="5682043"/>
            <a:ext cx="1236243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4133AE7-4947-4407-B401-0199AD6A7FD1}"/>
              </a:ext>
            </a:extLst>
          </p:cNvPr>
          <p:cNvCxnSpPr>
            <a:cxnSpLocks/>
          </p:cNvCxnSpPr>
          <p:nvPr/>
        </p:nvCxnSpPr>
        <p:spPr>
          <a:xfrm flipH="1">
            <a:off x="1905788" y="6243150"/>
            <a:ext cx="1450254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A8B1387-2E7F-4F6D-B745-DA406C6369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9281" y="2000007"/>
            <a:ext cx="4858318" cy="208932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27C2D09-9865-4781-8707-23932A00B9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2529" y="4316633"/>
            <a:ext cx="6328490" cy="1809787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0F7D74F-F50E-4B1D-B25F-647CD88C21E9}"/>
              </a:ext>
            </a:extLst>
          </p:cNvPr>
          <p:cNvCxnSpPr>
            <a:cxnSpLocks/>
          </p:cNvCxnSpPr>
          <p:nvPr/>
        </p:nvCxnSpPr>
        <p:spPr>
          <a:xfrm flipV="1">
            <a:off x="7563108" y="5299364"/>
            <a:ext cx="2245910" cy="722116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3409B45-726E-4215-ABD7-BA9B652D1490}"/>
              </a:ext>
            </a:extLst>
          </p:cNvPr>
          <p:cNvCxnSpPr>
            <a:cxnSpLocks/>
          </p:cNvCxnSpPr>
          <p:nvPr/>
        </p:nvCxnSpPr>
        <p:spPr>
          <a:xfrm>
            <a:off x="9809018" y="5273332"/>
            <a:ext cx="1392382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A2352E2-4A21-434B-89BB-BE702C3CBE37}"/>
              </a:ext>
            </a:extLst>
          </p:cNvPr>
          <p:cNvCxnSpPr>
            <a:cxnSpLocks/>
          </p:cNvCxnSpPr>
          <p:nvPr/>
        </p:nvCxnSpPr>
        <p:spPr>
          <a:xfrm flipH="1">
            <a:off x="1905788" y="6410545"/>
            <a:ext cx="1236243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50D700-9E7A-4FF1-94E8-A44E06B06F42}"/>
              </a:ext>
            </a:extLst>
          </p:cNvPr>
          <p:cNvCxnSpPr>
            <a:cxnSpLocks/>
          </p:cNvCxnSpPr>
          <p:nvPr/>
        </p:nvCxnSpPr>
        <p:spPr>
          <a:xfrm>
            <a:off x="9809018" y="5299364"/>
            <a:ext cx="1392382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51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33B8A-FF0C-4B57-A678-81EB679C5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226"/>
            <a:ext cx="12192000" cy="748454"/>
          </a:xfrm>
        </p:spPr>
        <p:txBody>
          <a:bodyPr/>
          <a:lstStyle/>
          <a:p>
            <a:r>
              <a:rPr lang="en-US" dirty="0"/>
              <a:t>Drawing activity networks from precedence tables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697B91-D9FB-4C4B-B518-6D280E964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121" y="3993598"/>
            <a:ext cx="3133968" cy="2455857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878A0E4-D144-47D3-89E4-43F5F1129CED}"/>
              </a:ext>
            </a:extLst>
          </p:cNvPr>
          <p:cNvCxnSpPr>
            <a:cxnSpLocks/>
          </p:cNvCxnSpPr>
          <p:nvPr/>
        </p:nvCxnSpPr>
        <p:spPr>
          <a:xfrm flipH="1">
            <a:off x="1934974" y="5682043"/>
            <a:ext cx="1236243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4133AE7-4947-4407-B401-0199AD6A7FD1}"/>
              </a:ext>
            </a:extLst>
          </p:cNvPr>
          <p:cNvCxnSpPr>
            <a:cxnSpLocks/>
          </p:cNvCxnSpPr>
          <p:nvPr/>
        </p:nvCxnSpPr>
        <p:spPr>
          <a:xfrm flipH="1">
            <a:off x="1905788" y="6243150"/>
            <a:ext cx="1450254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D42F8A12-E9CC-431D-A9AE-F3B3889F1A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733" y="1291379"/>
            <a:ext cx="3133967" cy="249591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E36D7E-2566-4A76-AA87-B675BA0EAF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6207" y="1222560"/>
            <a:ext cx="3177209" cy="256473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C391C5A-B6B1-44E5-8EDD-EF5D41AA2C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8401" y="4316632"/>
            <a:ext cx="6328490" cy="1809787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D9C79B1-7BB5-4200-92CF-E73CCEE2D836}"/>
              </a:ext>
            </a:extLst>
          </p:cNvPr>
          <p:cNvCxnSpPr>
            <a:cxnSpLocks/>
          </p:cNvCxnSpPr>
          <p:nvPr/>
        </p:nvCxnSpPr>
        <p:spPr>
          <a:xfrm flipH="1">
            <a:off x="1905788" y="6410545"/>
            <a:ext cx="1236243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95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E51BB-1F2A-4BCB-8AC0-179E536C4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34" y="0"/>
            <a:ext cx="11326091" cy="702303"/>
          </a:xfrm>
        </p:spPr>
        <p:txBody>
          <a:bodyPr>
            <a:normAutofit/>
          </a:bodyPr>
          <a:lstStyle/>
          <a:p>
            <a:r>
              <a:rPr lang="en-US" sz="4000" dirty="0"/>
              <a:t>Drawing an activity network from a precedence table.</a:t>
            </a:r>
            <a:endParaRPr lang="en-AU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6013E-CB76-45F8-B917-C374670D3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327" y="4297494"/>
            <a:ext cx="5204966" cy="4023360"/>
          </a:xfrm>
        </p:spPr>
        <p:txBody>
          <a:bodyPr/>
          <a:lstStyle/>
          <a:p>
            <a:r>
              <a:rPr lang="en-US" dirty="0"/>
              <a:t>H  is not an immediate predecessor for any other activity so it will lead to the finish of the project.</a:t>
            </a:r>
          </a:p>
          <a:p>
            <a:r>
              <a:rPr lang="en-US" dirty="0"/>
              <a:t>H has immediate predecessors E, F and G and so these three activities will lead into activity H.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2DCF6B-D633-4304-81C6-8A12777AE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49" y="988906"/>
            <a:ext cx="3306199" cy="287651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6FA962D0-C455-4F36-AFE6-65E19CDB54B8}"/>
              </a:ext>
            </a:extLst>
          </p:cNvPr>
          <p:cNvSpPr/>
          <p:nvPr/>
        </p:nvSpPr>
        <p:spPr>
          <a:xfrm>
            <a:off x="463434" y="3429000"/>
            <a:ext cx="554875" cy="436418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EAA87B-CE4D-457F-8875-6B5D2B83E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0715" y="2069924"/>
            <a:ext cx="3019846" cy="714475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B97F21BF-8F52-4AB8-9810-1EDA38B5BDB6}"/>
              </a:ext>
            </a:extLst>
          </p:cNvPr>
          <p:cNvSpPr/>
          <p:nvPr/>
        </p:nvSpPr>
        <p:spPr>
          <a:xfrm>
            <a:off x="1731523" y="3429000"/>
            <a:ext cx="1238007" cy="436418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615A050-6F09-4D34-9039-67457C168D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5444" y="3118413"/>
            <a:ext cx="4931165" cy="287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98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E51BB-1F2A-4BCB-8AC0-179E536C4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34" y="0"/>
            <a:ext cx="11326091" cy="702303"/>
          </a:xfrm>
        </p:spPr>
        <p:txBody>
          <a:bodyPr>
            <a:normAutofit/>
          </a:bodyPr>
          <a:lstStyle/>
          <a:p>
            <a:r>
              <a:rPr lang="en-US" sz="4000" dirty="0"/>
              <a:t>Drawing an activity network from a precedence table.</a:t>
            </a:r>
            <a:endParaRPr lang="en-AU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6013E-CB76-45F8-B917-C374670D3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949" y="3931889"/>
            <a:ext cx="5204966" cy="4023360"/>
          </a:xfrm>
        </p:spPr>
        <p:txBody>
          <a:bodyPr/>
          <a:lstStyle/>
          <a:p>
            <a:r>
              <a:rPr lang="en-US" dirty="0"/>
              <a:t>Activity D is an immediate predecessor of activity G and has immediate predecessor activity A. There will be a path through activity A, activity D and then activity G.</a:t>
            </a:r>
          </a:p>
          <a:p>
            <a:r>
              <a:rPr lang="en-US" dirty="0"/>
              <a:t>Activity C is an immediate predecessor of activity F and has immediate predecessor activity A. There will be a path through activity A, activity C and then activity F.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2DCF6B-D633-4304-81C6-8A12777AE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49" y="988906"/>
            <a:ext cx="3306199" cy="287651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6FA962D0-C455-4F36-AFE6-65E19CDB54B8}"/>
              </a:ext>
            </a:extLst>
          </p:cNvPr>
          <p:cNvSpPr/>
          <p:nvPr/>
        </p:nvSpPr>
        <p:spPr>
          <a:xfrm>
            <a:off x="463434" y="3429000"/>
            <a:ext cx="554875" cy="436418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97F21BF-8F52-4AB8-9810-1EDA38B5BDB6}"/>
              </a:ext>
            </a:extLst>
          </p:cNvPr>
          <p:cNvSpPr/>
          <p:nvPr/>
        </p:nvSpPr>
        <p:spPr>
          <a:xfrm>
            <a:off x="1731523" y="3429000"/>
            <a:ext cx="1238007" cy="436418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E2C79FB-3A9B-4DB1-97D8-B795D84F9713}"/>
              </a:ext>
            </a:extLst>
          </p:cNvPr>
          <p:cNvCxnSpPr>
            <a:cxnSpLocks/>
          </p:cNvCxnSpPr>
          <p:nvPr/>
        </p:nvCxnSpPr>
        <p:spPr>
          <a:xfrm flipH="1">
            <a:off x="874655" y="3370635"/>
            <a:ext cx="126542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16EDDFB-D116-4050-8FFB-D4CBD8631966}"/>
              </a:ext>
            </a:extLst>
          </p:cNvPr>
          <p:cNvCxnSpPr>
            <a:cxnSpLocks/>
          </p:cNvCxnSpPr>
          <p:nvPr/>
        </p:nvCxnSpPr>
        <p:spPr>
          <a:xfrm flipH="1">
            <a:off x="874655" y="2452993"/>
            <a:ext cx="126542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CC22D607-043C-44D2-91F7-FCF8571B9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482" y="1303055"/>
            <a:ext cx="5334744" cy="224821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E31AD34-CC7A-4F7F-B3DC-8627A185FC2F}"/>
              </a:ext>
            </a:extLst>
          </p:cNvPr>
          <p:cNvCxnSpPr>
            <a:cxnSpLocks/>
          </p:cNvCxnSpPr>
          <p:nvPr/>
        </p:nvCxnSpPr>
        <p:spPr>
          <a:xfrm>
            <a:off x="6984460" y="3171217"/>
            <a:ext cx="1303506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FAAC0B7-E2F0-4E3D-A5D5-7A729E773564}"/>
              </a:ext>
            </a:extLst>
          </p:cNvPr>
          <p:cNvCxnSpPr>
            <a:cxnSpLocks/>
          </p:cNvCxnSpPr>
          <p:nvPr/>
        </p:nvCxnSpPr>
        <p:spPr>
          <a:xfrm>
            <a:off x="6728715" y="2235742"/>
            <a:ext cx="255745" cy="935475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6A21541F-C93D-46C8-98F5-7D36EE4F8C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9819" y="3945154"/>
            <a:ext cx="5334743" cy="2202416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6B12DDA-4555-4720-A51E-7036B2A020D1}"/>
              </a:ext>
            </a:extLst>
          </p:cNvPr>
          <p:cNvCxnSpPr>
            <a:cxnSpLocks/>
          </p:cNvCxnSpPr>
          <p:nvPr/>
        </p:nvCxnSpPr>
        <p:spPr>
          <a:xfrm flipH="1">
            <a:off x="874655" y="3033410"/>
            <a:ext cx="126542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073EA38-ABCB-4254-9F86-4E17E5931B39}"/>
              </a:ext>
            </a:extLst>
          </p:cNvPr>
          <p:cNvCxnSpPr>
            <a:cxnSpLocks/>
          </p:cNvCxnSpPr>
          <p:nvPr/>
        </p:nvCxnSpPr>
        <p:spPr>
          <a:xfrm flipV="1">
            <a:off x="6984461" y="4863830"/>
            <a:ext cx="1303505" cy="893325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2A4E163-4597-484B-83D7-1CD368BC88AC}"/>
              </a:ext>
            </a:extLst>
          </p:cNvPr>
          <p:cNvCxnSpPr>
            <a:cxnSpLocks/>
          </p:cNvCxnSpPr>
          <p:nvPr/>
        </p:nvCxnSpPr>
        <p:spPr>
          <a:xfrm flipH="1">
            <a:off x="874655" y="2138467"/>
            <a:ext cx="1265429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07FA356-EE90-4210-9A04-D95EF690E99B}"/>
              </a:ext>
            </a:extLst>
          </p:cNvPr>
          <p:cNvCxnSpPr>
            <a:cxnSpLocks/>
          </p:cNvCxnSpPr>
          <p:nvPr/>
        </p:nvCxnSpPr>
        <p:spPr>
          <a:xfrm>
            <a:off x="6737345" y="4844375"/>
            <a:ext cx="247115" cy="91278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1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</TotalTime>
  <Words>575</Words>
  <Application>Microsoft Office PowerPoint</Application>
  <PresentationFormat>Widescreen</PresentationFormat>
  <Paragraphs>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Calibri Light</vt:lpstr>
      <vt:lpstr>Retrospect</vt:lpstr>
      <vt:lpstr>Precedence tables and activity networks</vt:lpstr>
      <vt:lpstr>Drawing activity networks from precedence tables</vt:lpstr>
      <vt:lpstr>Drawing activity networks from precedence tables</vt:lpstr>
      <vt:lpstr>Drawing activity networks from precedence tables</vt:lpstr>
      <vt:lpstr>Drawing activity networks from precedence tables</vt:lpstr>
      <vt:lpstr>Drawing activity networks from precedence tables</vt:lpstr>
      <vt:lpstr>Drawing activity networks from precedence tables</vt:lpstr>
      <vt:lpstr>Drawing an activity network from a precedence table.</vt:lpstr>
      <vt:lpstr>Drawing an activity network from a precedence table.</vt:lpstr>
      <vt:lpstr>Drawing an activity network from a precedence table.</vt:lpstr>
      <vt:lpstr>Sketching activity networks</vt:lpstr>
      <vt:lpstr>Dummy activities</vt:lpstr>
      <vt:lpstr>Dummy activities</vt:lpstr>
      <vt:lpstr>Using a dummy activity in an activity network</vt:lpstr>
      <vt:lpstr>Creating a precedence table from an activity network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Precedence tables and activity networks</dc:title>
  <dc:creator>Lyn ZHANG</dc:creator>
  <cp:lastModifiedBy>Lyn ZHANG</cp:lastModifiedBy>
  <cp:revision>13</cp:revision>
  <dcterms:created xsi:type="dcterms:W3CDTF">2021-05-24T06:26:20Z</dcterms:created>
  <dcterms:modified xsi:type="dcterms:W3CDTF">2021-05-24T22:48:29Z</dcterms:modified>
</cp:coreProperties>
</file>