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56" r:id="rId2"/>
    <p:sldId id="637" r:id="rId3"/>
    <p:sldId id="632" r:id="rId4"/>
    <p:sldId id="257" r:id="rId5"/>
    <p:sldId id="301" r:id="rId6"/>
    <p:sldId id="287" r:id="rId7"/>
    <p:sldId id="296" r:id="rId8"/>
    <p:sldId id="303" r:id="rId9"/>
    <p:sldId id="633" r:id="rId10"/>
    <p:sldId id="281" r:id="rId11"/>
    <p:sldId id="270" r:id="rId12"/>
    <p:sldId id="634" r:id="rId13"/>
    <p:sldId id="635" r:id="rId14"/>
    <p:sldId id="636" r:id="rId15"/>
    <p:sldId id="266" r:id="rId16"/>
    <p:sldId id="638" r:id="rId17"/>
    <p:sldId id="639" r:id="rId18"/>
    <p:sldId id="640" r:id="rId19"/>
    <p:sldId id="64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DFB8-4DD0-44F6-B729-34DBE0B5160D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7DF2-B52B-4D9F-9522-70A69B223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35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Nearpod Activity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7DF2-B52B-4D9F-9522-70A69B22358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21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get 3 out first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7DF2-B52B-4D9F-9522-70A69B2235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49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That this graph has a minimum point, but no maximum point as the graph does to positive infinity. It is this vertex that the lesson is focused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60BC-A57F-4F73-8D82-87B823A578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3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98A4A-23C5-4A67-B566-6D07E8E9C5D7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c06c1a57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c06c1a57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0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3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86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9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8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1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04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9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0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1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11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3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3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3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6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86C8-81EE-4040-B0BF-15B5D10E9B18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38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3903-DFB8-43FD-9A1B-6D4DAF659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Quadratics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A412C-6768-4A1F-827A-3F901339A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Methods Chapter3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508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4346A-C301-0D50-A2F0-79FFC3B4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0" y="0"/>
            <a:ext cx="10880766" cy="666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9557F-6F27-F6B1-286A-4CB6DB825813}"/>
              </a:ext>
            </a:extLst>
          </p:cNvPr>
          <p:cNvSpPr txBox="1"/>
          <p:nvPr/>
        </p:nvSpPr>
        <p:spPr>
          <a:xfrm>
            <a:off x="9453966" y="6027527"/>
            <a:ext cx="867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9E4E5-AD5D-0A36-D791-F9109028AD29}"/>
              </a:ext>
            </a:extLst>
          </p:cNvPr>
          <p:cNvSpPr txBox="1"/>
          <p:nvPr/>
        </p:nvSpPr>
        <p:spPr>
          <a:xfrm>
            <a:off x="9190495" y="4525505"/>
            <a:ext cx="1425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X-intercept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7DB9A-EA49-75BC-EEAF-32220AE211CB}"/>
              </a:ext>
            </a:extLst>
          </p:cNvPr>
          <p:cNvSpPr txBox="1"/>
          <p:nvPr/>
        </p:nvSpPr>
        <p:spPr>
          <a:xfrm>
            <a:off x="1239864" y="3964982"/>
            <a:ext cx="15007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X-intercept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63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6083F-3F3D-A70A-4553-5E1FB088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8" y="125105"/>
            <a:ext cx="11973743" cy="6607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1CA6A-CD3F-5DDA-716F-772872D4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38" y="3087822"/>
            <a:ext cx="3767337" cy="627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BC563-E39C-7E5B-2812-629E09885D8C}"/>
              </a:ext>
            </a:extLst>
          </p:cNvPr>
          <p:cNvSpPr txBox="1"/>
          <p:nvPr/>
        </p:nvSpPr>
        <p:spPr>
          <a:xfrm>
            <a:off x="4494507" y="3059667"/>
            <a:ext cx="303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Symmetry line: x=h</a:t>
            </a:r>
            <a:endParaRPr lang="en-A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2D7EA-3BB6-F59C-1291-C2CAD703FB53}"/>
                  </a:ext>
                </a:extLst>
              </p:cNvPr>
              <p:cNvSpPr txBox="1"/>
              <p:nvPr/>
            </p:nvSpPr>
            <p:spPr>
              <a:xfrm>
                <a:off x="4646907" y="5238242"/>
                <a:ext cx="3037667" cy="5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Symmetry line: x=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2D7EA-3BB6-F59C-1291-C2CAD703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07" y="5238242"/>
                <a:ext cx="3037667" cy="510011"/>
              </a:xfrm>
              <a:prstGeom prst="rect">
                <a:avLst/>
              </a:prstGeom>
              <a:blipFill>
                <a:blip r:embed="rId4"/>
                <a:stretch>
                  <a:fillRect l="-1603" b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81CB66-1F3C-14C9-17EA-3C1685482DBA}"/>
                  </a:ext>
                </a:extLst>
              </p:cNvPr>
              <p:cNvSpPr txBox="1"/>
              <p:nvPr/>
            </p:nvSpPr>
            <p:spPr>
              <a:xfrm>
                <a:off x="4494508" y="6506919"/>
                <a:ext cx="3037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discriminant: </a:t>
                </a:r>
                <a:r>
                  <a:rPr lang="el-GR" dirty="0"/>
                  <a:t>Δ=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81CB66-1F3C-14C9-17EA-3C168548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508" y="6506919"/>
                <a:ext cx="3037667" cy="369332"/>
              </a:xfrm>
              <a:prstGeom prst="rect">
                <a:avLst/>
              </a:prstGeom>
              <a:blipFill>
                <a:blip r:embed="rId5"/>
                <a:stretch>
                  <a:fillRect l="-1603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0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11DA-AC75-5F0E-856F-A93A94E4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0" y="0"/>
            <a:ext cx="11530739" cy="6767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2900C-DB16-67F5-E36A-0A7B1259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37" y="2980452"/>
            <a:ext cx="712922" cy="3559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EBF82-1344-BF5F-E84C-E8A118FB3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88619"/>
            <a:ext cx="3202984" cy="252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DC6E17-FBD9-8B0B-23B8-4D457CA1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71" y="6404768"/>
            <a:ext cx="4602997" cy="3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CAB5B-626E-C243-8B2C-8E270ACDD8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09600"/>
                <a:ext cx="8596668" cy="7852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parabola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CAB5B-626E-C243-8B2C-8E270ACDD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09600"/>
                <a:ext cx="8596668" cy="785247"/>
              </a:xfrm>
              <a:blipFill>
                <a:blip r:embed="rId2"/>
                <a:stretch>
                  <a:fillRect l="-2128" t="-11628" b="-116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DF733-41C3-B740-8518-18DA2FF05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761676"/>
                <a:ext cx="6879771" cy="35935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quadratic polynomial function is defined by the general rule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+𝑏𝑥+𝑐</a:t>
                </a:r>
              </a:p>
              <a:p>
                <a:r>
                  <a:rPr lang="en-US" sz="2400" dirty="0"/>
                  <a:t>where 𝑎, 𝑏 and 𝑐 are constants and 𝑎≠0. This is called polynomial form.</a:t>
                </a:r>
              </a:p>
              <a:p>
                <a:r>
                  <a:rPr lang="en-US" sz="2400" dirty="0"/>
                  <a:t>The simplest quadratic function is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 If a table of values is constructed for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−3≤𝑥≤3, these points can be plotted and then connected to produce a continuous curve.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DF733-41C3-B740-8518-18DA2FF05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61676"/>
                <a:ext cx="6879771" cy="3593592"/>
              </a:xfrm>
              <a:blipFill>
                <a:blip r:embed="rId3"/>
                <a:stretch>
                  <a:fillRect l="-709" t="-1358" r="-7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8653BE-8B3A-0640-98D6-7D6D188E4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2097"/>
            <a:ext cx="6444343" cy="990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629D0-785D-2C4E-90A7-04713FDD8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613" y="1502732"/>
            <a:ext cx="5110387" cy="4341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98B92-1E02-3807-F634-268E0842FE8E}"/>
              </a:ext>
            </a:extLst>
          </p:cNvPr>
          <p:cNvSpPr txBox="1"/>
          <p:nvPr/>
        </p:nvSpPr>
        <p:spPr>
          <a:xfrm>
            <a:off x="7328851" y="3842310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(—2,4)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F3A4C-A5B2-2BA7-B9C9-EF2A4A87AC24}"/>
              </a:ext>
            </a:extLst>
          </p:cNvPr>
          <p:cNvSpPr txBox="1"/>
          <p:nvPr/>
        </p:nvSpPr>
        <p:spPr>
          <a:xfrm>
            <a:off x="9709687" y="4566246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(1,1)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35D6D-4A1C-6C6B-C494-71398A9A10E4}"/>
              </a:ext>
            </a:extLst>
          </p:cNvPr>
          <p:cNvSpPr txBox="1"/>
          <p:nvPr/>
        </p:nvSpPr>
        <p:spPr>
          <a:xfrm>
            <a:off x="10226300" y="3811314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(2,4)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DB8A0-9573-1D65-E8FD-6074F1B9AF7A}"/>
              </a:ext>
            </a:extLst>
          </p:cNvPr>
          <p:cNvSpPr txBox="1"/>
          <p:nvPr/>
        </p:nvSpPr>
        <p:spPr>
          <a:xfrm>
            <a:off x="7832659" y="4566246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(—1,1)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AB6AC-531C-B1A9-930F-BAD30F5D1D13}"/>
              </a:ext>
            </a:extLst>
          </p:cNvPr>
          <p:cNvSpPr txBox="1"/>
          <p:nvPr/>
        </p:nvSpPr>
        <p:spPr>
          <a:xfrm>
            <a:off x="10750657" y="2472357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(3,9)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D4334-9CED-EB4D-A3F1-2CE861AAF21C}"/>
              </a:ext>
            </a:extLst>
          </p:cNvPr>
          <p:cNvSpPr txBox="1"/>
          <p:nvPr/>
        </p:nvSpPr>
        <p:spPr>
          <a:xfrm>
            <a:off x="7655050" y="2472357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(—3,9)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BE09-9D65-1912-01D4-B3600132EADC}"/>
              </a:ext>
            </a:extLst>
          </p:cNvPr>
          <p:cNvSpPr txBox="1"/>
          <p:nvPr/>
        </p:nvSpPr>
        <p:spPr>
          <a:xfrm>
            <a:off x="8770194" y="5522410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1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14508" y="2007384"/>
            <a:ext cx="73869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rgbClr val="0000CC"/>
                </a:solidFill>
              </a:rPr>
              <a:t>     y</a:t>
            </a:r>
            <a:r>
              <a:rPr lang="en-US" sz="6600" b="1" dirty="0">
                <a:solidFill>
                  <a:srgbClr val="0000CC"/>
                </a:solidFill>
              </a:rPr>
              <a:t>= </a:t>
            </a:r>
            <a:r>
              <a:rPr lang="en-US" sz="6600" b="1" i="1" dirty="0">
                <a:solidFill>
                  <a:srgbClr val="0000CC"/>
                </a:solidFill>
              </a:rPr>
              <a:t>a</a:t>
            </a:r>
            <a:r>
              <a:rPr lang="en-US" sz="6600" b="1" dirty="0">
                <a:solidFill>
                  <a:srgbClr val="0000CC"/>
                </a:solidFill>
              </a:rPr>
              <a:t>(</a:t>
            </a:r>
            <a:r>
              <a:rPr lang="en-US" sz="6600" b="1" i="1" dirty="0">
                <a:solidFill>
                  <a:srgbClr val="0000CC"/>
                </a:solidFill>
              </a:rPr>
              <a:t>x</a:t>
            </a:r>
            <a:r>
              <a:rPr lang="en-US" sz="6600" b="1" dirty="0">
                <a:solidFill>
                  <a:srgbClr val="0000CC"/>
                </a:solidFill>
              </a:rPr>
              <a:t> - </a:t>
            </a:r>
            <a:r>
              <a:rPr lang="en-US" sz="6600" b="1" i="1" dirty="0">
                <a:solidFill>
                  <a:srgbClr val="0000CC"/>
                </a:solidFill>
              </a:rPr>
              <a:t>h</a:t>
            </a:r>
            <a:r>
              <a:rPr lang="en-US" sz="6600" b="1" dirty="0">
                <a:solidFill>
                  <a:srgbClr val="0000CC"/>
                </a:solidFill>
              </a:rPr>
              <a:t>)</a:t>
            </a:r>
            <a:r>
              <a:rPr lang="en-US" sz="6600" b="1" baseline="30000" dirty="0">
                <a:solidFill>
                  <a:srgbClr val="0000CC"/>
                </a:solidFill>
              </a:rPr>
              <a:t>2</a:t>
            </a:r>
            <a:r>
              <a:rPr lang="en-US" sz="6600" b="1" dirty="0">
                <a:solidFill>
                  <a:srgbClr val="0000CC"/>
                </a:solidFill>
              </a:rPr>
              <a:t> + </a:t>
            </a:r>
            <a:r>
              <a:rPr lang="en-US" sz="6600" b="1" i="1" dirty="0">
                <a:solidFill>
                  <a:srgbClr val="0000CC"/>
                </a:solidFill>
              </a:rPr>
              <a:t>k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73366" y="991790"/>
            <a:ext cx="8322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Dilation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Factor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4420" y="848545"/>
            <a:ext cx="10599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Horizontal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Shift</a:t>
            </a:r>
            <a:endParaRPr lang="en-US" sz="1400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86251" y="1590844"/>
            <a:ext cx="771866" cy="523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224775" y="1513609"/>
            <a:ext cx="249238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666163" y="955675"/>
            <a:ext cx="8849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Vertical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Shift</a:t>
            </a:r>
            <a:endParaRPr lang="en-US" sz="1400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378216" y="1614638"/>
            <a:ext cx="249236" cy="4879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25738" y="3497263"/>
            <a:ext cx="174759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800080"/>
                </a:solidFill>
              </a:rPr>
              <a:t>Indicates direction</a:t>
            </a:r>
          </a:p>
          <a:p>
            <a:r>
              <a:rPr lang="en-US" sz="1400" b="1">
                <a:solidFill>
                  <a:srgbClr val="800080"/>
                </a:solidFill>
              </a:rPr>
              <a:t>of opening</a:t>
            </a:r>
            <a:endParaRPr lang="en-US" sz="14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848601" y="3635375"/>
            <a:ext cx="18982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80"/>
                </a:solidFill>
              </a:rPr>
              <a:t>Coordinates of </a:t>
            </a:r>
          </a:p>
          <a:p>
            <a:r>
              <a:rPr lang="en-US" sz="1400" b="1" dirty="0">
                <a:solidFill>
                  <a:srgbClr val="800080"/>
                </a:solidFill>
              </a:rPr>
              <a:t>the vertex are (</a:t>
            </a:r>
            <a:r>
              <a:rPr lang="en-US" sz="1400" b="1" i="1" dirty="0">
                <a:solidFill>
                  <a:srgbClr val="800080"/>
                </a:solidFill>
              </a:rPr>
              <a:t>h</a:t>
            </a:r>
            <a:r>
              <a:rPr lang="en-US" sz="1400" b="1" dirty="0">
                <a:solidFill>
                  <a:srgbClr val="800080"/>
                </a:solidFill>
              </a:rPr>
              <a:t>, </a:t>
            </a:r>
            <a:r>
              <a:rPr lang="en-US" sz="1400" b="1" i="1" dirty="0">
                <a:solidFill>
                  <a:srgbClr val="800080"/>
                </a:solidFill>
              </a:rPr>
              <a:t>k</a:t>
            </a:r>
            <a:r>
              <a:rPr lang="en-US" sz="1400" b="1" dirty="0">
                <a:solidFill>
                  <a:srgbClr val="800080"/>
                </a:solidFill>
              </a:rPr>
              <a:t>)</a:t>
            </a:r>
            <a:endParaRPr lang="en-US" sz="1400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424489" y="4779963"/>
            <a:ext cx="164500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80"/>
                </a:solidFill>
              </a:rPr>
              <a:t>Axis of Symmetry</a:t>
            </a:r>
          </a:p>
          <a:p>
            <a:r>
              <a:rPr lang="en-US" sz="1400" b="1" dirty="0">
                <a:solidFill>
                  <a:srgbClr val="800080"/>
                </a:solidFill>
              </a:rPr>
              <a:t>     is  </a:t>
            </a:r>
            <a:r>
              <a:rPr lang="en-US" sz="1400" b="1" i="1" dirty="0">
                <a:solidFill>
                  <a:srgbClr val="800080"/>
                </a:solidFill>
              </a:rPr>
              <a:t>x</a:t>
            </a:r>
            <a:r>
              <a:rPr lang="en-US" sz="1400" b="1" dirty="0">
                <a:solidFill>
                  <a:srgbClr val="800080"/>
                </a:solidFill>
              </a:rPr>
              <a:t> =</a:t>
            </a:r>
            <a:r>
              <a:rPr lang="en-US" sz="1400" b="1" i="1" dirty="0">
                <a:solidFill>
                  <a:srgbClr val="800080"/>
                </a:solidFill>
              </a:rPr>
              <a:t>h</a:t>
            </a:r>
            <a:r>
              <a:rPr lang="en-US" sz="1400" b="1" dirty="0">
                <a:solidFill>
                  <a:srgbClr val="800080"/>
                </a:solidFill>
              </a:rPr>
              <a:t> </a:t>
            </a:r>
            <a:endParaRPr lang="en-US" sz="1400" dirty="0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4086225" y="2948940"/>
            <a:ext cx="1201737" cy="5276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 rot="-5400000">
            <a:off x="5947878" y="3109717"/>
            <a:ext cx="1903413" cy="145256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12" name="AutoShape 16"/>
          <p:cNvSpPr>
            <a:spLocks/>
          </p:cNvSpPr>
          <p:nvPr/>
        </p:nvSpPr>
        <p:spPr bwMode="auto">
          <a:xfrm rot="-5400000">
            <a:off x="8474670" y="2262963"/>
            <a:ext cx="520700" cy="1995488"/>
          </a:xfrm>
          <a:prstGeom prst="leftBrace">
            <a:avLst>
              <a:gd name="adj1" fmla="val 3193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719264" y="4537075"/>
            <a:ext cx="2366962" cy="1384995"/>
          </a:xfrm>
          <a:prstGeom prst="rect">
            <a:avLst/>
          </a:prstGeom>
          <a:solidFill>
            <a:srgbClr val="FFFF87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If </a:t>
            </a:r>
            <a:r>
              <a:rPr lang="en-US" sz="1400" b="1" i="1" dirty="0"/>
              <a:t>a</a:t>
            </a:r>
            <a:r>
              <a:rPr lang="en-US" sz="1400" b="1" dirty="0"/>
              <a:t> &gt; 0</a:t>
            </a:r>
            <a:r>
              <a:rPr lang="en-US" sz="1400" b="1" dirty="0">
                <a:solidFill>
                  <a:srgbClr val="FF0000"/>
                </a:solidFill>
              </a:rPr>
              <a:t>, the graph opens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up and there is a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minimum value of </a:t>
            </a:r>
            <a:r>
              <a:rPr lang="en-US" sz="1400" b="1" i="1" dirty="0">
                <a:solidFill>
                  <a:srgbClr val="FF0000"/>
                </a:solidFill>
              </a:rPr>
              <a:t>y.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If </a:t>
            </a:r>
            <a:r>
              <a:rPr lang="en-US" sz="1400" b="1" i="1" dirty="0"/>
              <a:t>a</a:t>
            </a:r>
            <a:r>
              <a:rPr lang="en-US" sz="1400" b="1" dirty="0"/>
              <a:t> &lt; 0</a:t>
            </a:r>
            <a:r>
              <a:rPr lang="en-US" sz="1400" b="1" dirty="0">
                <a:solidFill>
                  <a:srgbClr val="FF0000"/>
                </a:solidFill>
              </a:rPr>
              <a:t>, the graph opens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down and there is a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maximum value of </a:t>
            </a:r>
            <a:r>
              <a:rPr lang="en-US" sz="1400" b="1" i="1" dirty="0">
                <a:solidFill>
                  <a:srgbClr val="FF0000"/>
                </a:solidFill>
              </a:rPr>
              <a:t>y.</a:t>
            </a:r>
            <a:endParaRPr lang="en-US" sz="1400" dirty="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012556" y="138322"/>
            <a:ext cx="9885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/>
              <a:t>The Vertex/turning point  Form of the Quadratic Function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829801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/>
              <a:t>3.1.</a:t>
            </a:r>
            <a:r>
              <a:rPr lang="en-US" sz="1800" i="1" dirty="0"/>
              <a:t>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08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  <p:bldP spid="4102" grpId="0" animBg="1" autoUpdateAnimBg="0"/>
      <p:bldP spid="4103" grpId="0" animBg="1"/>
      <p:bldP spid="4104" grpId="0" animBg="1"/>
      <p:bldP spid="4105" grpId="0" animBg="1" autoUpdateAnimBg="0"/>
      <p:bldP spid="4106" grpId="0" animBg="1"/>
      <p:bldP spid="4107" grpId="0" animBg="1" autoUpdateAnimBg="0"/>
      <p:bldP spid="4108" grpId="0" animBg="1" autoUpdateAnimBg="0"/>
      <p:bldP spid="4109" grpId="0" animBg="1" autoUpdateAnimBg="0"/>
      <p:bldP spid="4110" grpId="0" animBg="1"/>
      <p:bldP spid="4111" grpId="0" animBg="1"/>
      <p:bldP spid="4112" grpId="0" animBg="1"/>
      <p:bldP spid="4117" grpId="0" animBg="1" autoUpdateAnimBg="0"/>
      <p:bldP spid="41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992C5-17C6-91DA-D7B3-2A9ECB6A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18" y="363237"/>
            <a:ext cx="3213447" cy="276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2E34F-6B29-E8E3-B660-3F60AC38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937" y="211681"/>
            <a:ext cx="2748217" cy="3002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887FA-AC1B-5517-219B-A26AB4C2C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47" y="3132784"/>
            <a:ext cx="4454960" cy="351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33446-8545-4E43-B375-EFF2E1AA91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" y="141460"/>
                <a:ext cx="12192000" cy="14507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𝑥- and 𝑦-axis intercepts and the turning point, and hence sketch the graph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−4𝑥.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33446-8545-4E43-B375-EFF2E1AA9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" y="141460"/>
                <a:ext cx="12192000" cy="1450757"/>
              </a:xfrm>
              <a:blipFill>
                <a:blip r:embed="rId2"/>
                <a:stretch>
                  <a:fillRect l="-1500" t="-6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09A50-2F4A-A045-946B-1982DCE88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366" y="2006601"/>
                <a:ext cx="7280184" cy="426175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Step 1 </a:t>
                </a:r>
                <a:r>
                  <a:rPr lang="en-US" dirty="0"/>
                  <a:t>𝑐=0. Therefore the 𝑦-axis intercept is 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2 </a:t>
                </a:r>
                <a:r>
                  <a:rPr lang="en-US" dirty="0"/>
                  <a:t>Let 𝑦=0. Then</a:t>
                </a:r>
              </a:p>
              <a:p>
                <a:r>
                  <a:rPr lang="en-US" dirty="0"/>
                  <a:t>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−4𝑥= </a:t>
                </a:r>
                <a:r>
                  <a:rPr lang="en-US" dirty="0">
                    <a:solidFill>
                      <a:srgbClr val="C00000"/>
                    </a:solidFill>
                  </a:rPr>
                  <a:t>𝑥(𝑥−4)</a:t>
                </a:r>
              </a:p>
              <a:p>
                <a:r>
                  <a:rPr lang="en-US" dirty="0"/>
                  <a:t>∴𝑥=0   or   𝑥=4</a:t>
                </a:r>
              </a:p>
              <a:p>
                <a:r>
                  <a:rPr lang="en-US" dirty="0"/>
                  <a:t>The 𝑥-axis intercepts are 0 and 4.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3 </a:t>
                </a:r>
                <a:r>
                  <a:rPr lang="en-US" dirty="0"/>
                  <a:t>The axis of symmetry is the line with equation 𝑥=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0+4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that is, 𝑥=2.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4 </a:t>
                </a:r>
                <a:r>
                  <a:rPr lang="en-US" dirty="0"/>
                  <a:t>When 𝑥=2,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−4×2=−4. The turning point has coordinates (2,−4).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09A50-2F4A-A045-946B-1982DCE88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366" y="2006601"/>
                <a:ext cx="7280184" cy="4261756"/>
              </a:xfrm>
              <a:blipFill>
                <a:blip r:embed="rId3"/>
                <a:stretch>
                  <a:fillRect l="-251" t="-858" r="-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7DAF80-0D5E-8F4A-B089-2ABAFAB8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50" y="1759858"/>
            <a:ext cx="4258027" cy="4508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C4040B-7328-DC75-FFB3-D8DFD263D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019" y="1211909"/>
            <a:ext cx="3248558" cy="5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33446-8545-4E43-B375-EFF2E1AA91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" y="141460"/>
                <a:ext cx="12192000" cy="14507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𝑥- and 𝑦-axis intercepts and the turning point, and hence sketch the graph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+𝑥−12.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33446-8545-4E43-B375-EFF2E1AA9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" y="141460"/>
                <a:ext cx="12192000" cy="1450757"/>
              </a:xfrm>
              <a:blipFill>
                <a:blip r:embed="rId2"/>
                <a:stretch>
                  <a:fillRect l="-1500" t="-6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09A50-2F4A-A045-946B-1982DCE88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737" y="1885498"/>
                <a:ext cx="7280184" cy="426175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Step 1 </a:t>
                </a:r>
                <a:r>
                  <a:rPr lang="en-US" dirty="0"/>
                  <a:t>𝑐= −12. Therefore the 𝑦-axis intercept is −12.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2 </a:t>
                </a:r>
                <a:r>
                  <a:rPr lang="en-US" dirty="0"/>
                  <a:t>Let 𝑦=0. Then</a:t>
                </a:r>
              </a:p>
              <a:p>
                <a:r>
                  <a:rPr lang="en-US" dirty="0"/>
                  <a:t>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+𝑥−12 = </a:t>
                </a:r>
                <a:r>
                  <a:rPr lang="en-US" dirty="0">
                    <a:solidFill>
                      <a:srgbClr val="C00000"/>
                    </a:solidFill>
                  </a:rPr>
                  <a:t>(𝑥+4)(𝑥−3)</a:t>
                </a:r>
              </a:p>
              <a:p>
                <a:r>
                  <a:rPr lang="en-US" dirty="0"/>
                  <a:t>∴𝑥=3   or   𝑥=−4</a:t>
                </a:r>
              </a:p>
              <a:p>
                <a:r>
                  <a:rPr lang="en-US" dirty="0"/>
                  <a:t>The 𝑥-axis intercepts are 3 and −4.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3 </a:t>
                </a:r>
                <a:r>
                  <a:rPr lang="en-US" dirty="0"/>
                  <a:t>The axis of symmetry is the line with equation 𝑥=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that is, 𝑥=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Step 4 </a:t>
                </a:r>
                <a:r>
                  <a:rPr lang="en-US" dirty="0"/>
                  <a:t>When 𝑥=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+(−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)−12 =−12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The turning point has coordinates (−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−12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09A50-2F4A-A045-946B-1982DCE88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737" y="1885498"/>
                <a:ext cx="7280184" cy="4261756"/>
              </a:xfrm>
              <a:blipFill>
                <a:blip r:embed="rId3"/>
                <a:stretch>
                  <a:fillRect l="-168" t="-858" r="-6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69EFEC-7D01-7E4C-ABF8-D4243ED23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191" y="1885497"/>
            <a:ext cx="4493072" cy="4485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87EF7-E777-27AD-E616-E2C589752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002" y="1318242"/>
            <a:ext cx="3248558" cy="5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mplete Guide to the Discriminant of Quadratic – mathsathome.com">
            <a:extLst>
              <a:ext uri="{FF2B5EF4-FFF2-40B4-BE49-F238E27FC236}">
                <a16:creationId xmlns:a16="http://schemas.microsoft.com/office/drawing/2014/main" id="{E711D765-CD8D-CE77-53A0-2778832A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1" y="206192"/>
            <a:ext cx="11360258" cy="64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D2F54-03DF-C9A8-C2CD-EFFD945F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158" y="2635176"/>
            <a:ext cx="1809689" cy="3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omplete Guide to the Discriminant of Quadratic – mathsathome.com">
            <a:extLst>
              <a:ext uri="{FF2B5EF4-FFF2-40B4-BE49-F238E27FC236}">
                <a16:creationId xmlns:a16="http://schemas.microsoft.com/office/drawing/2014/main" id="{F4199CC2-0CB9-00BA-A1B6-832E47E1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0" y="307839"/>
            <a:ext cx="11039959" cy="62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4753A-1006-70E4-7D66-87A463F3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176" y="3565075"/>
            <a:ext cx="2012454" cy="4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1440B-BFD6-82A7-6D0B-0B40830A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247556"/>
            <a:ext cx="9973779" cy="63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4CA81-062E-73A7-4ED7-5A4CE1B1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576"/>
            <a:ext cx="4178399" cy="2394936"/>
          </a:xfrm>
          <a:prstGeom prst="rect">
            <a:avLst/>
          </a:prstGeom>
        </p:spPr>
      </p:pic>
      <p:pic>
        <p:nvPicPr>
          <p:cNvPr id="1026" name="Picture 2" descr="Expanding Factorising Worksheets | Practice Questions and Answers | Cazoomy">
            <a:extLst>
              <a:ext uri="{FF2B5EF4-FFF2-40B4-BE49-F238E27FC236}">
                <a16:creationId xmlns:a16="http://schemas.microsoft.com/office/drawing/2014/main" id="{2D928E12-3EC5-1938-D242-11A9D81C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99" y="732259"/>
            <a:ext cx="7974778" cy="56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1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B1DD63C-A507-4F60-A05B-8612D3A4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29796"/>
            <a:ext cx="36576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Multiply. (x+3)(x+2)</a:t>
            </a:r>
          </a:p>
        </p:txBody>
      </p:sp>
      <p:sp>
        <p:nvSpPr>
          <p:cNvPr id="3076" name="Text Box 47">
            <a:extLst>
              <a:ext uri="{FF2B5EF4-FFF2-40B4-BE49-F238E27FC236}">
                <a16:creationId xmlns:a16="http://schemas.microsoft.com/office/drawing/2014/main" id="{EA1C037F-B007-4730-ACE8-B9DCD34B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" panose="02020603050405020304" pitchFamily="18" charset="0"/>
              </a:rPr>
              <a:t>Multiplying/Expanding  Binomials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76EB657-9D1A-40C0-989A-515CE5A246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8000" y="2503110"/>
              <a:ext cx="6096000" cy="2389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6129202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69037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667282"/>
                        </a:ext>
                      </a:extLst>
                    </a:gridCol>
                  </a:tblGrid>
                  <a:tr h="796625">
                    <a:tc>
                      <a:txBody>
                        <a:bodyPr/>
                        <a:lstStyle/>
                        <a:p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+3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84327"/>
                      </a:ext>
                    </a:extLst>
                  </a:tr>
                  <a:tr h="79662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+3x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565165"/>
                      </a:ext>
                    </a:extLst>
                  </a:tr>
                  <a:tr h="79662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+2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+2x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+6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934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76EB657-9D1A-40C0-989A-515CE5A246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8000" y="2503110"/>
              <a:ext cx="6096000" cy="2389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6129202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69037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667282"/>
                        </a:ext>
                      </a:extLst>
                    </a:gridCol>
                  </a:tblGrid>
                  <a:tr h="796625">
                    <a:tc>
                      <a:txBody>
                        <a:bodyPr/>
                        <a:lstStyle/>
                        <a:p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+3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84327"/>
                      </a:ext>
                    </a:extLst>
                  </a:tr>
                  <a:tr h="79662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9" t="-105344" r="-101198" b="-1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+3x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565165"/>
                      </a:ext>
                    </a:extLst>
                  </a:tr>
                  <a:tr h="79662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+2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+2x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+6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934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 Box 53">
            <a:extLst>
              <a:ext uri="{FF2B5EF4-FFF2-40B4-BE49-F238E27FC236}">
                <a16:creationId xmlns:a16="http://schemas.microsoft.com/office/drawing/2014/main" id="{84D5A594-740E-4C78-9BC1-03850221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8694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(x+3)(x+2)= x</a:t>
            </a:r>
            <a:r>
              <a:rPr lang="en-US" altLang="en-US" baseline="30000" dirty="0"/>
              <a:t>2</a:t>
            </a:r>
            <a:r>
              <a:rPr lang="en-US" altLang="en-US" dirty="0"/>
              <a:t>+ 5x + 6</a:t>
            </a:r>
          </a:p>
        </p:txBody>
      </p:sp>
      <p:grpSp>
        <p:nvGrpSpPr>
          <p:cNvPr id="3" name="Group 267">
            <a:extLst>
              <a:ext uri="{FF2B5EF4-FFF2-40B4-BE49-F238E27FC236}">
                <a16:creationId xmlns:a16="http://schemas.microsoft.com/office/drawing/2014/main" id="{D3230117-BE6F-54D5-4A27-7283F7D58966}"/>
              </a:ext>
            </a:extLst>
          </p:cNvPr>
          <p:cNvGrpSpPr>
            <a:grpSpLocks/>
          </p:cNvGrpSpPr>
          <p:nvPr/>
        </p:nvGrpSpPr>
        <p:grpSpPr bwMode="auto">
          <a:xfrm>
            <a:off x="185281" y="2881878"/>
            <a:ext cx="2293938" cy="1627188"/>
            <a:chOff x="8679" y="1891"/>
            <a:chExt cx="787" cy="738"/>
          </a:xfrm>
        </p:grpSpPr>
        <p:sp>
          <p:nvSpPr>
            <p:cNvPr id="4" name="Line 269">
              <a:extLst>
                <a:ext uri="{FF2B5EF4-FFF2-40B4-BE49-F238E27FC236}">
                  <a16:creationId xmlns:a16="http://schemas.microsoft.com/office/drawing/2014/main" id="{1E13B815-4808-CD7F-7CBE-B6A72D52E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" y="1891"/>
              <a:ext cx="563" cy="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Line 268">
              <a:extLst>
                <a:ext uri="{FF2B5EF4-FFF2-40B4-BE49-F238E27FC236}">
                  <a16:creationId xmlns:a16="http://schemas.microsoft.com/office/drawing/2014/main" id="{BEB67D96-FA81-6952-030E-9A56006064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0">
              <a:off x="8757" y="1864"/>
              <a:ext cx="631" cy="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 Box 272">
            <a:extLst>
              <a:ext uri="{FF2B5EF4-FFF2-40B4-BE49-F238E27FC236}">
                <a16:creationId xmlns:a16="http://schemas.microsoft.com/office/drawing/2014/main" id="{9C3A8854-3DDD-07E6-15B8-3D1E68A5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606" y="2719954"/>
            <a:ext cx="1646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B050"/>
                </a:solidFill>
                <a:latin typeface="Arial" panose="020B0604020202020204" pitchFamily="34" charset="0"/>
                <a:ea typeface="ヒラギノ角ゴ Pro W3" charset="-128"/>
              </a:rPr>
              <a:t>5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7" name="Text Box 273">
            <a:extLst>
              <a:ext uri="{FF2B5EF4-FFF2-40B4-BE49-F238E27FC236}">
                <a16:creationId xmlns:a16="http://schemas.microsoft.com/office/drawing/2014/main" id="{61D9F305-35B9-6281-FE61-A9678B6E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85" y="3303721"/>
            <a:ext cx="13319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B050"/>
                </a:solidFill>
                <a:latin typeface="Arial" panose="020B0604020202020204" pitchFamily="34" charset="0"/>
                <a:ea typeface="ヒラギノ角ゴ Pro W3" charset="-128"/>
              </a:rPr>
              <a:t>3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8" name="Text Box 274">
            <a:extLst>
              <a:ext uri="{FF2B5EF4-FFF2-40B4-BE49-F238E27FC236}">
                <a16:creationId xmlns:a16="http://schemas.microsoft.com/office/drawing/2014/main" id="{C769EFA1-A5E8-0A28-C1E1-B4DC84C74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156" y="3323204"/>
            <a:ext cx="1333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2</a:t>
            </a:r>
            <a:endParaRPr lang="en-US" altLang="en-US" sz="4000" dirty="0">
              <a:solidFill>
                <a:srgbClr val="0070C0"/>
              </a:solidFill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72">
            <a:extLst>
              <a:ext uri="{FF2B5EF4-FFF2-40B4-BE49-F238E27FC236}">
                <a16:creationId xmlns:a16="http://schemas.microsoft.com/office/drawing/2014/main" id="{E1D35F55-72F5-8D8F-1B85-B2903F75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479" y="4059011"/>
            <a:ext cx="1646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B050"/>
                </a:solidFill>
                <a:latin typeface="Arial" panose="020B0604020202020204" pitchFamily="34" charset="0"/>
                <a:ea typeface="ヒラギノ角ゴ Pro W3" charset="-128"/>
              </a:rPr>
              <a:t>6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57922A56-8817-4106-91B0-3575D3F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1371601"/>
            <a:ext cx="36576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Multiply. (3z+5)(2z+7)</a:t>
            </a:r>
          </a:p>
        </p:txBody>
      </p:sp>
      <p:sp>
        <p:nvSpPr>
          <p:cNvPr id="4099" name="Text Box 47">
            <a:extLst>
              <a:ext uri="{FF2B5EF4-FFF2-40B4-BE49-F238E27FC236}">
                <a16:creationId xmlns:a16="http://schemas.microsoft.com/office/drawing/2014/main" id="{F2B20C0C-1775-4836-8CDE-5D6BC0B3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187" y="169068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" panose="02020603050405020304" pitchFamily="18" charset="0"/>
              </a:rPr>
              <a:t>Multiplying Binomials (FOIL)</a:t>
            </a:r>
            <a:endParaRPr lang="en-US" altLang="en-US" sz="2400" b="1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3125" name="Text Box 53">
            <a:extLst>
              <a:ext uri="{FF2B5EF4-FFF2-40B4-BE49-F238E27FC236}">
                <a16:creationId xmlns:a16="http://schemas.microsoft.com/office/drawing/2014/main" id="{C208FAEE-548A-4537-A690-F6F71B6D1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0825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= 6z</a:t>
            </a:r>
            <a:r>
              <a:rPr lang="en-US" altLang="en-US" baseline="30000"/>
              <a:t>2</a:t>
            </a:r>
            <a:r>
              <a:rPr lang="en-US" altLang="en-US"/>
              <a:t>+ 31z + 35</a:t>
            </a:r>
          </a:p>
        </p:txBody>
      </p:sp>
      <p:sp>
        <p:nvSpPr>
          <p:cNvPr id="4101" name="AutoShape 2" descr="FOIL Method | How To FOIL &amp; Examples - Tutors.com">
            <a:extLst>
              <a:ext uri="{FF2B5EF4-FFF2-40B4-BE49-F238E27FC236}">
                <a16:creationId xmlns:a16="http://schemas.microsoft.com/office/drawing/2014/main" id="{69E20661-FEE5-4841-83C9-0BEF33519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4102" name="AutoShape 4" descr="FOIL Method | How To FOIL &amp; Examples - Tutors.com">
            <a:extLst>
              <a:ext uri="{FF2B5EF4-FFF2-40B4-BE49-F238E27FC236}">
                <a16:creationId xmlns:a16="http://schemas.microsoft.com/office/drawing/2014/main" id="{D8CED143-7BD1-40EB-A422-100B44D77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pic>
        <p:nvPicPr>
          <p:cNvPr id="4103" name="Picture 6">
            <a:extLst>
              <a:ext uri="{FF2B5EF4-FFF2-40B4-BE49-F238E27FC236}">
                <a16:creationId xmlns:a16="http://schemas.microsoft.com/office/drawing/2014/main" id="{A7525D52-1EB3-4645-9B3E-C3AF777A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17" y="169068"/>
            <a:ext cx="33623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1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47662E9-7E27-4303-BAFA-9BC6F61D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279525"/>
            <a:ext cx="5745162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Factor.    x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+ </a:t>
            </a:r>
            <a:r>
              <a:rPr lang="en-US" altLang="en-US" sz="2400" b="1">
                <a:solidFill>
                  <a:srgbClr val="00B050"/>
                </a:solidFill>
              </a:rPr>
              <a:t>2</a:t>
            </a:r>
            <a:r>
              <a:rPr lang="en-US" altLang="en-US" sz="2400" b="1"/>
              <a:t>x </a:t>
            </a:r>
            <a:r>
              <a:rPr lang="en-US" altLang="en-US" sz="2400" b="1">
                <a:solidFill>
                  <a:srgbClr val="C00000"/>
                </a:solidFill>
              </a:rPr>
              <a:t>- 24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803ED86B-7439-4070-949E-BCCB8A1C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1" y="1952626"/>
            <a:ext cx="5070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/>
              <a:t>This time, the constant is negative!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3E812E6-AAED-4733-897E-6E81ED28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71451"/>
            <a:ext cx="6459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" panose="02020603050405020304" pitchFamily="18" charset="0"/>
              </a:rPr>
              <a:t>Factoring Trinomials</a:t>
            </a:r>
            <a:endParaRPr lang="en-US" altLang="en-US" sz="24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58D5BB4-95B1-46CD-A073-9A935B12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4" y="2465388"/>
            <a:ext cx="4346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Times" panose="02020603050405020304" pitchFamily="18" charset="0"/>
              </a:rPr>
              <a:t>Step 1</a:t>
            </a:r>
            <a:r>
              <a:rPr lang="en-US" altLang="en-US" sz="2400" b="1" dirty="0">
                <a:latin typeface="Times" panose="02020603050405020304" pitchFamily="18" charset="0"/>
              </a:rPr>
              <a:t>:   List all pairs of numbers that multiply to equal the constant, -24.  </a:t>
            </a:r>
            <a:r>
              <a:rPr lang="en-US" altLang="en-US" sz="2400" b="1" i="1" dirty="0">
                <a:latin typeface="Times" panose="02020603050405020304" pitchFamily="18" charset="0"/>
              </a:rPr>
              <a:t>(To get -24, one number must be positive and one negative.)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14CCC1ED-B80E-4D0B-8A91-F278E9F3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4" y="2541588"/>
            <a:ext cx="3559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" panose="02020603050405020304" pitchFamily="18" charset="0"/>
              </a:rPr>
              <a:t>-24 = 1 • -24,  -1 •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" panose="02020603050405020304" pitchFamily="18" charset="0"/>
              </a:rPr>
              <a:t>      = 2 • -12,  -2 • 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" panose="02020603050405020304" pitchFamily="18" charset="0"/>
              </a:rPr>
              <a:t>      = 3 • -8,   -3 • 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" panose="02020603050405020304" pitchFamily="18" charset="0"/>
              </a:rPr>
              <a:t>      = 4 • -6,   - 4 • 6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4735EDE9-3ADF-4D8C-B85F-5EFA15D0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4625975"/>
            <a:ext cx="463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" panose="02020603050405020304" pitchFamily="18" charset="0"/>
              </a:rPr>
              <a:t>Step 2</a:t>
            </a:r>
            <a:r>
              <a:rPr lang="en-US" altLang="en-US" sz="2400" b="1">
                <a:latin typeface="Times" panose="02020603050405020304" pitchFamily="18" charset="0"/>
              </a:rPr>
              <a:t>:  Which pair adds up to 2?</a:t>
            </a:r>
            <a:endParaRPr lang="en-US" altLang="en-US" sz="2400" b="1" i="1">
              <a:latin typeface="Times" panose="02020603050405020304" pitchFamily="18" charset="0"/>
            </a:endParaRPr>
          </a:p>
        </p:txBody>
      </p:sp>
      <p:sp>
        <p:nvSpPr>
          <p:cNvPr id="33802" name="Oval 10">
            <a:extLst>
              <a:ext uri="{FF2B5EF4-FFF2-40B4-BE49-F238E27FC236}">
                <a16:creationId xmlns:a16="http://schemas.microsoft.com/office/drawing/2014/main" id="{0ED53285-7BB4-4215-8350-82C75FAD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4168776"/>
            <a:ext cx="1055688" cy="517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5B3625A7-BB00-432B-A938-29C0FA4E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9" y="5319714"/>
            <a:ext cx="464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" panose="02020603050405020304" pitchFamily="18" charset="0"/>
              </a:rPr>
              <a:t>Step 3</a:t>
            </a:r>
            <a:r>
              <a:rPr lang="en-US" altLang="en-US" sz="2400" b="1">
                <a:latin typeface="Times" panose="02020603050405020304" pitchFamily="18" charset="0"/>
              </a:rPr>
              <a:t>:  Write the binomial factors.</a:t>
            </a:r>
            <a:endParaRPr lang="en-US" altLang="en-US" sz="2400" b="1" i="1">
              <a:latin typeface="Times" panose="02020603050405020304" pitchFamily="18" charset="0"/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99BC2387-2F67-4994-A24D-07F9E107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470525"/>
            <a:ext cx="37004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+ 2x - 24 = ( x - 4)( x + 6)</a:t>
            </a:r>
          </a:p>
        </p:txBody>
      </p:sp>
      <p:grpSp>
        <p:nvGrpSpPr>
          <p:cNvPr id="8203" name="Group 267">
            <a:extLst>
              <a:ext uri="{FF2B5EF4-FFF2-40B4-BE49-F238E27FC236}">
                <a16:creationId xmlns:a16="http://schemas.microsoft.com/office/drawing/2014/main" id="{61BA34FE-488B-4F51-9F87-F04FDF05D8F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619125"/>
            <a:ext cx="2293938" cy="1627188"/>
            <a:chOff x="8679" y="1891"/>
            <a:chExt cx="787" cy="738"/>
          </a:xfrm>
        </p:grpSpPr>
        <p:sp>
          <p:nvSpPr>
            <p:cNvPr id="8208" name="Line 269">
              <a:extLst>
                <a:ext uri="{FF2B5EF4-FFF2-40B4-BE49-F238E27FC236}">
                  <a16:creationId xmlns:a16="http://schemas.microsoft.com/office/drawing/2014/main" id="{67F5F984-C0DD-459E-808B-6DCE807B5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" y="1891"/>
              <a:ext cx="563" cy="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9" name="Line 268">
              <a:extLst>
                <a:ext uri="{FF2B5EF4-FFF2-40B4-BE49-F238E27FC236}">
                  <a16:creationId xmlns:a16="http://schemas.microsoft.com/office/drawing/2014/main" id="{0D91FBB2-69EE-41DE-897A-CC5AF17BD5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0">
              <a:off x="8757" y="1864"/>
              <a:ext cx="631" cy="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204" name="Text Box 271">
            <a:extLst>
              <a:ext uri="{FF2B5EF4-FFF2-40B4-BE49-F238E27FC236}">
                <a16:creationId xmlns:a16="http://schemas.microsoft.com/office/drawing/2014/main" id="{FBAFF233-B1DE-4FBA-9295-203E6F8B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1617663"/>
            <a:ext cx="1582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ea typeface="ヒラギノ角ゴ Pro W3" charset="-128"/>
                <a:cs typeface="Times New Roman" panose="02020603050405020304" pitchFamily="18" charset="0"/>
              </a:rPr>
              <a:t>-24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8205" name="Text Box 272">
            <a:extLst>
              <a:ext uri="{FF2B5EF4-FFF2-40B4-BE49-F238E27FC236}">
                <a16:creationId xmlns:a16="http://schemas.microsoft.com/office/drawing/2014/main" id="{48DA1A81-2436-4257-8043-B860357E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457201"/>
            <a:ext cx="1646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  <a:latin typeface="Arial" panose="020B0604020202020204" pitchFamily="34" charset="0"/>
                <a:ea typeface="ヒラギノ角ゴ Pro W3" charset="-128"/>
              </a:rPr>
              <a:t>2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8206" name="Text Box 273">
            <a:extLst>
              <a:ext uri="{FF2B5EF4-FFF2-40B4-BE49-F238E27FC236}">
                <a16:creationId xmlns:a16="http://schemas.microsoft.com/office/drawing/2014/main" id="{0BF0288D-17C3-4CD9-B465-4E987EE4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989014"/>
            <a:ext cx="13319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  <a:latin typeface="Arial" panose="020B0604020202020204" pitchFamily="34" charset="0"/>
                <a:ea typeface="ヒラギノ角ゴ Pro W3" charset="-128"/>
              </a:rPr>
              <a:t>– </a:t>
            </a:r>
            <a:r>
              <a:rPr lang="en-US" altLang="en-US" sz="400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4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8207" name="Text Box 274">
            <a:extLst>
              <a:ext uri="{FF2B5EF4-FFF2-40B4-BE49-F238E27FC236}">
                <a16:creationId xmlns:a16="http://schemas.microsoft.com/office/drawing/2014/main" id="{2FA09E44-D3F2-4F0C-A74B-4638D8EC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850" y="1060451"/>
            <a:ext cx="1333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6</a:t>
            </a:r>
            <a:endParaRPr lang="en-US" altLang="en-US" sz="4000">
              <a:solidFill>
                <a:srgbClr val="0070C0"/>
              </a:solidFill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8" grpId="0" autoUpdateAnimBg="0"/>
      <p:bldP spid="33800" grpId="0" autoUpdateAnimBg="0"/>
      <p:bldP spid="33801" grpId="0" autoUpdateAnimBg="0"/>
      <p:bldP spid="33802" grpId="0" animBg="1"/>
      <p:bldP spid="33803" grpId="0" autoUpdateAnimBg="0"/>
      <p:bldP spid="3380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5D2FE1D-351C-4E8A-A6B4-7F46671E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301626"/>
            <a:ext cx="2935288" cy="6461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2</a:t>
            </a:r>
            <a:r>
              <a:rPr lang="en-US" altLang="en-US" sz="3600" b="1"/>
              <a:t>x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 + x </a:t>
            </a:r>
            <a:r>
              <a:rPr lang="en-US" altLang="en-US" sz="3600" b="1">
                <a:solidFill>
                  <a:srgbClr val="FF0000"/>
                </a:solidFill>
              </a:rPr>
              <a:t>- 21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FD69D7C6-D668-417E-A6A2-E993EF8C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343026"/>
            <a:ext cx="374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1)  Multiply 2 • (-21) = - 42;</a:t>
            </a:r>
            <a:br>
              <a:rPr lang="en-US" altLang="en-US" sz="2400">
                <a:latin typeface="Times" panose="02020603050405020304" pitchFamily="18" charset="0"/>
              </a:rPr>
            </a:br>
            <a:r>
              <a:rPr lang="en-US" altLang="en-US" sz="2400">
                <a:latin typeface="Times" panose="02020603050405020304" pitchFamily="18" charset="0"/>
              </a:rPr>
              <a:t>     list factors of - 42.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9BB93337-6C67-4664-9386-4FB64BFB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1377950"/>
            <a:ext cx="21796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1 • -42, -1 • 42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2 • -21,  -2 • 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3 • -14, -3 •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6 • -7, -6 • 7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8EE42D1E-804F-48E8-8489-9E2AEB66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2386013"/>
            <a:ext cx="366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2)  Which pair adds to 1 ?</a:t>
            </a: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B1CF4892-9FA1-4E8E-9EF3-BE7FA593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443163"/>
            <a:ext cx="984250" cy="500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487A58CF-719F-428A-B277-FC1423FC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3133725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3)  Write the </a:t>
            </a:r>
            <a:r>
              <a:rPr lang="en-US" altLang="en-US" sz="2400" u="sng">
                <a:latin typeface="Times" panose="02020603050405020304" pitchFamily="18" charset="0"/>
              </a:rPr>
              <a:t>temporary</a:t>
            </a:r>
            <a:r>
              <a:rPr lang="en-US" altLang="en-US" sz="2400">
                <a:latin typeface="Times" panose="02020603050405020304" pitchFamily="18" charset="0"/>
              </a:rPr>
              <a:t> factors.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D62A6A66-DC96-4847-9FD8-7978DE39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962651"/>
            <a:ext cx="44005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2x</a:t>
            </a:r>
            <a:r>
              <a:rPr lang="en-US" altLang="en-US" sz="2800" baseline="30000"/>
              <a:t>2</a:t>
            </a:r>
            <a:r>
              <a:rPr lang="en-US" altLang="en-US" sz="2800"/>
              <a:t> + x - 21 = (x - 3)(2x + 7)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B943650D-E214-44C6-8CB7-9AC6BC8D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3167063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( x - 6)( x + 7)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6204CF0E-CAA7-4A16-BD5A-AB87147E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722688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4)  Put “2” underneath.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EA0018A7-80D7-4B95-A92B-B73A0CFABE84}"/>
              </a:ext>
            </a:extLst>
          </p:cNvPr>
          <p:cNvGrpSpPr>
            <a:grpSpLocks/>
          </p:cNvGrpSpPr>
          <p:nvPr/>
        </p:nvGrpSpPr>
        <p:grpSpPr bwMode="auto">
          <a:xfrm>
            <a:off x="6746876" y="3508375"/>
            <a:ext cx="411163" cy="457200"/>
            <a:chOff x="3301" y="2604"/>
            <a:chExt cx="259" cy="288"/>
          </a:xfrm>
        </p:grpSpPr>
        <p:sp>
          <p:nvSpPr>
            <p:cNvPr id="20517" name="Text Box 13">
              <a:extLst>
                <a:ext uri="{FF2B5EF4-FFF2-40B4-BE49-F238E27FC236}">
                  <a16:creationId xmlns:a16="http://schemas.microsoft.com/office/drawing/2014/main" id="{10A7B3DA-C892-4D32-A716-3D253CDEE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260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518" name="Line 12">
              <a:extLst>
                <a:ext uri="{FF2B5EF4-FFF2-40B4-BE49-F238E27FC236}">
                  <a16:creationId xmlns:a16="http://schemas.microsoft.com/office/drawing/2014/main" id="{F7673BA7-F824-467C-BF2A-823E47B01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2614"/>
              <a:ext cx="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7D233C-6F93-4ACD-8755-9C797D5BF4BF}"/>
              </a:ext>
            </a:extLst>
          </p:cNvPr>
          <p:cNvGrpSpPr>
            <a:grpSpLocks/>
          </p:cNvGrpSpPr>
          <p:nvPr/>
        </p:nvGrpSpPr>
        <p:grpSpPr bwMode="auto">
          <a:xfrm>
            <a:off x="7667626" y="3503613"/>
            <a:ext cx="411163" cy="457200"/>
            <a:chOff x="3301" y="2604"/>
            <a:chExt cx="259" cy="288"/>
          </a:xfrm>
        </p:grpSpPr>
        <p:sp>
          <p:nvSpPr>
            <p:cNvPr id="20515" name="Text Box 16">
              <a:extLst>
                <a:ext uri="{FF2B5EF4-FFF2-40B4-BE49-F238E27FC236}">
                  <a16:creationId xmlns:a16="http://schemas.microsoft.com/office/drawing/2014/main" id="{91C9EF7B-5F94-409D-BD15-9BA461753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260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516" name="Line 17">
              <a:extLst>
                <a:ext uri="{FF2B5EF4-FFF2-40B4-BE49-F238E27FC236}">
                  <a16:creationId xmlns:a16="http://schemas.microsoft.com/office/drawing/2014/main" id="{E95AE29E-CFDB-40D8-95DC-C2280C04B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2614"/>
              <a:ext cx="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3026" name="Text Box 18">
            <a:extLst>
              <a:ext uri="{FF2B5EF4-FFF2-40B4-BE49-F238E27FC236}">
                <a16:creationId xmlns:a16="http://schemas.microsoft.com/office/drawing/2014/main" id="{ECA3A1A0-ACBD-45B7-BDFA-F01975063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1" y="4259263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5)  Reduce (if possible).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559B2437-1DC4-4297-B628-E0911FEE0F3F}"/>
              </a:ext>
            </a:extLst>
          </p:cNvPr>
          <p:cNvGrpSpPr>
            <a:grpSpLocks/>
          </p:cNvGrpSpPr>
          <p:nvPr/>
        </p:nvGrpSpPr>
        <p:grpSpPr bwMode="auto">
          <a:xfrm>
            <a:off x="6146801" y="4105276"/>
            <a:ext cx="2252663" cy="798513"/>
            <a:chOff x="2835" y="2981"/>
            <a:chExt cx="1419" cy="503"/>
          </a:xfrm>
        </p:grpSpPr>
        <p:sp>
          <p:nvSpPr>
            <p:cNvPr id="20508" name="Text Box 19">
              <a:extLst>
                <a:ext uri="{FF2B5EF4-FFF2-40B4-BE49-F238E27FC236}">
                  <a16:creationId xmlns:a16="http://schemas.microsoft.com/office/drawing/2014/main" id="{ED8DC665-0FEE-43E1-8B53-61867CE04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981"/>
              <a:ext cx="1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" panose="02020603050405020304" pitchFamily="18" charset="0"/>
                </a:rPr>
                <a:t>( x - 6)( x + 7)</a:t>
              </a:r>
            </a:p>
          </p:txBody>
        </p:sp>
        <p:grpSp>
          <p:nvGrpSpPr>
            <p:cNvPr id="20509" name="Group 20">
              <a:extLst>
                <a:ext uri="{FF2B5EF4-FFF2-40B4-BE49-F238E27FC236}">
                  <a16:creationId xmlns:a16="http://schemas.microsoft.com/office/drawing/2014/main" id="{DC601E6D-8DDC-416A-ACA7-2DF3581D1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5" y="3196"/>
              <a:ext cx="259" cy="288"/>
              <a:chOff x="3301" y="2604"/>
              <a:chExt cx="259" cy="288"/>
            </a:xfrm>
          </p:grpSpPr>
          <p:sp>
            <p:nvSpPr>
              <p:cNvPr id="20513" name="Text Box 21">
                <a:extLst>
                  <a:ext uri="{FF2B5EF4-FFF2-40B4-BE49-F238E27FC236}">
                    <a16:creationId xmlns:a16="http://schemas.microsoft.com/office/drawing/2014/main" id="{CD624A5E-1C5D-4E91-A627-30ED53FA6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1" y="2604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" panose="02020603050405020304" pitchFamily="18" charset="0"/>
                  </a:rPr>
                  <a:t>2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0514" name="Line 22">
                <a:extLst>
                  <a:ext uri="{FF2B5EF4-FFF2-40B4-BE49-F238E27FC236}">
                    <a16:creationId xmlns:a16="http://schemas.microsoft.com/office/drawing/2014/main" id="{A87C7522-BDED-41B4-804D-F305D04B6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4" y="2614"/>
                <a:ext cx="15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510" name="Group 23">
              <a:extLst>
                <a:ext uri="{FF2B5EF4-FFF2-40B4-BE49-F238E27FC236}">
                  <a16:creationId xmlns:a16="http://schemas.microsoft.com/office/drawing/2014/main" id="{DC61E73B-D72A-4413-A938-664475381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5" y="3193"/>
              <a:ext cx="259" cy="288"/>
              <a:chOff x="3301" y="2604"/>
              <a:chExt cx="259" cy="288"/>
            </a:xfrm>
          </p:grpSpPr>
          <p:sp>
            <p:nvSpPr>
              <p:cNvPr id="20511" name="Text Box 24">
                <a:extLst>
                  <a:ext uri="{FF2B5EF4-FFF2-40B4-BE49-F238E27FC236}">
                    <a16:creationId xmlns:a16="http://schemas.microsoft.com/office/drawing/2014/main" id="{864C1BBB-F27E-48C9-92D8-4AEB798DA4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1" y="2604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" panose="02020603050405020304" pitchFamily="18" charset="0"/>
                  </a:rPr>
                  <a:t>2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0512" name="Line 25">
                <a:extLst>
                  <a:ext uri="{FF2B5EF4-FFF2-40B4-BE49-F238E27FC236}">
                    <a16:creationId xmlns:a16="http://schemas.microsoft.com/office/drawing/2014/main" id="{506B31D4-C9B5-4D20-A62F-C71D4C138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4" y="2614"/>
                <a:ext cx="15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43035" name="Line 27">
            <a:extLst>
              <a:ext uri="{FF2B5EF4-FFF2-40B4-BE49-F238E27FC236}">
                <a16:creationId xmlns:a16="http://schemas.microsoft.com/office/drawing/2014/main" id="{0BE8A631-2F21-4E2C-8FF5-841AF07C39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4338" y="4525963"/>
            <a:ext cx="214312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36" name="Line 28">
            <a:extLst>
              <a:ext uri="{FF2B5EF4-FFF2-40B4-BE49-F238E27FC236}">
                <a16:creationId xmlns:a16="http://schemas.microsoft.com/office/drawing/2014/main" id="{B6F03CA7-D255-4604-8D00-F21071A0F5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7038" y="4206876"/>
            <a:ext cx="214312" cy="233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37" name="Text Box 29">
            <a:extLst>
              <a:ext uri="{FF2B5EF4-FFF2-40B4-BE49-F238E27FC236}">
                <a16:creationId xmlns:a16="http://schemas.microsoft.com/office/drawing/2014/main" id="{47268A79-26E4-4753-B44B-54E659FAF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4" y="3881439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" panose="02020603050405020304" pitchFamily="18" charset="0"/>
              </a:rPr>
              <a:t>3</a:t>
            </a:r>
            <a:endParaRPr lang="en-US" altLang="en-US" sz="2000">
              <a:latin typeface="Times" panose="02020603050405020304" pitchFamily="18" charset="0"/>
            </a:endParaRPr>
          </a:p>
        </p:txBody>
      </p:sp>
      <p:sp>
        <p:nvSpPr>
          <p:cNvPr id="43038" name="Text Box 30">
            <a:extLst>
              <a:ext uri="{FF2B5EF4-FFF2-40B4-BE49-F238E27FC236}">
                <a16:creationId xmlns:a16="http://schemas.microsoft.com/office/drawing/2014/main" id="{54369B3C-29EA-4A56-9658-E7A7C65F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4848226"/>
            <a:ext cx="4295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6)  Move denominator(s)in </a:t>
            </a:r>
            <a:br>
              <a:rPr lang="en-US" altLang="en-US" sz="2400">
                <a:latin typeface="Times" panose="02020603050405020304" pitchFamily="18" charset="0"/>
              </a:rPr>
            </a:br>
            <a:r>
              <a:rPr lang="en-US" altLang="en-US" sz="2400">
                <a:latin typeface="Times" panose="02020603050405020304" pitchFamily="18" charset="0"/>
              </a:rPr>
              <a:t>front of “x”.</a:t>
            </a:r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id="{EDC2F2DC-62AC-4B39-9A33-721F506EE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4983163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( x - 3)( </a:t>
            </a:r>
            <a:r>
              <a:rPr lang="en-US" altLang="en-US" sz="2400" b="1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 b="1">
                <a:latin typeface="Times" panose="02020603050405020304" pitchFamily="18" charset="0"/>
              </a:rPr>
              <a:t>x + 7)</a:t>
            </a:r>
          </a:p>
        </p:txBody>
      </p:sp>
      <p:grpSp>
        <p:nvGrpSpPr>
          <p:cNvPr id="20501" name="Group 267">
            <a:extLst>
              <a:ext uri="{FF2B5EF4-FFF2-40B4-BE49-F238E27FC236}">
                <a16:creationId xmlns:a16="http://schemas.microsoft.com/office/drawing/2014/main" id="{F106089A-DBDA-4C23-93C5-BB1CF9AB12C3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831975"/>
            <a:ext cx="2292350" cy="1627188"/>
            <a:chOff x="8679" y="1891"/>
            <a:chExt cx="787" cy="738"/>
          </a:xfrm>
        </p:grpSpPr>
        <p:sp>
          <p:nvSpPr>
            <p:cNvPr id="20506" name="Line 269">
              <a:extLst>
                <a:ext uri="{FF2B5EF4-FFF2-40B4-BE49-F238E27FC236}">
                  <a16:creationId xmlns:a16="http://schemas.microsoft.com/office/drawing/2014/main" id="{F768BEC4-2317-40DB-B18F-13DDE0FD1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" y="1891"/>
              <a:ext cx="563" cy="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07" name="Line 268">
              <a:extLst>
                <a:ext uri="{FF2B5EF4-FFF2-40B4-BE49-F238E27FC236}">
                  <a16:creationId xmlns:a16="http://schemas.microsoft.com/office/drawing/2014/main" id="{63411390-DC1D-4417-A05A-934215F4B0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0">
              <a:off x="8757" y="1864"/>
              <a:ext cx="631" cy="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0502" name="Text Box 271">
            <a:extLst>
              <a:ext uri="{FF2B5EF4-FFF2-40B4-BE49-F238E27FC236}">
                <a16:creationId xmlns:a16="http://schemas.microsoft.com/office/drawing/2014/main" id="{85A342BD-2956-4B6D-B783-03B79833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5" y="2830513"/>
            <a:ext cx="1582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ea typeface="ヒラギノ角ゴ Pro W3" charset="-128"/>
                <a:cs typeface="Times New Roman" panose="02020603050405020304" pitchFamily="18" charset="0"/>
              </a:rPr>
              <a:t>-42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0503" name="Text Box 272">
            <a:extLst>
              <a:ext uri="{FF2B5EF4-FFF2-40B4-BE49-F238E27FC236}">
                <a16:creationId xmlns:a16="http://schemas.microsoft.com/office/drawing/2014/main" id="{7BA82431-3350-4F48-978C-3A9905EB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14" y="1651001"/>
            <a:ext cx="16462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9A00"/>
                </a:solidFill>
                <a:ea typeface="ヒラギノ角ゴ Pro W3" charset="-128"/>
                <a:cs typeface="Times New Roman" panose="02020603050405020304" pitchFamily="18" charset="0"/>
              </a:rPr>
              <a:t>1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0504" name="Text Box 273">
            <a:extLst>
              <a:ext uri="{FF2B5EF4-FFF2-40B4-BE49-F238E27FC236}">
                <a16:creationId xmlns:a16="http://schemas.microsoft.com/office/drawing/2014/main" id="{9FE97440-119A-4FD1-A76D-63931C34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1" y="2262188"/>
            <a:ext cx="1331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-6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0505" name="Text Box 274">
            <a:extLst>
              <a:ext uri="{FF2B5EF4-FFF2-40B4-BE49-F238E27FC236}">
                <a16:creationId xmlns:a16="http://schemas.microsoft.com/office/drawing/2014/main" id="{95A705E7-932E-48B3-A40D-B474C053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538" y="2262189"/>
            <a:ext cx="13319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7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0D66AEE-43ED-8CE5-C876-1A8E9C52E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77383"/>
            <a:ext cx="6459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" panose="02020603050405020304" pitchFamily="18" charset="0"/>
              </a:rPr>
              <a:t>Factoring Trinomials</a:t>
            </a:r>
            <a:endParaRPr lang="en-US" altLang="en-US" sz="24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  <p:bldP spid="43015" grpId="0" animBg="1"/>
      <p:bldP spid="43016" grpId="0" autoUpdateAnimBg="0"/>
      <p:bldP spid="43017" grpId="0" animBg="1" autoUpdateAnimBg="0"/>
      <p:bldP spid="43018" grpId="0" autoUpdateAnimBg="0"/>
      <p:bldP spid="43019" grpId="0" autoUpdateAnimBg="0"/>
      <p:bldP spid="43026" grpId="0" autoUpdateAnimBg="0"/>
      <p:bldP spid="43037" grpId="0" autoUpdateAnimBg="0"/>
      <p:bldP spid="43038" grpId="0" autoUpdateAnimBg="0"/>
      <p:bldP spid="430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56CBA9D1-BB7B-4D7C-854D-50369662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301626"/>
            <a:ext cx="3130550" cy="64633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</a:rPr>
              <a:t>3</a:t>
            </a:r>
            <a:r>
              <a:rPr lang="en-US" altLang="en-US" sz="3600" b="1" dirty="0"/>
              <a:t>x</a:t>
            </a:r>
            <a:r>
              <a:rPr lang="en-US" altLang="en-US" sz="3600" b="1" baseline="30000" dirty="0"/>
              <a:t>2</a:t>
            </a:r>
            <a:r>
              <a:rPr lang="en-US" altLang="en-US" sz="3600" b="1" dirty="0"/>
              <a:t> - </a:t>
            </a:r>
            <a:r>
              <a:rPr lang="en-US" altLang="en-US" sz="3600" b="1" dirty="0">
                <a:solidFill>
                  <a:srgbClr val="00B050"/>
                </a:solidFill>
              </a:rPr>
              <a:t>21</a:t>
            </a:r>
            <a:r>
              <a:rPr lang="en-US" altLang="en-US" sz="3600" b="1" dirty="0"/>
              <a:t>x - </a:t>
            </a:r>
            <a:r>
              <a:rPr lang="en-US" altLang="en-US" sz="3600" b="1" dirty="0">
                <a:solidFill>
                  <a:srgbClr val="C00000"/>
                </a:solidFill>
              </a:rPr>
              <a:t>54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40A0F99-CC7E-4CFD-9DCF-A27FD561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343026"/>
            <a:ext cx="374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1)  Multiply 3 • -54 = -162;</a:t>
            </a:r>
            <a:br>
              <a:rPr lang="en-US" altLang="en-US" sz="2400" dirty="0">
                <a:latin typeface="Times" panose="02020603050405020304" pitchFamily="18" charset="0"/>
              </a:rPr>
            </a:br>
            <a:r>
              <a:rPr lang="en-US" altLang="en-US" sz="2400" dirty="0">
                <a:latin typeface="Times" panose="02020603050405020304" pitchFamily="18" charset="0"/>
              </a:rPr>
              <a:t>     list factors of -162.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116AAC78-94C3-4A3C-9E4A-E7328074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05" y="1426162"/>
            <a:ext cx="11351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-2 •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-3 • 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-6 • 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-9 • 18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04B2A65E-39C3-49BE-8BFB-04D22C03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2386013"/>
            <a:ext cx="366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2)  Which pair adds to -21 ?</a:t>
            </a:r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067B1FAD-E25F-4C0A-9605-7976D0058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094" y="2106016"/>
            <a:ext cx="984250" cy="500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184AD3DF-8655-4A0B-8288-6664FD8BA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3133725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3)  Write the </a:t>
            </a:r>
            <a:r>
              <a:rPr lang="en-US" altLang="en-US" sz="2400" u="sng">
                <a:latin typeface="Times" panose="02020603050405020304" pitchFamily="18" charset="0"/>
              </a:rPr>
              <a:t>temporary</a:t>
            </a:r>
            <a:r>
              <a:rPr lang="en-US" altLang="en-US" sz="2400">
                <a:latin typeface="Times" panose="02020603050405020304" pitchFamily="18" charset="0"/>
              </a:rPr>
              <a:t> factors.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A95075B3-6511-4DAE-8891-CEC62588F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5962651"/>
            <a:ext cx="4900612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3x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- 21x - 54= 3(x - 9)(x + 2)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C4823B65-9CF7-4C64-A27A-AAEB3ADF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3167063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( x - 27)( x + 6)</a:t>
            </a: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BD3EB1A1-64BF-4D3D-A4E4-042CE42F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722688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4)  Put “3” underneath.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F0656934-1C46-44F2-BA97-4CD39EED8AE4}"/>
              </a:ext>
            </a:extLst>
          </p:cNvPr>
          <p:cNvGrpSpPr>
            <a:grpSpLocks/>
          </p:cNvGrpSpPr>
          <p:nvPr/>
        </p:nvGrpSpPr>
        <p:grpSpPr bwMode="auto">
          <a:xfrm>
            <a:off x="6799263" y="3508375"/>
            <a:ext cx="411162" cy="457200"/>
            <a:chOff x="3301" y="2604"/>
            <a:chExt cx="259" cy="288"/>
          </a:xfrm>
        </p:grpSpPr>
        <p:sp>
          <p:nvSpPr>
            <p:cNvPr id="21541" name="Text Box 13">
              <a:extLst>
                <a:ext uri="{FF2B5EF4-FFF2-40B4-BE49-F238E27FC236}">
                  <a16:creationId xmlns:a16="http://schemas.microsoft.com/office/drawing/2014/main" id="{8F9E1E51-6025-4183-8380-35F37A2F3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260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42" name="Line 14">
              <a:extLst>
                <a:ext uri="{FF2B5EF4-FFF2-40B4-BE49-F238E27FC236}">
                  <a16:creationId xmlns:a16="http://schemas.microsoft.com/office/drawing/2014/main" id="{F1D7645B-418C-401A-9B5E-7BA4877D1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2614"/>
              <a:ext cx="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2CDB28FF-4A6D-4B60-BDD4-8351DF40930C}"/>
              </a:ext>
            </a:extLst>
          </p:cNvPr>
          <p:cNvGrpSpPr>
            <a:grpSpLocks/>
          </p:cNvGrpSpPr>
          <p:nvPr/>
        </p:nvGrpSpPr>
        <p:grpSpPr bwMode="auto">
          <a:xfrm>
            <a:off x="7720013" y="3503613"/>
            <a:ext cx="411162" cy="457200"/>
            <a:chOff x="3301" y="2604"/>
            <a:chExt cx="259" cy="288"/>
          </a:xfrm>
        </p:grpSpPr>
        <p:sp>
          <p:nvSpPr>
            <p:cNvPr id="21539" name="Text Box 16">
              <a:extLst>
                <a:ext uri="{FF2B5EF4-FFF2-40B4-BE49-F238E27FC236}">
                  <a16:creationId xmlns:a16="http://schemas.microsoft.com/office/drawing/2014/main" id="{F11C6990-6853-4B28-A50B-999F16043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260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40" name="Line 17">
              <a:extLst>
                <a:ext uri="{FF2B5EF4-FFF2-40B4-BE49-F238E27FC236}">
                  <a16:creationId xmlns:a16="http://schemas.microsoft.com/office/drawing/2014/main" id="{08CC3BFB-B8CF-46D8-8223-299B9B1D6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2614"/>
              <a:ext cx="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4050" name="Text Box 18">
            <a:extLst>
              <a:ext uri="{FF2B5EF4-FFF2-40B4-BE49-F238E27FC236}">
                <a16:creationId xmlns:a16="http://schemas.microsoft.com/office/drawing/2014/main" id="{EA4AAC8E-A9DD-4C4D-8633-F5A6594F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1" y="4259264"/>
            <a:ext cx="429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5)  Reduce to no denominator.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D17B8CB0-CB41-4E5D-AD6E-D3C2521FD52B}"/>
              </a:ext>
            </a:extLst>
          </p:cNvPr>
          <p:cNvGrpSpPr>
            <a:grpSpLocks/>
          </p:cNvGrpSpPr>
          <p:nvPr/>
        </p:nvGrpSpPr>
        <p:grpSpPr bwMode="auto">
          <a:xfrm>
            <a:off x="6146801" y="4105276"/>
            <a:ext cx="2252663" cy="798513"/>
            <a:chOff x="2835" y="2981"/>
            <a:chExt cx="1419" cy="503"/>
          </a:xfrm>
        </p:grpSpPr>
        <p:sp>
          <p:nvSpPr>
            <p:cNvPr id="21532" name="Text Box 20">
              <a:extLst>
                <a:ext uri="{FF2B5EF4-FFF2-40B4-BE49-F238E27FC236}">
                  <a16:creationId xmlns:a16="http://schemas.microsoft.com/office/drawing/2014/main" id="{0036CD16-1B65-4D24-A7E8-B63530F71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981"/>
              <a:ext cx="1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" panose="02020603050405020304" pitchFamily="18" charset="0"/>
                </a:rPr>
                <a:t>( x -  27)( x + 6)</a:t>
              </a:r>
            </a:p>
          </p:txBody>
        </p:sp>
        <p:grpSp>
          <p:nvGrpSpPr>
            <p:cNvPr id="21533" name="Group 21">
              <a:extLst>
                <a:ext uri="{FF2B5EF4-FFF2-40B4-BE49-F238E27FC236}">
                  <a16:creationId xmlns:a16="http://schemas.microsoft.com/office/drawing/2014/main" id="{E1EB9DAD-C8AC-4939-AB0F-4C8942367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6" y="3196"/>
              <a:ext cx="274" cy="288"/>
              <a:chOff x="3402" y="2604"/>
              <a:chExt cx="274" cy="288"/>
            </a:xfrm>
          </p:grpSpPr>
          <p:sp>
            <p:nvSpPr>
              <p:cNvPr id="21537" name="Text Box 22">
                <a:extLst>
                  <a:ext uri="{FF2B5EF4-FFF2-40B4-BE49-F238E27FC236}">
                    <a16:creationId xmlns:a16="http://schemas.microsoft.com/office/drawing/2014/main" id="{A2D2E811-44CD-4C04-9768-D5669E17F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7" y="2604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" panose="02020603050405020304" pitchFamily="18" charset="0"/>
                  </a:rPr>
                  <a:t>3</a:t>
                </a:r>
                <a:endParaRPr lang="en-US" altLang="en-US" sz="240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21538" name="Line 23">
                <a:extLst>
                  <a:ext uri="{FF2B5EF4-FFF2-40B4-BE49-F238E27FC236}">
                    <a16:creationId xmlns:a16="http://schemas.microsoft.com/office/drawing/2014/main" id="{625B3314-B145-48D1-9BBD-ECE991B2C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2" y="2627"/>
                <a:ext cx="15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1534" name="Group 24">
              <a:extLst>
                <a:ext uri="{FF2B5EF4-FFF2-40B4-BE49-F238E27FC236}">
                  <a16:creationId xmlns:a16="http://schemas.microsoft.com/office/drawing/2014/main" id="{671B2756-F7C7-47D9-9A62-D4C889D02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" y="3193"/>
              <a:ext cx="259" cy="288"/>
              <a:chOff x="3469" y="2604"/>
              <a:chExt cx="259" cy="288"/>
            </a:xfrm>
          </p:grpSpPr>
          <p:sp>
            <p:nvSpPr>
              <p:cNvPr id="21535" name="Text Box 25">
                <a:extLst>
                  <a:ext uri="{FF2B5EF4-FFF2-40B4-BE49-F238E27FC236}">
                    <a16:creationId xmlns:a16="http://schemas.microsoft.com/office/drawing/2014/main" id="{7FFE2E49-0972-4C96-835C-0C38D55BB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2604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" panose="02020603050405020304" pitchFamily="18" charset="0"/>
                  </a:rPr>
                  <a:t>3</a:t>
                </a:r>
                <a:endParaRPr lang="en-US" altLang="en-US" sz="240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21536" name="Line 26">
                <a:extLst>
                  <a:ext uri="{FF2B5EF4-FFF2-40B4-BE49-F238E27FC236}">
                    <a16:creationId xmlns:a16="http://schemas.microsoft.com/office/drawing/2014/main" id="{6432CEC0-FC10-4680-AF51-56FF8D2A8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627"/>
                <a:ext cx="15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44059" name="Line 27">
            <a:extLst>
              <a:ext uri="{FF2B5EF4-FFF2-40B4-BE49-F238E27FC236}">
                <a16:creationId xmlns:a16="http://schemas.microsoft.com/office/drawing/2014/main" id="{9B6E8331-6EE8-4FE3-953B-6D5E27F584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2805" y="4621213"/>
            <a:ext cx="214312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60" name="Line 28">
            <a:extLst>
              <a:ext uri="{FF2B5EF4-FFF2-40B4-BE49-F238E27FC236}">
                <a16:creationId xmlns:a16="http://schemas.microsoft.com/office/drawing/2014/main" id="{B1E9136A-93F6-48A0-808B-D9307D79C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1262" y="4206876"/>
            <a:ext cx="214312" cy="233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70CE2E4-23DE-4407-B5FC-33D2CB07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757" y="3881439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latin typeface="Times" panose="02020603050405020304" pitchFamily="18" charset="0"/>
              </a:rPr>
              <a:t>2</a:t>
            </a:r>
            <a:endParaRPr lang="en-US" altLang="en-US" sz="2000" dirty="0">
              <a:latin typeface="Times" panose="02020603050405020304" pitchFamily="18" charset="0"/>
            </a:endParaRPr>
          </a:p>
        </p:txBody>
      </p:sp>
      <p:sp>
        <p:nvSpPr>
          <p:cNvPr id="44062" name="Text Box 30">
            <a:extLst>
              <a:ext uri="{FF2B5EF4-FFF2-40B4-BE49-F238E27FC236}">
                <a16:creationId xmlns:a16="http://schemas.microsoft.com/office/drawing/2014/main" id="{46CFD4E3-80CA-40DD-A0F7-65FA69B0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4848226"/>
            <a:ext cx="4295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6)  </a:t>
            </a:r>
            <a:r>
              <a:rPr lang="en-US" altLang="en-US" sz="2400" dirty="0">
                <a:solidFill>
                  <a:srgbClr val="FF0000"/>
                </a:solidFill>
                <a:latin typeface="Times" panose="02020603050405020304" pitchFamily="18" charset="0"/>
              </a:rPr>
              <a:t>Full reduction </a:t>
            </a:r>
            <a:r>
              <a:rPr lang="en-US" altLang="en-US" sz="2400" dirty="0">
                <a:latin typeface="Times" panose="02020603050405020304" pitchFamily="18" charset="0"/>
              </a:rPr>
              <a:t>but Because of coefficient </a:t>
            </a:r>
            <a:r>
              <a:rPr lang="en-US" altLang="en-US" sz="2400" dirty="0">
                <a:solidFill>
                  <a:srgbClr val="FF0000"/>
                </a:solidFill>
                <a:latin typeface="Times" panose="02020603050405020304" pitchFamily="18" charset="0"/>
              </a:rPr>
              <a:t>3, Add 3 to front.</a:t>
            </a:r>
          </a:p>
        </p:txBody>
      </p:sp>
      <p:sp>
        <p:nvSpPr>
          <p:cNvPr id="44063" name="Text Box 31">
            <a:extLst>
              <a:ext uri="{FF2B5EF4-FFF2-40B4-BE49-F238E27FC236}">
                <a16:creationId xmlns:a16="http://schemas.microsoft.com/office/drawing/2014/main" id="{14C439D0-334E-4213-9966-030BD63F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263" y="5098754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400" b="1" dirty="0">
                <a:latin typeface="Times" panose="02020603050405020304" pitchFamily="18" charset="0"/>
              </a:rPr>
              <a:t>(x - 9)( x + 2)</a:t>
            </a:r>
          </a:p>
        </p:txBody>
      </p:sp>
      <p:grpSp>
        <p:nvGrpSpPr>
          <p:cNvPr id="21525" name="Group 267">
            <a:extLst>
              <a:ext uri="{FF2B5EF4-FFF2-40B4-BE49-F238E27FC236}">
                <a16:creationId xmlns:a16="http://schemas.microsoft.com/office/drawing/2014/main" id="{9F9EE9C0-533F-46E8-B892-73C7564052C2}"/>
              </a:ext>
            </a:extLst>
          </p:cNvPr>
          <p:cNvGrpSpPr>
            <a:grpSpLocks/>
          </p:cNvGrpSpPr>
          <p:nvPr/>
        </p:nvGrpSpPr>
        <p:grpSpPr bwMode="auto">
          <a:xfrm>
            <a:off x="7904164" y="1454150"/>
            <a:ext cx="2293937" cy="1627188"/>
            <a:chOff x="8679" y="1891"/>
            <a:chExt cx="787" cy="738"/>
          </a:xfrm>
        </p:grpSpPr>
        <p:sp>
          <p:nvSpPr>
            <p:cNvPr id="21530" name="Line 269">
              <a:extLst>
                <a:ext uri="{FF2B5EF4-FFF2-40B4-BE49-F238E27FC236}">
                  <a16:creationId xmlns:a16="http://schemas.microsoft.com/office/drawing/2014/main" id="{F7AD8483-E742-40D8-A288-30DA23B3E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" y="1891"/>
              <a:ext cx="563" cy="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531" name="Line 268">
              <a:extLst>
                <a:ext uri="{FF2B5EF4-FFF2-40B4-BE49-F238E27FC236}">
                  <a16:creationId xmlns:a16="http://schemas.microsoft.com/office/drawing/2014/main" id="{CEEB58AD-2B24-4A68-950E-012FFE2864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0">
              <a:off x="8757" y="1864"/>
              <a:ext cx="631" cy="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1526" name="Text Box 271">
            <a:extLst>
              <a:ext uri="{FF2B5EF4-FFF2-40B4-BE49-F238E27FC236}">
                <a16:creationId xmlns:a16="http://schemas.microsoft.com/office/drawing/2014/main" id="{F552F3D9-E1D0-4D28-9F94-85234925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938" y="2643230"/>
            <a:ext cx="1582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66"/>
                </a:solidFill>
                <a:ea typeface="ヒラギノ角ゴ Pro W3" charset="-128"/>
                <a:cs typeface="Times New Roman" panose="02020603050405020304" pitchFamily="18" charset="0"/>
              </a:rPr>
              <a:t>-162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1527" name="Text Box 272">
            <a:extLst>
              <a:ext uri="{FF2B5EF4-FFF2-40B4-BE49-F238E27FC236}">
                <a16:creationId xmlns:a16="http://schemas.microsoft.com/office/drawing/2014/main" id="{6F15947D-1F8F-41D8-8331-43A6AE60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1230313"/>
            <a:ext cx="1644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9A00"/>
                </a:solidFill>
                <a:ea typeface="ヒラギノ角ゴ Pro W3" charset="-128"/>
                <a:cs typeface="Times New Roman" panose="02020603050405020304" pitchFamily="18" charset="0"/>
              </a:rPr>
              <a:t>-21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1528" name="Text Box 273">
            <a:extLst>
              <a:ext uri="{FF2B5EF4-FFF2-40B4-BE49-F238E27FC236}">
                <a16:creationId xmlns:a16="http://schemas.microsoft.com/office/drawing/2014/main" id="{AEF20A63-C6BF-4FDD-A7F4-61338194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1884363"/>
            <a:ext cx="133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-27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21529" name="Text Box 274">
            <a:extLst>
              <a:ext uri="{FF2B5EF4-FFF2-40B4-BE49-F238E27FC236}">
                <a16:creationId xmlns:a16="http://schemas.microsoft.com/office/drawing/2014/main" id="{2AF7912A-EAA4-4084-945E-2769BF10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788" y="1884364"/>
            <a:ext cx="13319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6</a:t>
            </a:r>
            <a:endParaRPr lang="en-US" altLang="en-US" sz="400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39" name="Line 27">
            <a:extLst>
              <a:ext uri="{FF2B5EF4-FFF2-40B4-BE49-F238E27FC236}">
                <a16:creationId xmlns:a16="http://schemas.microsoft.com/office/drawing/2014/main" id="{5F9BB432-0A86-4851-AC3F-BC3E77C0FE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2145" y="4554955"/>
            <a:ext cx="214312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6FE102FE-F9EE-414D-9A67-29F5CB2758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2265" y="4236900"/>
            <a:ext cx="214312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BC496068-CC87-4E89-9951-969EA9AE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93" y="3934449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latin typeface="Times" panose="02020603050405020304" pitchFamily="18" charset="0"/>
              </a:rPr>
              <a:t>9</a:t>
            </a:r>
            <a:endParaRPr lang="en-US" altLang="en-US" sz="2000" dirty="0">
              <a:latin typeface="Times" panose="020206030504050203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EAB5AFF7-3317-492F-BC0E-6BBFFC8E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267" y="1399534"/>
            <a:ext cx="10762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2 • -81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3 • -54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6 • -27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9 • -18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016BB61-16D3-B3DC-A18D-89C76875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73624"/>
            <a:ext cx="6459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" panose="02020603050405020304" pitchFamily="18" charset="0"/>
              </a:rPr>
              <a:t>Factoring Trinomials</a:t>
            </a:r>
            <a:endParaRPr lang="en-US" altLang="en-US" sz="24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grpSp>
        <p:nvGrpSpPr>
          <p:cNvPr id="6" name="Group 267">
            <a:extLst>
              <a:ext uri="{FF2B5EF4-FFF2-40B4-BE49-F238E27FC236}">
                <a16:creationId xmlns:a16="http://schemas.microsoft.com/office/drawing/2014/main" id="{56C6873C-6F5D-CDEF-988B-2665840B6208}"/>
              </a:ext>
            </a:extLst>
          </p:cNvPr>
          <p:cNvGrpSpPr>
            <a:grpSpLocks/>
          </p:cNvGrpSpPr>
          <p:nvPr/>
        </p:nvGrpSpPr>
        <p:grpSpPr bwMode="auto">
          <a:xfrm>
            <a:off x="9497907" y="4179265"/>
            <a:ext cx="2293937" cy="1627188"/>
            <a:chOff x="8679" y="1891"/>
            <a:chExt cx="787" cy="738"/>
          </a:xfrm>
        </p:grpSpPr>
        <p:sp>
          <p:nvSpPr>
            <p:cNvPr id="7" name="Line 269">
              <a:extLst>
                <a:ext uri="{FF2B5EF4-FFF2-40B4-BE49-F238E27FC236}">
                  <a16:creationId xmlns:a16="http://schemas.microsoft.com/office/drawing/2014/main" id="{3C62D562-61E7-3364-4EDD-EDB7175F4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" y="1891"/>
              <a:ext cx="563" cy="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Line 268">
              <a:extLst>
                <a:ext uri="{FF2B5EF4-FFF2-40B4-BE49-F238E27FC236}">
                  <a16:creationId xmlns:a16="http://schemas.microsoft.com/office/drawing/2014/main" id="{2B524AF2-1EF8-E613-E402-9D9A6701D3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0">
              <a:off x="8757" y="1864"/>
              <a:ext cx="631" cy="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Text Box 271">
            <a:extLst>
              <a:ext uri="{FF2B5EF4-FFF2-40B4-BE49-F238E27FC236}">
                <a16:creationId xmlns:a16="http://schemas.microsoft.com/office/drawing/2014/main" id="{DD0D159B-E73A-7C2A-69A0-686B2524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965" y="5368345"/>
            <a:ext cx="1582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66"/>
                </a:solidFill>
                <a:ea typeface="ヒラギノ角ゴ Pro W3" charset="-128"/>
                <a:cs typeface="Times New Roman" panose="02020603050405020304" pitchFamily="18" charset="0"/>
              </a:rPr>
              <a:t>-18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73">
            <a:extLst>
              <a:ext uri="{FF2B5EF4-FFF2-40B4-BE49-F238E27FC236}">
                <a16:creationId xmlns:a16="http://schemas.microsoft.com/office/drawing/2014/main" id="{5E736AE2-8FF4-209E-D466-B2E480EB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456" y="4609478"/>
            <a:ext cx="133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-9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272">
            <a:extLst>
              <a:ext uri="{FF2B5EF4-FFF2-40B4-BE49-F238E27FC236}">
                <a16:creationId xmlns:a16="http://schemas.microsoft.com/office/drawing/2014/main" id="{83F4F88A-1E4E-18EF-9D32-FDB15FFE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666" y="3965575"/>
            <a:ext cx="1644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9A00"/>
                </a:solidFill>
                <a:ea typeface="ヒラギノ角ゴ Pro W3" charset="-128"/>
                <a:cs typeface="Times New Roman" panose="02020603050405020304" pitchFamily="18" charset="0"/>
              </a:rPr>
              <a:t>-7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06A609B-054B-DCE5-90E8-D603565E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5934"/>
            <a:ext cx="3130550" cy="64633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</a:rPr>
              <a:t>3</a:t>
            </a:r>
            <a:r>
              <a:rPr lang="en-US" altLang="en-US" sz="3600" b="1" dirty="0"/>
              <a:t>(x</a:t>
            </a:r>
            <a:r>
              <a:rPr lang="en-US" altLang="en-US" sz="3600" b="1" baseline="30000" dirty="0"/>
              <a:t>2</a:t>
            </a:r>
            <a:r>
              <a:rPr lang="en-US" altLang="en-US" sz="3600" b="1" dirty="0"/>
              <a:t> - </a:t>
            </a:r>
            <a:r>
              <a:rPr lang="en-US" altLang="en-US" sz="3600" b="1" dirty="0">
                <a:solidFill>
                  <a:srgbClr val="00B050"/>
                </a:solidFill>
              </a:rPr>
              <a:t>7</a:t>
            </a:r>
            <a:r>
              <a:rPr lang="en-US" altLang="en-US" sz="3600" b="1" dirty="0"/>
              <a:t>x – </a:t>
            </a:r>
            <a:r>
              <a:rPr lang="en-US" altLang="en-US" sz="3600" b="1" dirty="0">
                <a:solidFill>
                  <a:srgbClr val="C00000"/>
                </a:solidFill>
              </a:rPr>
              <a:t>18</a:t>
            </a:r>
            <a:r>
              <a:rPr lang="en-US" altLang="en-US" sz="3600" b="1" dirty="0"/>
              <a:t>)</a:t>
            </a:r>
          </a:p>
        </p:txBody>
      </p:sp>
      <p:sp>
        <p:nvSpPr>
          <p:cNvPr id="18" name="Text Box 274">
            <a:extLst>
              <a:ext uri="{FF2B5EF4-FFF2-40B4-BE49-F238E27FC236}">
                <a16:creationId xmlns:a16="http://schemas.microsoft.com/office/drawing/2014/main" id="{24D026C4-F892-645C-2F39-02A4BAF3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088" y="4585486"/>
            <a:ext cx="13319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ea typeface="ヒラギノ角ゴ Pro W3" charset="-128"/>
                <a:cs typeface="Times New Roman" panose="02020603050405020304" pitchFamily="18" charset="0"/>
              </a:rPr>
              <a:t>2</a:t>
            </a:r>
            <a:endParaRPr lang="en-US" altLang="en-US" sz="4000" dirty="0"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96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autoUpdateAnimBg="0"/>
      <p:bldP spid="44038" grpId="0" autoUpdateAnimBg="0"/>
      <p:bldP spid="44039" grpId="0" animBg="1"/>
      <p:bldP spid="44040" grpId="0" autoUpdateAnimBg="0"/>
      <p:bldP spid="44041" grpId="0" animBg="1" autoUpdateAnimBg="0"/>
      <p:bldP spid="44042" grpId="0" autoUpdateAnimBg="0"/>
      <p:bldP spid="44043" grpId="0" autoUpdateAnimBg="0"/>
      <p:bldP spid="44050" grpId="0" autoUpdateAnimBg="0"/>
      <p:bldP spid="44061" grpId="0" autoUpdateAnimBg="0"/>
      <p:bldP spid="44062" grpId="0" autoUpdateAnimBg="0"/>
      <p:bldP spid="44063" grpId="0" autoUpdateAnimBg="0"/>
      <p:bldP spid="41" grpId="0" autoUpdateAnimBg="0"/>
      <p:bldP spid="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ving Quadratic Equations - GCSE Maths - Revision">
            <a:extLst>
              <a:ext uri="{FF2B5EF4-FFF2-40B4-BE49-F238E27FC236}">
                <a16:creationId xmlns:a16="http://schemas.microsoft.com/office/drawing/2014/main" id="{70A545EB-BB8E-478B-F49D-F734220A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" y="162652"/>
            <a:ext cx="11714119" cy="66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4D60B8-FCF3-CD41-D651-61AFFEB8109A}"/>
              </a:ext>
            </a:extLst>
          </p:cNvPr>
          <p:cNvSpPr txBox="1"/>
          <p:nvPr/>
        </p:nvSpPr>
        <p:spPr>
          <a:xfrm>
            <a:off x="7547675" y="4788978"/>
            <a:ext cx="31616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Null Factor Theorem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406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1082</Words>
  <Application>Microsoft Office PowerPoint</Application>
  <PresentationFormat>Widescreen</PresentationFormat>
  <Paragraphs>157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Times</vt:lpstr>
      <vt:lpstr>Times New Roman</vt:lpstr>
      <vt:lpstr>Trebuchet MS</vt:lpstr>
      <vt:lpstr>Wingdings 3</vt:lpstr>
      <vt:lpstr>Facet</vt:lpstr>
      <vt:lpstr>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parabola 𝑦=x^2</vt:lpstr>
      <vt:lpstr>PowerPoint Presentation</vt:lpstr>
      <vt:lpstr>PowerPoint Presentation</vt:lpstr>
      <vt:lpstr>Find the 𝑥- and 𝑦-axis intercepts and the turning point, and hence sketch the graph of 𝑦=x^2−4𝑥.</vt:lpstr>
      <vt:lpstr>Find the 𝑥- and 𝑦-axis intercepts and the turning point, and hence sketch the graph of 𝑦=x^2+𝑥−12.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Quadratics</dc:title>
  <dc:creator>Lyn ZHANG</dc:creator>
  <cp:lastModifiedBy>Lyn ZHANG</cp:lastModifiedBy>
  <cp:revision>22</cp:revision>
  <dcterms:created xsi:type="dcterms:W3CDTF">2021-05-06T01:20:31Z</dcterms:created>
  <dcterms:modified xsi:type="dcterms:W3CDTF">2023-03-08T02:07:58Z</dcterms:modified>
</cp:coreProperties>
</file>