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media/audio1.bin" ContentType="audio/unknown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1" r:id="rId3"/>
    <p:sldId id="273" r:id="rId4"/>
    <p:sldId id="276" r:id="rId5"/>
    <p:sldId id="292" r:id="rId6"/>
    <p:sldId id="259" r:id="rId7"/>
    <p:sldId id="294" r:id="rId8"/>
    <p:sldId id="282" r:id="rId9"/>
    <p:sldId id="293" r:id="rId10"/>
    <p:sldId id="269" r:id="rId11"/>
    <p:sldId id="289" r:id="rId12"/>
    <p:sldId id="295" r:id="rId13"/>
    <p:sldId id="267" r:id="rId14"/>
    <p:sldId id="280" r:id="rId15"/>
    <p:sldId id="291" r:id="rId16"/>
    <p:sldId id="264" r:id="rId17"/>
    <p:sldId id="257" r:id="rId18"/>
    <p:sldId id="258" r:id="rId19"/>
    <p:sldId id="266" r:id="rId20"/>
    <p:sldId id="260" r:id="rId21"/>
    <p:sldId id="262" r:id="rId22"/>
    <p:sldId id="303" r:id="rId23"/>
    <p:sldId id="272" r:id="rId24"/>
    <p:sldId id="304" r:id="rId25"/>
  </p:sldIdLst>
  <p:sldSz cx="9144000" cy="6858000" type="screen4x3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21"/>
    <a:srgbClr val="FF51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60" autoAdjust="0"/>
  </p:normalViewPr>
  <p:slideViewPr>
    <p:cSldViewPr>
      <p:cViewPr varScale="1">
        <p:scale>
          <a:sx n="50" d="100"/>
          <a:sy n="50" d="100"/>
        </p:scale>
        <p:origin x="17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6098E60-C018-2C24-E608-239D66990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8648699-5143-1703-E726-E5A761E792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3AD48529-ECC3-4AF6-8D9B-7D422245847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0B800A2-FC75-AB1B-36F3-E77168C241F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37ECA1-9989-4130-B2CC-A76B5C0A9F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12T14:53:37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24507 11336,'-25'0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12T14:53:37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24507 11336,'-25'0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5A680-94DA-4AD3-9DE4-894E9C261D76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150938"/>
            <a:ext cx="4143375" cy="3108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30713"/>
            <a:ext cx="5486400" cy="3625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553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4553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9ED19-6894-4C3E-9E28-7F54905260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784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https://www.mathgames.com/skill/7.31-solving-proportions</a:t>
            </a:r>
          </a:p>
          <a:p>
            <a:r>
              <a:rPr lang="en-AU" dirty="0"/>
              <a:t>https://quizizz.com/admin/quiz/5817addeefa277402cee5a37/solving-proportions</a:t>
            </a:r>
          </a:p>
          <a:p>
            <a:r>
              <a:rPr lang="en-AU" dirty="0"/>
              <a:t>https://create.kahoot.it/details/439b683f-c311-42c7-a7bd-7e7f00de082a</a:t>
            </a:r>
          </a:p>
          <a:p>
            <a:r>
              <a:rPr lang="en-AU" dirty="0"/>
              <a:t>https://quizizz.com/admin/quiz/58e3bbb1578787c01e4c9aa2?source=quiz_share</a:t>
            </a:r>
          </a:p>
          <a:p>
            <a:r>
              <a:rPr lang="en-AU"/>
              <a:t>https://quizizz.com/admin/presentation/602f140eb92419001e655fde?source=lesson_share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E9ED19-6894-4C3E-9E28-7F549052604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973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4A70C-AD30-4A31-97A1-585986F88467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8053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016AD16-53BA-D69F-FB83-A824703CE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34285D-9BB0-4A6C-A417-80C7068CF948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C3E88246-70FD-8583-1C78-B26B3F3F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893846D-AD12-4447-0CF9-1048E0352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2BB214B-187F-29DB-FC17-72F5A939B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BA28BA-EDB7-415F-973D-129124BED9F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92419EF-42FB-5339-5A0C-10B53B8F1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050886E-FE3C-913F-B6DD-BB0EB6E029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CD372AB-508A-4979-BEF1-2ACB721D58EF}" type="slidenum">
              <a:rPr lang="en-AU" smtClean="0">
                <a:latin typeface="Times New Roman" pitchFamily="18" charset="0"/>
              </a:rPr>
              <a:pPr/>
              <a:t>12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A373CE-1E6C-DCD7-48D1-0D1DB249A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145206-C0EB-E9FA-70CA-716BCAE363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C7CC7C-69FF-4BCA-8639-8AF464023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BA00A-A2C9-4685-B028-C24799D77F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11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A59D58-92A9-1820-1B6F-C9FAED083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EADADF-F9BF-88F6-806E-757E3EF386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0AFA3E-BD83-3B91-2B8E-F7CCDDAB9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4D7F9-20B4-407D-B2C7-EBBCCAD754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86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6E104E-F891-FC57-60B1-B8730ABCC7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AA2B4A-574B-E967-4A31-04CA0776F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853EAE-267C-A072-A9F8-E092A3CE40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4A734-D134-439B-817B-C22A3728A7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33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4A6B1AC-7925-D692-D386-52FAA09A9F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3EC03FC-0548-EA86-783B-FF58E856C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3A2FF6F-0F43-EB2C-B324-539384FE3C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7A43A-7303-4D3E-A072-B267132E7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123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72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5B4870-7959-1E09-D032-F24A5AD28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8D9A47-3921-034B-376F-E77843B98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0A5AD5-C03C-24E5-11B7-5D541C5B8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217A7-B881-42A8-B0AF-589269779C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37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2C357D-9198-E7D1-4998-9E01E646F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BE738A-313B-9A8A-8B94-8D51A6A69F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59394-FAF8-3598-1849-37198626FE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FCAAC-2CDA-40A2-9757-0C54EC55C1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38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4D9A9-7D3D-B4CC-B41B-49AE15C364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F17833-A861-5321-3AF8-5766BE8FA5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210553-3D0A-CBE8-B68F-6A215C6B98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1C9A-0085-44E1-95FF-F0DE57656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74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711970-D91E-1C70-C222-7FC68B9982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60E211-6CB9-E1F0-A5DD-9B5E8B18FB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1DA3854-42AE-8B1B-649D-8FA797335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02617-0178-4666-9817-1BF4E8C25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E33C3A0-41D8-821B-2002-065BC8A8F8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193B92C-34E8-7FAE-A3F1-F56D2C8F52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E8E3AC-BCAA-D19B-33DC-D309CA93C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AC275-C799-45D8-9DED-0142DADC95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34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AEB02F-70E2-DF98-3E44-6BAE35F87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928B9E-CAE9-EE56-8492-810A2F6FD1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ECCF0D-CA01-EEC2-9100-75569D708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535C7-83D7-47D4-8E40-48ED39F349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97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740814-A3A6-C3D5-2480-65312C54D6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15ACFF-D496-7F78-06A7-451E26C108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802C5C-7D1F-8495-3A8C-8DEC805BB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7F464-03B4-4BA7-8E6D-371EA6B830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79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7DFCCA-6BED-1E5B-7930-103D6F4CD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CA59D7-A73A-0332-BBD7-A9A2A9780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D70C2C-3EA2-28E9-52A3-FE09F7B8F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FEC16-84A2-43BF-992B-97BAF3633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57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66B7F3-CD49-56DC-B9E9-545E6EBEE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43FF03-0916-9E0D-CC8C-A628741D7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E31F587-EEF9-1427-8FA5-01E5D5BE92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039F23A-58B1-0A81-B7A2-C585DE0787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C6CEDE-9AA4-27D9-00FD-063F4D49C5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anose="02020603050405020304" pitchFamily="18" charset="0"/>
              </a:defRPr>
            </a:lvl1pPr>
          </a:lstStyle>
          <a:p>
            <a:fld id="{2220FF68-E79A-4451-975C-0B8E635501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8.wmf"/><Relationship Id="rId18" Type="http://schemas.openxmlformats.org/officeDocument/2006/relationships/image" Target="../media/image20.jpeg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2.bin"/><Relationship Id="rId2" Type="http://schemas.openxmlformats.org/officeDocument/2006/relationships/oleObject" Target="../embeddings/oleObject4.bin"/><Relationship Id="rId16" Type="http://schemas.openxmlformats.org/officeDocument/2006/relationships/image" Target="../media/image19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oleObject" Target="../embeddings/oleObject11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2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8194BBA6-FADF-F5CE-E7FC-00C2D4034F2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1D0F913D-87BE-C3EC-55CC-E2134399C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867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Times New Roman" charset="0"/>
                <a:ea typeface="ＭＳ Ｐゴシック" charset="0"/>
                <a:cs typeface="Times New Roman" charset="0"/>
              </a:rPr>
              <a:t>Chapter 1 Percentages</a:t>
            </a:r>
            <a:endParaRPr lang="en-US" b="1" dirty="0">
              <a:latin typeface="Times New Roman" charset="0"/>
              <a:ea typeface="ＭＳ Ｐゴシック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8">
            <a:extLst>
              <a:ext uri="{FF2B5EF4-FFF2-40B4-BE49-F238E27FC236}">
                <a16:creationId xmlns:a16="http://schemas.microsoft.com/office/drawing/2014/main" id="{18848F7F-2C48-9C35-53D5-9B84AF5E0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3843338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15 % decrease</a:t>
            </a:r>
          </a:p>
        </p:txBody>
      </p:sp>
      <p:sp>
        <p:nvSpPr>
          <p:cNvPr id="25604" name="TextBox 15">
            <a:extLst>
              <a:ext uri="{FF2B5EF4-FFF2-40B4-BE49-F238E27FC236}">
                <a16:creationId xmlns:a16="http://schemas.microsoft.com/office/drawing/2014/main" id="{8934C73D-F78C-DA06-7ED2-0EB8D6812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25828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0.85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2D86956-91F7-EF12-F565-4585353A103F}"/>
              </a:ext>
            </a:extLst>
          </p:cNvPr>
          <p:cNvGrpSpPr>
            <a:grpSpLocks/>
          </p:cNvGrpSpPr>
          <p:nvPr/>
        </p:nvGrpSpPr>
        <p:grpSpPr bwMode="auto">
          <a:xfrm>
            <a:off x="1717675" y="1295400"/>
            <a:ext cx="6048375" cy="4321175"/>
            <a:chOff x="683568" y="2780928"/>
            <a:chExt cx="6048672" cy="4320480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B37DCE6E-B8FA-902A-97E0-6DFD4E62F18A}"/>
                </a:ext>
              </a:extLst>
            </p:cNvPr>
            <p:cNvSpPr/>
            <p:nvPr/>
          </p:nvSpPr>
          <p:spPr>
            <a:xfrm>
              <a:off x="683568" y="2780928"/>
              <a:ext cx="2087666" cy="431731"/>
            </a:xfrm>
            <a:prstGeom prst="round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09387709-3A8F-E73A-CDEC-46BEBC348027}"/>
                </a:ext>
              </a:extLst>
            </p:cNvPr>
            <p:cNvSpPr/>
            <p:nvPr/>
          </p:nvSpPr>
          <p:spPr>
            <a:xfrm>
              <a:off x="5795569" y="6669677"/>
              <a:ext cx="936671" cy="431731"/>
            </a:xfrm>
            <a:prstGeom prst="round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2C5181D-7CB0-3A02-AB9E-CB2623FAFDE7}"/>
                </a:ext>
              </a:extLst>
            </p:cNvPr>
            <p:cNvCxnSpPr>
              <a:stCxn id="52" idx="3"/>
              <a:endCxn id="53" idx="1"/>
            </p:cNvCxnSpPr>
            <p:nvPr/>
          </p:nvCxnSpPr>
          <p:spPr>
            <a:xfrm>
              <a:off x="2771234" y="2996793"/>
              <a:ext cx="3024335" cy="38887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6" name="TextBox 4">
            <a:extLst>
              <a:ext uri="{FF2B5EF4-FFF2-40B4-BE49-F238E27FC236}">
                <a16:creationId xmlns:a16="http://schemas.microsoft.com/office/drawing/2014/main" id="{7B5F66C5-07DD-179E-D7A9-C7BFAE80C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1295400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1 % decrease</a:t>
            </a:r>
          </a:p>
        </p:txBody>
      </p:sp>
      <p:sp>
        <p:nvSpPr>
          <p:cNvPr id="25607" name="TextBox 19">
            <a:extLst>
              <a:ext uri="{FF2B5EF4-FFF2-40B4-BE49-F238E27FC236}">
                <a16:creationId xmlns:a16="http://schemas.microsoft.com/office/drawing/2014/main" id="{C2DDA0ED-3672-9F8D-E168-05044ED42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51609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0.99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E42A834-FDE8-C028-05B0-A050F6CBAE45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1409700"/>
            <a:ext cx="6119813" cy="2303463"/>
            <a:chOff x="683568" y="188640"/>
            <a:chExt cx="6120680" cy="2304256"/>
          </a:xfrm>
        </p:grpSpPr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1F56462C-21BD-2EB5-C0D0-8CC23F0D3570}"/>
                </a:ext>
              </a:extLst>
            </p:cNvPr>
            <p:cNvSpPr/>
            <p:nvPr/>
          </p:nvSpPr>
          <p:spPr>
            <a:xfrm>
              <a:off x="683568" y="2060947"/>
              <a:ext cx="2160894" cy="431949"/>
            </a:xfrm>
            <a:prstGeom prst="round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3EA4B77D-3917-863B-FB9C-EB192C8A1775}"/>
                </a:ext>
              </a:extLst>
            </p:cNvPr>
            <p:cNvSpPr/>
            <p:nvPr/>
          </p:nvSpPr>
          <p:spPr>
            <a:xfrm>
              <a:off x="5867490" y="188640"/>
              <a:ext cx="936758" cy="431949"/>
            </a:xfrm>
            <a:prstGeom prst="round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2AD5947-4018-8A3A-6985-F4A568A62463}"/>
                </a:ext>
              </a:extLst>
            </p:cNvPr>
            <p:cNvCxnSpPr>
              <a:stCxn id="64" idx="3"/>
            </p:cNvCxnSpPr>
            <p:nvPr/>
          </p:nvCxnSpPr>
          <p:spPr>
            <a:xfrm flipV="1">
              <a:off x="2844462" y="476077"/>
              <a:ext cx="3023028" cy="18008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9" name="TextBox 6">
            <a:extLst>
              <a:ext uri="{FF2B5EF4-FFF2-40B4-BE49-F238E27FC236}">
                <a16:creationId xmlns:a16="http://schemas.microsoft.com/office/drawing/2014/main" id="{2BA27760-148E-976A-E313-14C52AC04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3228975"/>
            <a:ext cx="241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3.5 % decrease</a:t>
            </a:r>
          </a:p>
        </p:txBody>
      </p:sp>
      <p:sp>
        <p:nvSpPr>
          <p:cNvPr id="25610" name="TextBox 12">
            <a:extLst>
              <a:ext uri="{FF2B5EF4-FFF2-40B4-BE49-F238E27FC236}">
                <a16:creationId xmlns:a16="http://schemas.microsoft.com/office/drawing/2014/main" id="{A0511111-CF28-F395-6D91-76D4EDAD4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1393825"/>
            <a:ext cx="2520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0.965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1D04A4A-4F6A-2ADF-144D-5057BC2362FF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2562225"/>
            <a:ext cx="6119813" cy="1727200"/>
            <a:chOff x="2987824" y="-99392"/>
            <a:chExt cx="6120680" cy="1728192"/>
          </a:xfrm>
        </p:grpSpPr>
        <p:sp>
          <p:nvSpPr>
            <p:cNvPr id="80" name="Rounded Rectangle 79">
              <a:extLst>
                <a:ext uri="{FF2B5EF4-FFF2-40B4-BE49-F238E27FC236}">
                  <a16:creationId xmlns:a16="http://schemas.microsoft.com/office/drawing/2014/main" id="{EC76E759-749C-CC7F-FB58-CD1EF5A74767}"/>
                </a:ext>
              </a:extLst>
            </p:cNvPr>
            <p:cNvSpPr/>
            <p:nvPr/>
          </p:nvSpPr>
          <p:spPr>
            <a:xfrm>
              <a:off x="2987824" y="1196752"/>
              <a:ext cx="2160894" cy="43204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1" name="Rounded Rectangle 80">
              <a:extLst>
                <a:ext uri="{FF2B5EF4-FFF2-40B4-BE49-F238E27FC236}">
                  <a16:creationId xmlns:a16="http://schemas.microsoft.com/office/drawing/2014/main" id="{83D6770B-905B-9726-0186-2FA3B4DDA5DA}"/>
                </a:ext>
              </a:extLst>
            </p:cNvPr>
            <p:cNvSpPr/>
            <p:nvPr/>
          </p:nvSpPr>
          <p:spPr>
            <a:xfrm>
              <a:off x="8171746" y="-99392"/>
              <a:ext cx="936758" cy="43204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772801A-9105-1513-46DA-B31ADB884C9A}"/>
                </a:ext>
              </a:extLst>
            </p:cNvPr>
            <p:cNvCxnSpPr>
              <a:stCxn id="80" idx="3"/>
              <a:endCxn id="81" idx="1"/>
            </p:cNvCxnSpPr>
            <p:nvPr/>
          </p:nvCxnSpPr>
          <p:spPr>
            <a:xfrm flipV="1">
              <a:off x="5148718" y="116632"/>
              <a:ext cx="3023028" cy="12961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AF71407-3B80-B58E-7302-A41D1FADA911}"/>
              </a:ext>
            </a:extLst>
          </p:cNvPr>
          <p:cNvGrpSpPr/>
          <p:nvPr/>
        </p:nvGrpSpPr>
        <p:grpSpPr>
          <a:xfrm>
            <a:off x="1740970" y="796145"/>
            <a:ext cx="6048672" cy="4365104"/>
            <a:chOff x="683568" y="-1800200"/>
            <a:chExt cx="6048672" cy="4365104"/>
          </a:xfrm>
          <a:solidFill>
            <a:srgbClr val="D5E1EF"/>
          </a:solidFill>
        </p:grpSpPr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341F7228-92C5-1F6D-1D0E-E7A6471C05C3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C33913D0-8B76-9D99-EF21-94AE93F3461C}"/>
                </a:ext>
              </a:extLst>
            </p:cNvPr>
            <p:cNvSpPr/>
            <p:nvPr/>
          </p:nvSpPr>
          <p:spPr>
            <a:xfrm>
              <a:off x="5796136" y="-1800200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D01A634-81C3-7622-412F-5253DE1CE12B}"/>
                </a:ext>
              </a:extLst>
            </p:cNvPr>
            <p:cNvCxnSpPr>
              <a:stCxn id="92" idx="3"/>
            </p:cNvCxnSpPr>
            <p:nvPr/>
          </p:nvCxnSpPr>
          <p:spPr>
            <a:xfrm flipV="1">
              <a:off x="2771800" y="-1584176"/>
              <a:ext cx="3018858" cy="3933056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13" name="TextBox 10">
            <a:extLst>
              <a:ext uri="{FF2B5EF4-FFF2-40B4-BE49-F238E27FC236}">
                <a16:creationId xmlns:a16="http://schemas.microsoft.com/office/drawing/2014/main" id="{5B09160D-168C-DA66-62B3-412BEBF65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4699000"/>
            <a:ext cx="2559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50 % decrease</a:t>
            </a:r>
          </a:p>
        </p:txBody>
      </p:sp>
      <p:sp>
        <p:nvSpPr>
          <p:cNvPr id="25614" name="TextBox 13">
            <a:extLst>
              <a:ext uri="{FF2B5EF4-FFF2-40B4-BE49-F238E27FC236}">
                <a16:creationId xmlns:a16="http://schemas.microsoft.com/office/drawing/2014/main" id="{E6956145-0386-02B6-9EFD-3B4641901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475" y="781050"/>
            <a:ext cx="2519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0.5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7307352-4D40-79E5-67B8-342C8FB1717D}"/>
              </a:ext>
            </a:extLst>
          </p:cNvPr>
          <p:cNvGrpSpPr/>
          <p:nvPr/>
        </p:nvGrpSpPr>
        <p:grpSpPr>
          <a:xfrm>
            <a:off x="1684377" y="3242593"/>
            <a:ext cx="6048672" cy="3024336"/>
            <a:chOff x="683568" y="-459432"/>
            <a:chExt cx="6048672" cy="3024336"/>
          </a:xfrm>
          <a:solidFill>
            <a:srgbClr val="CCCC00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83525FB9-6A24-C4F2-5B8A-D4AB0A7D6053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B44BD8D6-35DD-9210-6180-D9E1FC64CF97}"/>
                </a:ext>
              </a:extLst>
            </p:cNvPr>
            <p:cNvSpPr/>
            <p:nvPr/>
          </p:nvSpPr>
          <p:spPr>
            <a:xfrm>
              <a:off x="5796136" y="-459432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3B99C97-7AA6-ADCA-C0FB-584B881E0BA1}"/>
                </a:ext>
              </a:extLst>
            </p:cNvPr>
            <p:cNvCxnSpPr>
              <a:stCxn id="97" idx="3"/>
              <a:endCxn id="98" idx="1"/>
            </p:cNvCxnSpPr>
            <p:nvPr/>
          </p:nvCxnSpPr>
          <p:spPr>
            <a:xfrm flipV="1">
              <a:off x="2771800" y="-243408"/>
              <a:ext cx="3024336" cy="259228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16" name="TextBox 41">
            <a:extLst>
              <a:ext uri="{FF2B5EF4-FFF2-40B4-BE49-F238E27FC236}">
                <a16:creationId xmlns:a16="http://schemas.microsoft.com/office/drawing/2014/main" id="{A05A54AB-63E8-476F-0CA6-30542470D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5819775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No change</a:t>
            </a:r>
          </a:p>
        </p:txBody>
      </p:sp>
      <p:sp>
        <p:nvSpPr>
          <p:cNvPr id="25617" name="TextBox 16">
            <a:extLst>
              <a:ext uri="{FF2B5EF4-FFF2-40B4-BE49-F238E27FC236}">
                <a16:creationId xmlns:a16="http://schemas.microsoft.com/office/drawing/2014/main" id="{9394F138-BD0C-6061-F402-F5F86C5B9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3259138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3" name="TextBox 11">
            <a:extLst>
              <a:ext uri="{FF2B5EF4-FFF2-40B4-BE49-F238E27FC236}">
                <a16:creationId xmlns:a16="http://schemas.microsoft.com/office/drawing/2014/main" id="{F180FF94-30E9-BA8E-3D9B-66BB778BA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93925"/>
            <a:ext cx="803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>
                <a:latin typeface="Comic Sans MS" panose="030F0702030302020204" pitchFamily="66" charset="0"/>
              </a:rPr>
              <a:t>Phrase</a:t>
            </a:r>
            <a:r>
              <a:rPr lang="en-GB" altLang="en-US" sz="2800" dirty="0">
                <a:latin typeface="Comic Sans MS" panose="030F0702030302020204" pitchFamily="66" charset="0"/>
              </a:rPr>
              <a:t>                   </a:t>
            </a:r>
            <a:r>
              <a:rPr lang="en-GB" altLang="en-US" sz="2800" u="sng" dirty="0">
                <a:latin typeface="Comic Sans MS" panose="030F0702030302020204" pitchFamily="66" charset="0"/>
              </a:rPr>
              <a:t>% Multiplier/Decay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B6261E-5612-1A04-5490-8FD7F56B7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88840"/>
            <a:ext cx="6376204" cy="327061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B308CC-1B67-662C-FCEA-724874FF2F2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kern="0" dirty="0"/>
              <a:t>Percentage Change</a:t>
            </a: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432509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15087"/>
            <a:ext cx="7467600" cy="132518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Rate = 10% charged on the supply of most goods and services </a:t>
            </a:r>
            <a:r>
              <a:rPr lang="en-GB" sz="2800" b="1" u="sng" dirty="0">
                <a:cs typeface="Times New Roman" pitchFamily="18" charset="0"/>
              </a:rPr>
              <a:t>consumed</a:t>
            </a:r>
            <a:r>
              <a:rPr lang="en-GB" sz="2800" dirty="0">
                <a:cs typeface="Times New Roman" pitchFamily="18" charset="0"/>
              </a:rPr>
              <a:t> in Australia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AU" sz="3600" dirty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438400" y="228600"/>
            <a:ext cx="5181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FF6600"/>
              </a:buClr>
            </a:pPr>
            <a:r>
              <a:rPr lang="en-AU" sz="3800" b="1" dirty="0">
                <a:solidFill>
                  <a:schemeClr val="bg1"/>
                </a:solidFill>
              </a:rPr>
              <a:t>Overview</a:t>
            </a:r>
          </a:p>
          <a:p>
            <a:pPr algn="ctr">
              <a:spcBef>
                <a:spcPct val="20000"/>
              </a:spcBef>
              <a:buClr>
                <a:srgbClr val="FF6600"/>
              </a:buClr>
            </a:pPr>
            <a:endParaRPr lang="en-AU" sz="3800" b="1" dirty="0"/>
          </a:p>
          <a:p>
            <a:pPr>
              <a:spcBef>
                <a:spcPct val="50000"/>
              </a:spcBef>
            </a:pPr>
            <a:endParaRPr lang="en-AU" sz="2400" dirty="0">
              <a:latin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EEAF9D-B904-E84E-54CB-3B1497E88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424077"/>
            <a:ext cx="7598486" cy="6739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88AE52-1AC6-5B44-6CD4-1D9654962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8800" y="3709304"/>
            <a:ext cx="6352150" cy="11477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CA7779-B378-A15B-B0CB-B07D60599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169" y="2389537"/>
            <a:ext cx="8849662" cy="88795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D639F5BA-3F75-F09A-E535-053B04A0AF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62D6D5B5-A60D-5CF9-FCA2-DCAE18CAA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"/>
            <a:ext cx="80549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A </a:t>
            </a:r>
            <a:r>
              <a:rPr lang="en-US" b="1" i="1" u="sng">
                <a:solidFill>
                  <a:srgbClr val="FFF821"/>
                </a:solidFill>
                <a:latin typeface="Times New Roman" charset="0"/>
                <a:ea typeface="ＭＳ Ｐゴシック" charset="0"/>
              </a:rPr>
              <a:t>RATIO</a:t>
            </a:r>
            <a:r>
              <a:rPr lang="en-US">
                <a:latin typeface="Times New Roman" charset="0"/>
                <a:ea typeface="ＭＳ Ｐゴシック" charset="0"/>
              </a:rPr>
              <a:t> is a quotient</a:t>
            </a:r>
          </a:p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that compare 2 quantities.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04CC993-EDC3-E642-E118-FB133894F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050" y="2679700"/>
            <a:ext cx="565150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u="sng">
                <a:latin typeface="Times New Roman" charset="0"/>
                <a:ea typeface="ＭＳ Ｐゴシック" charset="0"/>
              </a:rPr>
              <a:t>3</a:t>
            </a:r>
          </a:p>
          <a:p>
            <a:pPr>
              <a:lnSpc>
                <a:spcPct val="80000"/>
              </a:lnSpc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4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ABC5AD0-804D-1D71-051F-CE15B4113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0" y="2822575"/>
            <a:ext cx="1919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3 to 4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1270149-5F34-350B-8732-B7322C4FF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27325"/>
            <a:ext cx="1538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3 : 4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DA656A0-F199-224E-67AB-D2C10347C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25" y="4640263"/>
            <a:ext cx="66532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solidFill>
                  <a:srgbClr val="FFF821"/>
                </a:solidFill>
                <a:latin typeface="Marker Felt" charset="0"/>
                <a:ea typeface="ＭＳ Ｐゴシック" charset="0"/>
              </a:rPr>
              <a:t>These are all the same.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4" grpId="0" build="p" autoUpdateAnimBg="0"/>
      <p:bldP spid="25605" grpId="0" build="p" autoUpdateAnimBg="0"/>
      <p:bldP spid="2560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2">
            <a:extLst>
              <a:ext uri="{FF2B5EF4-FFF2-40B4-BE49-F238E27FC236}">
                <a16:creationId xmlns:a16="http://schemas.microsoft.com/office/drawing/2014/main" id="{472006E2-915B-995C-2D4E-21B966695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9933"/>
          </a:solidFill>
          <a:ln/>
        </p:spPr>
        <p:txBody>
          <a:bodyPr/>
          <a:lstStyle/>
          <a:p>
            <a:pPr eaLnBrk="1" hangingPunct="1"/>
            <a:r>
              <a:rPr lang="en-US" altLang="en-US"/>
              <a:t>How to simplify ratios?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1DC76BC-4ED1-7E33-4FF5-C1881A925A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914400"/>
          </a:xfrm>
        </p:spPr>
        <p:txBody>
          <a:bodyPr/>
          <a:lstStyle/>
          <a:p>
            <a:r>
              <a:rPr lang="en-US" altLang="en-US" sz="2800" dirty="0"/>
              <a:t>Now I tell you I have </a:t>
            </a:r>
            <a:r>
              <a:rPr lang="en-US" altLang="en-US" sz="2800" dirty="0">
                <a:solidFill>
                  <a:schemeClr val="hlink"/>
                </a:solidFill>
              </a:rPr>
              <a:t>12 cats and 6 dogs</a:t>
            </a:r>
            <a:r>
              <a:rPr lang="en-US" altLang="en-US" sz="2800" dirty="0"/>
              <a:t>. Can you simplify the ratio of cats and dogs to 2 to 1?</a:t>
            </a:r>
          </a:p>
          <a:p>
            <a:pPr>
              <a:buFontTx/>
              <a:buNone/>
            </a:pPr>
            <a:r>
              <a:rPr lang="en-US" altLang="en-US" sz="2800" dirty="0"/>
              <a:t>  </a:t>
            </a:r>
          </a:p>
          <a:p>
            <a:pPr>
              <a:buFontTx/>
              <a:buNone/>
            </a:pPr>
            <a:endParaRPr lang="en-US" altLang="en-US" sz="2800" dirty="0"/>
          </a:p>
        </p:txBody>
      </p:sp>
      <p:graphicFrame>
        <p:nvGraphicFramePr>
          <p:cNvPr id="44039" name="Object 6">
            <a:extLst>
              <a:ext uri="{FF2B5EF4-FFF2-40B4-BE49-F238E27FC236}">
                <a16:creationId xmlns:a16="http://schemas.microsoft.com/office/drawing/2014/main" id="{C5BD15EC-8256-C218-F610-E064A9BCB2AB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43000" y="2819400"/>
          <a:ext cx="7858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040" imgH="393480" progId="Equation.3">
                  <p:embed/>
                </p:oleObj>
              </mc:Choice>
              <mc:Fallback>
                <p:oleObj name="Equation" r:id="rId2" imgW="203040" imgH="393480" progId="Equation.3">
                  <p:embed/>
                  <p:pic>
                    <p:nvPicPr>
                      <p:cNvPr id="44039" name="Object 6">
                        <a:extLst>
                          <a:ext uri="{FF2B5EF4-FFF2-40B4-BE49-F238E27FC236}">
                            <a16:creationId xmlns:a16="http://schemas.microsoft.com/office/drawing/2014/main" id="{C5BD15EC-8256-C218-F610-E064A9BCB2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19400"/>
                        <a:ext cx="785813" cy="152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Text Box 21">
            <a:extLst>
              <a:ext uri="{FF2B5EF4-FFF2-40B4-BE49-F238E27FC236}">
                <a16:creationId xmlns:a16="http://schemas.microsoft.com/office/drawing/2014/main" id="{F6AF48B6-DA16-9A1E-C358-B65DD85D1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=</a:t>
            </a:r>
          </a:p>
        </p:txBody>
      </p:sp>
      <p:graphicFrame>
        <p:nvGraphicFramePr>
          <p:cNvPr id="44044" name="Object 6">
            <a:extLst>
              <a:ext uri="{FF2B5EF4-FFF2-40B4-BE49-F238E27FC236}">
                <a16:creationId xmlns:a16="http://schemas.microsoft.com/office/drawing/2014/main" id="{69F5330E-D424-F181-20E8-71A057BDD6CE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71800" y="2971800"/>
          <a:ext cx="1200150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393480" progId="Equation.3">
                  <p:embed/>
                </p:oleObj>
              </mc:Choice>
              <mc:Fallback>
                <p:oleObj name="Equation" r:id="rId4" imgW="368280" imgH="393480" progId="Equation.3">
                  <p:embed/>
                  <p:pic>
                    <p:nvPicPr>
                      <p:cNvPr id="44044" name="Object 6">
                        <a:extLst>
                          <a:ext uri="{FF2B5EF4-FFF2-40B4-BE49-F238E27FC236}">
                            <a16:creationId xmlns:a16="http://schemas.microsoft.com/office/drawing/2014/main" id="{69F5330E-D424-F181-20E8-71A057BDD6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971800"/>
                        <a:ext cx="1200150" cy="12842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6" name="Text Box 21">
            <a:extLst>
              <a:ext uri="{FF2B5EF4-FFF2-40B4-BE49-F238E27FC236}">
                <a16:creationId xmlns:a16="http://schemas.microsoft.com/office/drawing/2014/main" id="{27A7403E-CD14-7BD1-1D84-8857E8205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200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=</a:t>
            </a:r>
          </a:p>
        </p:txBody>
      </p:sp>
      <p:graphicFrame>
        <p:nvGraphicFramePr>
          <p:cNvPr id="44048" name="Object 6">
            <a:extLst>
              <a:ext uri="{FF2B5EF4-FFF2-40B4-BE49-F238E27FC236}">
                <a16:creationId xmlns:a16="http://schemas.microsoft.com/office/drawing/2014/main" id="{8CE75490-557B-2F10-E672-DB88D08851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2743200"/>
          <a:ext cx="5889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280" imgH="393480" progId="Equation.3">
                  <p:embed/>
                </p:oleObj>
              </mc:Choice>
              <mc:Fallback>
                <p:oleObj name="Equation" r:id="rId6" imgW="152280" imgH="393480" progId="Equation.3">
                  <p:embed/>
                  <p:pic>
                    <p:nvPicPr>
                      <p:cNvPr id="44048" name="Object 6">
                        <a:extLst>
                          <a:ext uri="{FF2B5EF4-FFF2-40B4-BE49-F238E27FC236}">
                            <a16:creationId xmlns:a16="http://schemas.microsoft.com/office/drawing/2014/main" id="{8CE75490-557B-2F10-E672-DB88D08851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743200"/>
                        <a:ext cx="588963" cy="152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9" name="AutoShape 17">
            <a:extLst>
              <a:ext uri="{FF2B5EF4-FFF2-40B4-BE49-F238E27FC236}">
                <a16:creationId xmlns:a16="http://schemas.microsoft.com/office/drawing/2014/main" id="{7F910D4B-AE3C-D744-4ED1-37C8E6FAC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495800"/>
            <a:ext cx="3657600" cy="1447800"/>
          </a:xfrm>
          <a:prstGeom prst="wedgeRoundRectCallout">
            <a:avLst>
              <a:gd name="adj1" fmla="val -41755"/>
              <a:gd name="adj2" fmla="val -6995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/>
              <a:t>Divide both numerator and denominator by their </a:t>
            </a:r>
            <a:r>
              <a:rPr lang="en-US" altLang="en-US" sz="2000">
                <a:solidFill>
                  <a:srgbClr val="FF0000"/>
                </a:solidFill>
              </a:rPr>
              <a:t>Greatest Common Factor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6</a:t>
            </a:r>
            <a:r>
              <a:rPr lang="en-US" altLang="en-US" sz="2000"/>
              <a:t>.</a:t>
            </a:r>
          </a:p>
        </p:txBody>
      </p:sp>
      <p:cxnSp>
        <p:nvCxnSpPr>
          <p:cNvPr id="44052" name="AutoShape 20">
            <a:extLst>
              <a:ext uri="{FF2B5EF4-FFF2-40B4-BE49-F238E27FC236}">
                <a16:creationId xmlns:a16="http://schemas.microsoft.com/office/drawing/2014/main" id="{A94951FF-A13F-6EF3-39D3-607C995733F1}"/>
              </a:ext>
            </a:extLst>
          </p:cNvPr>
          <p:cNvCxnSpPr>
            <a:cxnSpLocks noChangeShapeType="1"/>
            <a:stCxn id="0" idx="3"/>
          </p:cNvCxnSpPr>
          <p:nvPr/>
        </p:nvCxnSpPr>
        <p:spPr bwMode="auto">
          <a:xfrm flipV="1">
            <a:off x="5694363" y="2590800"/>
            <a:ext cx="1316037" cy="914400"/>
          </a:xfrm>
          <a:prstGeom prst="curvedConnector3">
            <a:avLst>
              <a:gd name="adj1" fmla="val 109769"/>
            </a:avLst>
          </a:prstGeom>
          <a:noFill/>
          <a:ln w="34925">
            <a:solidFill>
              <a:srgbClr val="33CC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6" grpId="0"/>
      <p:bldP spid="440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2">
            <a:extLst>
              <a:ext uri="{FF2B5EF4-FFF2-40B4-BE49-F238E27FC236}">
                <a16:creationId xmlns:a16="http://schemas.microsoft.com/office/drawing/2014/main" id="{E1A4EBB1-51EA-0170-CA59-0486C7958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97" y="327025"/>
            <a:ext cx="8229600" cy="1143000"/>
          </a:xfrm>
          <a:solidFill>
            <a:srgbClr val="FF9933"/>
          </a:solidFill>
        </p:spPr>
        <p:txBody>
          <a:bodyPr/>
          <a:lstStyle/>
          <a:p>
            <a:pPr algn="l" eaLnBrk="1" hangingPunct="1"/>
            <a:r>
              <a:rPr lang="en-US" altLang="en-US" dirty="0"/>
              <a:t>How to simplify ratios?</a:t>
            </a:r>
          </a:p>
        </p:txBody>
      </p:sp>
      <p:sp>
        <p:nvSpPr>
          <p:cNvPr id="3084" name="Rectangle 3">
            <a:extLst>
              <a:ext uri="{FF2B5EF4-FFF2-40B4-BE49-F238E27FC236}">
                <a16:creationId xmlns:a16="http://schemas.microsoft.com/office/drawing/2014/main" id="{35C3E065-B8D2-E295-EFAE-B6AA0F2E1C7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2254" y="1622425"/>
            <a:ext cx="5491163" cy="114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/>
              <a:t>A person’s arm is </a:t>
            </a:r>
            <a:r>
              <a:rPr lang="en-US" altLang="en-US" sz="2400" dirty="0">
                <a:solidFill>
                  <a:srgbClr val="0066CC"/>
                </a:solidFill>
              </a:rPr>
              <a:t>80cm</a:t>
            </a:r>
            <a:r>
              <a:rPr lang="en-US" altLang="en-US" sz="2400" dirty="0"/>
              <a:t>, he is </a:t>
            </a:r>
            <a:r>
              <a:rPr lang="en-US" altLang="en-US" sz="2400" dirty="0">
                <a:solidFill>
                  <a:srgbClr val="0066CC"/>
                </a:solidFill>
              </a:rPr>
              <a:t>2m</a:t>
            </a:r>
            <a:r>
              <a:rPr lang="en-US" altLang="en-US" sz="2400" dirty="0"/>
              <a:t> tall.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Find the ratio of the length of his arm to his total height</a:t>
            </a:r>
          </a:p>
          <a:p>
            <a:pPr eaLnBrk="1" hangingPunct="1">
              <a:buFontTx/>
              <a:buNone/>
            </a:pPr>
            <a:endParaRPr lang="en-US" altLang="en-US" sz="2400" dirty="0">
              <a:solidFill>
                <a:srgbClr val="009900"/>
              </a:solidFill>
            </a:endParaRPr>
          </a:p>
          <a:p>
            <a:pPr eaLnBrk="1" hangingPunct="1"/>
            <a:endParaRPr lang="en-US" altLang="en-US" sz="2400" dirty="0"/>
          </a:p>
        </p:txBody>
      </p:sp>
      <p:graphicFrame>
        <p:nvGraphicFramePr>
          <p:cNvPr id="7173" name="Object 5">
            <a:extLst>
              <a:ext uri="{FF2B5EF4-FFF2-40B4-BE49-F238E27FC236}">
                <a16:creationId xmlns:a16="http://schemas.microsoft.com/office/drawing/2014/main" id="{913A0CBE-0C7C-4535-2300-B1B0373AB0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4495800"/>
          <a:ext cx="106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609480" progId="Equation.3">
                  <p:embed/>
                </p:oleObj>
              </mc:Choice>
              <mc:Fallback>
                <p:oleObj name="Equation" r:id="rId2" imgW="609480" imgH="609480" progId="Equation.3">
                  <p:embed/>
                  <p:pic>
                    <p:nvPicPr>
                      <p:cNvPr id="7173" name="Object 5">
                        <a:extLst>
                          <a:ext uri="{FF2B5EF4-FFF2-40B4-BE49-F238E27FC236}">
                            <a16:creationId xmlns:a16="http://schemas.microsoft.com/office/drawing/2014/main" id="{913A0CBE-0C7C-4535-2300-B1B0373AB0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95800"/>
                        <a:ext cx="1066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>
            <a:extLst>
              <a:ext uri="{FF2B5EF4-FFF2-40B4-BE49-F238E27FC236}">
                <a16:creationId xmlns:a16="http://schemas.microsoft.com/office/drawing/2014/main" id="{29545886-143D-78F4-0F5A-3678D916ED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4876800"/>
          <a:ext cx="457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0" imgH="101520" progId="Equation.3">
                  <p:embed/>
                </p:oleObj>
              </mc:Choice>
              <mc:Fallback>
                <p:oleObj name="Equation" r:id="rId4" imgW="126720" imgH="101520" progId="Equation.3">
                  <p:embed/>
                  <p:pic>
                    <p:nvPicPr>
                      <p:cNvPr id="7174" name="Object 6">
                        <a:extLst>
                          <a:ext uri="{FF2B5EF4-FFF2-40B4-BE49-F238E27FC236}">
                            <a16:creationId xmlns:a16="http://schemas.microsoft.com/office/drawing/2014/main" id="{29545886-143D-78F4-0F5A-3678D916ED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876800"/>
                        <a:ext cx="457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>
            <a:extLst>
              <a:ext uri="{FF2B5EF4-FFF2-40B4-BE49-F238E27FC236}">
                <a16:creationId xmlns:a16="http://schemas.microsoft.com/office/drawing/2014/main" id="{6384C1B3-50CE-688C-81A7-945FC57FED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4495800"/>
          <a:ext cx="130175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49160" imgH="609480" progId="Equation.3">
                  <p:embed/>
                </p:oleObj>
              </mc:Choice>
              <mc:Fallback>
                <p:oleObj name="Equation" r:id="rId6" imgW="749160" imgH="609480" progId="Equation.3">
                  <p:embed/>
                  <p:pic>
                    <p:nvPicPr>
                      <p:cNvPr id="7176" name="Object 8">
                        <a:extLst>
                          <a:ext uri="{FF2B5EF4-FFF2-40B4-BE49-F238E27FC236}">
                            <a16:creationId xmlns:a16="http://schemas.microsoft.com/office/drawing/2014/main" id="{6384C1B3-50CE-688C-81A7-945FC57FED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495800"/>
                        <a:ext cx="130175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>
            <a:extLst>
              <a:ext uri="{FF2B5EF4-FFF2-40B4-BE49-F238E27FC236}">
                <a16:creationId xmlns:a16="http://schemas.microsoft.com/office/drawing/2014/main" id="{F67C16D7-EF40-A6E1-1F68-BD1A34EB0F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5715000"/>
          <a:ext cx="7239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44240" imgH="609480" progId="Equation.3">
                  <p:embed/>
                </p:oleObj>
              </mc:Choice>
              <mc:Fallback>
                <p:oleObj name="Equation" r:id="rId8" imgW="444240" imgH="609480" progId="Equation.3">
                  <p:embed/>
                  <p:pic>
                    <p:nvPicPr>
                      <p:cNvPr id="7177" name="Object 9">
                        <a:extLst>
                          <a:ext uri="{FF2B5EF4-FFF2-40B4-BE49-F238E27FC236}">
                            <a16:creationId xmlns:a16="http://schemas.microsoft.com/office/drawing/2014/main" id="{F67C16D7-EF40-A6E1-1F68-BD1A34EB0F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715000"/>
                        <a:ext cx="7239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>
            <a:extLst>
              <a:ext uri="{FF2B5EF4-FFF2-40B4-BE49-F238E27FC236}">
                <a16:creationId xmlns:a16="http://schemas.microsoft.com/office/drawing/2014/main" id="{11BF7745-1193-2DBA-D4D6-BBF6653EAB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5943600"/>
          <a:ext cx="444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0" imgH="101520" progId="Equation.3">
                  <p:embed/>
                </p:oleObj>
              </mc:Choice>
              <mc:Fallback>
                <p:oleObj name="Equation" r:id="rId10" imgW="126720" imgH="101520" progId="Equation.3">
                  <p:embed/>
                  <p:pic>
                    <p:nvPicPr>
                      <p:cNvPr id="7178" name="Object 10">
                        <a:extLst>
                          <a:ext uri="{FF2B5EF4-FFF2-40B4-BE49-F238E27FC236}">
                            <a16:creationId xmlns:a16="http://schemas.microsoft.com/office/drawing/2014/main" id="{11BF7745-1193-2DBA-D4D6-BBF6653EAB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943600"/>
                        <a:ext cx="4445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>
            <a:extLst>
              <a:ext uri="{FF2B5EF4-FFF2-40B4-BE49-F238E27FC236}">
                <a16:creationId xmlns:a16="http://schemas.microsoft.com/office/drawing/2014/main" id="{0C252AE8-C7AC-AD05-A7DB-1B8B8BF20C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5000" y="5618163"/>
          <a:ext cx="385763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0440" imgH="609480" progId="Equation.3">
                  <p:embed/>
                </p:oleObj>
              </mc:Choice>
              <mc:Fallback>
                <p:oleObj name="Equation" r:id="rId12" imgW="190440" imgH="609480" progId="Equation.3">
                  <p:embed/>
                  <p:pic>
                    <p:nvPicPr>
                      <p:cNvPr id="7179" name="Object 11">
                        <a:extLst>
                          <a:ext uri="{FF2B5EF4-FFF2-40B4-BE49-F238E27FC236}">
                            <a16:creationId xmlns:a16="http://schemas.microsoft.com/office/drawing/2014/main" id="{0C252AE8-C7AC-AD05-A7DB-1B8B8BF20C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18163"/>
                        <a:ext cx="385763" cy="12398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12">
            <a:extLst>
              <a:ext uri="{FF2B5EF4-FFF2-40B4-BE49-F238E27FC236}">
                <a16:creationId xmlns:a16="http://schemas.microsoft.com/office/drawing/2014/main" id="{E0341BA7-E977-8235-C20A-D0F3146BE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590800"/>
            <a:ext cx="4838700" cy="120032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To compare them, we need to convert both numbers into the </a:t>
            </a:r>
            <a:r>
              <a:rPr lang="en-US" altLang="en-US" sz="2400" dirty="0">
                <a:solidFill>
                  <a:srgbClr val="FF0000"/>
                </a:solidFill>
              </a:rPr>
              <a:t>same unit</a:t>
            </a:r>
            <a:r>
              <a:rPr lang="en-US" altLang="en-US" sz="2400" dirty="0"/>
              <a:t> …either cm or m.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F35785E1-7FA1-8BC6-085C-B132B13AE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81" y="3856536"/>
            <a:ext cx="4495800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 dirty="0">
                <a:latin typeface="Californian FB" panose="0207040306080B030204" pitchFamily="18" charset="0"/>
              </a:rPr>
              <a:t>      Let’s try </a:t>
            </a:r>
            <a:r>
              <a:rPr lang="en-US" altLang="en-US" sz="2800" b="1" i="1" dirty="0">
                <a:latin typeface="Californian FB" panose="0207040306080B030204" pitchFamily="18" charset="0"/>
              </a:rPr>
              <a:t>cm</a:t>
            </a:r>
            <a:r>
              <a:rPr lang="en-US" altLang="en-US" sz="2800" b="1" dirty="0">
                <a:latin typeface="Californian FB" panose="0207040306080B030204" pitchFamily="18" charset="0"/>
              </a:rPr>
              <a:t> first!</a:t>
            </a:r>
          </a:p>
        </p:txBody>
      </p:sp>
      <p:sp>
        <p:nvSpPr>
          <p:cNvPr id="7182" name="Line 14">
            <a:extLst>
              <a:ext uri="{FF2B5EF4-FFF2-40B4-BE49-F238E27FC236}">
                <a16:creationId xmlns:a16="http://schemas.microsoft.com/office/drawing/2014/main" id="{2F70B373-2F1C-5E9E-C15A-A42A939362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1981200"/>
            <a:ext cx="533400" cy="609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83" name="Line 15">
            <a:extLst>
              <a:ext uri="{FF2B5EF4-FFF2-40B4-BE49-F238E27FC236}">
                <a16:creationId xmlns:a16="http://schemas.microsoft.com/office/drawing/2014/main" id="{88D5F3FE-D51D-00E1-E75B-EBF8A3E2D7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1971176"/>
            <a:ext cx="228600" cy="619624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graphicFrame>
        <p:nvGraphicFramePr>
          <p:cNvPr id="7186" name="Object 18">
            <a:extLst>
              <a:ext uri="{FF2B5EF4-FFF2-40B4-BE49-F238E27FC236}">
                <a16:creationId xmlns:a16="http://schemas.microsoft.com/office/drawing/2014/main" id="{AAC4E8F6-1665-9DEF-CBDF-8F3041B02557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667000" y="4876800"/>
          <a:ext cx="457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6720" imgH="101520" progId="Equation.3">
                  <p:embed/>
                </p:oleObj>
              </mc:Choice>
              <mc:Fallback>
                <p:oleObj name="Equation" r:id="rId14" imgW="126720" imgH="101520" progId="Equation.3">
                  <p:embed/>
                  <p:pic>
                    <p:nvPicPr>
                      <p:cNvPr id="7186" name="Object 18">
                        <a:extLst>
                          <a:ext uri="{FF2B5EF4-FFF2-40B4-BE49-F238E27FC236}">
                            <a16:creationId xmlns:a16="http://schemas.microsoft.com/office/drawing/2014/main" id="{AAC4E8F6-1665-9DEF-CBDF-8F3041B025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876800"/>
                        <a:ext cx="457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9" name="Object 21">
            <a:extLst>
              <a:ext uri="{FF2B5EF4-FFF2-40B4-BE49-F238E27FC236}">
                <a16:creationId xmlns:a16="http://schemas.microsoft.com/office/drawing/2014/main" id="{473D5C1E-AEE2-1A98-D6B2-6B60BE98E372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43000" y="4495800"/>
          <a:ext cx="1143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57200" imgH="419040" progId="Equation.3">
                  <p:embed/>
                </p:oleObj>
              </mc:Choice>
              <mc:Fallback>
                <p:oleObj name="Equation" r:id="rId15" imgW="457200" imgH="419040" progId="Equation.3">
                  <p:embed/>
                  <p:pic>
                    <p:nvPicPr>
                      <p:cNvPr id="7189" name="Object 21">
                        <a:extLst>
                          <a:ext uri="{FF2B5EF4-FFF2-40B4-BE49-F238E27FC236}">
                            <a16:creationId xmlns:a16="http://schemas.microsoft.com/office/drawing/2014/main" id="{473D5C1E-AEE2-1A98-D6B2-6B60BE98E3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95800"/>
                        <a:ext cx="11430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22">
            <a:extLst>
              <a:ext uri="{FF2B5EF4-FFF2-40B4-BE49-F238E27FC236}">
                <a16:creationId xmlns:a16="http://schemas.microsoft.com/office/drawing/2014/main" id="{AB095B87-798A-19B0-AF66-0E517A11BD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5943600"/>
          <a:ext cx="444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720" imgH="101520" progId="Equation.3">
                  <p:embed/>
                </p:oleObj>
              </mc:Choice>
              <mc:Fallback>
                <p:oleObj name="Equation" r:id="rId17" imgW="126720" imgH="101520" progId="Equation.3">
                  <p:embed/>
                  <p:pic>
                    <p:nvPicPr>
                      <p:cNvPr id="7190" name="Object 22">
                        <a:extLst>
                          <a:ext uri="{FF2B5EF4-FFF2-40B4-BE49-F238E27FC236}">
                            <a16:creationId xmlns:a16="http://schemas.microsoft.com/office/drawing/2014/main" id="{AB095B87-798A-19B0-AF66-0E517A11BD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943600"/>
                        <a:ext cx="4445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Text Box 23">
            <a:extLst>
              <a:ext uri="{FF2B5EF4-FFF2-40B4-BE49-F238E27FC236}">
                <a16:creationId xmlns:a16="http://schemas.microsoft.com/office/drawing/2014/main" id="{0C70CD8F-12BA-DEAD-CA5A-4AD0FC17A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572000"/>
            <a:ext cx="2362200" cy="738664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b="1" dirty="0"/>
              <a:t>Once we have the same units, we can simplify them.</a:t>
            </a:r>
          </a:p>
        </p:txBody>
      </p:sp>
      <p:pic>
        <p:nvPicPr>
          <p:cNvPr id="3092" name="Picture 20">
            <a:extLst>
              <a:ext uri="{FF2B5EF4-FFF2-40B4-BE49-F238E27FC236}">
                <a16:creationId xmlns:a16="http://schemas.microsoft.com/office/drawing/2014/main" id="{CEA1A2B3-0757-EA56-1492-CCE6A3807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264" y="20897"/>
            <a:ext cx="3198513" cy="23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 animBg="1"/>
      <p:bldP spid="7180" grpId="1" animBg="1" autoUpdateAnimBg="0"/>
      <p:bldP spid="7181" grpId="0" animBg="1"/>
      <p:bldP spid="7181" grpId="1" animBg="1" autoUpdateAnimBg="0"/>
      <p:bldP spid="7182" grpId="0" animBg="1" autoUpdateAnimBg="0"/>
      <p:bldP spid="7183" grpId="0" animBg="1" autoUpdateAnimBg="0"/>
      <p:bldP spid="7191" grpId="0" animBg="1"/>
      <p:bldP spid="7191" grpId="1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814A145-6239-47CB-9E84-31E44DEE58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71487"/>
            <a:ext cx="7772400" cy="1143000"/>
          </a:xfrm>
          <a:solidFill>
            <a:srgbClr val="FF9933"/>
          </a:solidFill>
        </p:spPr>
        <p:txBody>
          <a:bodyPr/>
          <a:lstStyle/>
          <a:p>
            <a:pPr algn="l" eaLnBrk="1" hangingPunct="1"/>
            <a:r>
              <a:rPr lang="en-US" altLang="en-US" dirty="0"/>
              <a:t>How to simplify ratios?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1E8E903-4FD1-D266-3372-87385A75F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52400" y="1600200"/>
            <a:ext cx="8839200" cy="2133600"/>
          </a:xfrm>
        </p:spPr>
        <p:txBody>
          <a:bodyPr/>
          <a:lstStyle/>
          <a:p>
            <a:pPr eaLnBrk="1" hangingPunct="1"/>
            <a:r>
              <a:rPr lang="en-US" altLang="en-US" dirty="0"/>
              <a:t>If the numerator and denominator do not have the same units it may be </a:t>
            </a:r>
            <a:r>
              <a:rPr lang="en-US" altLang="en-US" dirty="0">
                <a:solidFill>
                  <a:srgbClr val="FF0000"/>
                </a:solidFill>
              </a:rPr>
              <a:t>easier</a:t>
            </a:r>
            <a:r>
              <a:rPr lang="en-US" altLang="en-US" dirty="0"/>
              <a:t> to convert to the </a:t>
            </a:r>
            <a:r>
              <a:rPr lang="en-US" altLang="en-US" dirty="0">
                <a:solidFill>
                  <a:srgbClr val="FF0000"/>
                </a:solidFill>
              </a:rPr>
              <a:t>smaller unit</a:t>
            </a:r>
            <a:r>
              <a:rPr lang="en-US" altLang="en-US" dirty="0"/>
              <a:t> so we don’t have to work with decimals…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CCF1F37A-513A-9063-3126-25A08D99D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1713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solidFill>
                  <a:srgbClr val="0066CC"/>
                </a:solidFill>
              </a:rPr>
              <a:t>3cm/12m = 3cm/1200cm = 1/400</a:t>
            </a:r>
          </a:p>
        </p:txBody>
      </p:sp>
      <p:sp>
        <p:nvSpPr>
          <p:cNvPr id="20485" name="Text Box 9">
            <a:extLst>
              <a:ext uri="{FF2B5EF4-FFF2-40B4-BE49-F238E27FC236}">
                <a16:creationId xmlns:a16="http://schemas.microsoft.com/office/drawing/2014/main" id="{37B09A03-E980-D8C6-5631-0EB4D1CA5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96965"/>
            <a:ext cx="563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solidFill>
                  <a:srgbClr val="0066CC"/>
                </a:solidFill>
              </a:rPr>
              <a:t>2kg/15g = 2000g/15g = 400/3</a:t>
            </a:r>
          </a:p>
        </p:txBody>
      </p:sp>
      <p:sp>
        <p:nvSpPr>
          <p:cNvPr id="20487" name="Text Box 11">
            <a:extLst>
              <a:ext uri="{FF2B5EF4-FFF2-40B4-BE49-F238E27FC236}">
                <a16:creationId xmlns:a16="http://schemas.microsoft.com/office/drawing/2014/main" id="{D132015F-7AF4-A7E6-A7BF-9FCD6F292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08929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solidFill>
                  <a:srgbClr val="0066CC"/>
                </a:solidFill>
              </a:rPr>
              <a:t>2g/8g = 1/4</a:t>
            </a:r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AD85DE46-6E4A-482A-1F37-CE046F7D1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15000"/>
            <a:ext cx="5867400" cy="52322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b="1" dirty="0"/>
              <a:t>Of course, if they are already in the same units, we don’t have to worry about converting. Good deal</a:t>
            </a:r>
            <a:r>
              <a:rPr lang="en-US" altLang="en-US" sz="1400" b="1" dirty="0">
                <a:sym typeface="Wingdings" panose="05000000000000000000" pitchFamily="2" charset="2"/>
              </a:rPr>
              <a:t></a:t>
            </a:r>
            <a:endParaRPr lang="en-US" altLang="en-US" sz="1400" b="1" dirty="0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0A5B77E3-0F37-6B9A-6488-F96E0607AD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62112" y="5287266"/>
            <a:ext cx="852487" cy="52322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 sz="180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9F31EF-36BB-2848-BF00-DA3C27C27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3190603"/>
            <a:ext cx="3305175" cy="239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 animBg="1"/>
      <p:bldP spid="27660" grpId="1" animBg="1" autoUpdateAnimBg="0"/>
      <p:bldP spid="2766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672DF463-A63E-92CC-5FCE-D8376915069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3074" name="Text Box 2">
            <a:extLst>
              <a:ext uri="{FF2B5EF4-FFF2-40B4-BE49-F238E27FC236}">
                <a16:creationId xmlns:a16="http://schemas.microsoft.com/office/drawing/2014/main" id="{ADE8A68C-5E79-DC48-2B45-BE4F62114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839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A </a:t>
            </a:r>
            <a:r>
              <a:rPr lang="en-US" b="1" i="1" u="sng">
                <a:solidFill>
                  <a:srgbClr val="FFF821"/>
                </a:solidFill>
                <a:latin typeface="Times New Roman" charset="0"/>
                <a:ea typeface="ＭＳ Ｐゴシック" charset="0"/>
                <a:cs typeface="Times New Roman" charset="0"/>
              </a:rPr>
              <a:t>Proportion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is an equation of two equal  ratios.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A54DD09-D7F8-F978-12EC-B50FD1AA8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8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3075" name="Object 3">
            <a:extLst>
              <a:ext uri="{FF2B5EF4-FFF2-40B4-BE49-F238E27FC236}">
                <a16:creationId xmlns:a16="http://schemas.microsoft.com/office/drawing/2014/main" id="{C96E7030-405D-9035-DA3D-10CF84793A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2667000"/>
          <a:ext cx="73914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46200" imgH="431800" progId="Equation.3">
                  <p:embed/>
                </p:oleObj>
              </mc:Choice>
              <mc:Fallback>
                <p:oleObj name="Equation" r:id="rId3" imgW="13462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7391400" cy="21669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7C144EE7-A7E8-1EC0-FC8C-38E769BB05C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B3E91FA-F8AF-0ABA-53AA-16A40BC71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C21F52B5-F91B-3077-27D1-6814FD73D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25863"/>
            <a:ext cx="8915400" cy="274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5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Proportion is true if </a:t>
            </a:r>
            <a:r>
              <a:rPr lang="en-US" sz="5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fractions </a:t>
            </a:r>
            <a:r>
              <a:rPr lang="en-US" sz="5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 are </a:t>
            </a:r>
            <a:r>
              <a:rPr lang="en-US" sz="5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equal</a:t>
            </a:r>
            <a:r>
              <a:rPr lang="en-US" sz="5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 when </a:t>
            </a:r>
            <a:r>
              <a:rPr lang="en-US" sz="5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in  lowest terms.</a:t>
            </a:r>
            <a:endParaRPr lang="en-US" sz="5800" b="1"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  <a:ea typeface="ＭＳ Ｐゴシック" charset="0"/>
            </a:endParaRP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2A5B0E7-3B96-5A0E-38DD-B34966FA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09600"/>
            <a:ext cx="5715000" cy="2514600"/>
          </a:xfrm>
          <a:prstGeom prst="rect">
            <a:avLst/>
          </a:prstGeom>
          <a:solidFill>
            <a:srgbClr val="FF51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Times" panose="02020603050405020304" pitchFamily="18" charset="0"/>
              <a:buNone/>
            </a:pPr>
            <a:r>
              <a:rPr lang="en-US" altLang="en-US"/>
              <a:t>    </a:t>
            </a:r>
            <a:r>
              <a:rPr lang="en-US" altLang="en-US" b="1" u="sng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altLang="en-US" b="1" u="sng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altLang="en-US" b="1" u="sng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</a:t>
            </a:r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6       8      10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BED73D7-EF5E-3119-D711-608C74077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524000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/>
                </a:solidFill>
                <a:latin typeface="Times New Roman" charset="0"/>
                <a:ea typeface="ＭＳ Ｐゴシック" charset="0"/>
              </a:rPr>
              <a:t>=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AB6EC560-4C49-EF62-5E33-4E4F7E218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524000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/>
                </a:solidFill>
                <a:latin typeface="Times New Roman" charset="0"/>
                <a:ea typeface="ＭＳ Ｐゴシック" charset="0"/>
              </a:rPr>
              <a:t>=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8BD388D8-A2C5-DFEC-FB7D-E12CB954B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04800"/>
            <a:ext cx="23844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>
                <a:solidFill>
                  <a:srgbClr val="FFF8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</a:rPr>
              <a:t>all</a:t>
            </a:r>
          </a:p>
          <a:p>
            <a:pPr algn="ctr">
              <a:defRPr/>
            </a:pPr>
            <a:r>
              <a:rPr lang="en-US" b="1">
                <a:solidFill>
                  <a:srgbClr val="FFF8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</a:rPr>
              <a:t>reduce</a:t>
            </a:r>
          </a:p>
          <a:p>
            <a:pPr algn="ctr">
              <a:defRPr/>
            </a:pPr>
            <a:r>
              <a:rPr lang="en-US" b="1">
                <a:solidFill>
                  <a:srgbClr val="FFF8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</a:rPr>
              <a:t>to  1/2</a:t>
            </a:r>
            <a:endParaRPr lang="en-US">
              <a:solidFill>
                <a:srgbClr val="FFF821"/>
              </a:solidFill>
              <a:latin typeface="Times New Roman" charset="0"/>
              <a:ea typeface="ＭＳ Ｐゴシック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autoUpdateAnimBg="0"/>
      <p:bldP spid="410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A7207B46-F269-BD01-C451-5E351DF1552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81EF5B8-66D7-2700-5812-BB1F76877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66725"/>
            <a:ext cx="8099425" cy="320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</a:t>
            </a:r>
            <a:r>
              <a:rPr lang="en-US" b="1" u="sng">
                <a:solidFill>
                  <a:srgbClr val="FF51E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Extremes.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                       the </a:t>
            </a:r>
            <a:r>
              <a:rPr lang="en-US" u="sng">
                <a:solidFill>
                  <a:srgbClr val="FFF8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Means.</a:t>
            </a:r>
            <a:endParaRPr lang="en-US">
              <a:solidFill>
                <a:srgbClr val="FFF8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18435" name="Object 3">
            <a:extLst>
              <a:ext uri="{FF2B5EF4-FFF2-40B4-BE49-F238E27FC236}">
                <a16:creationId xmlns:a16="http://schemas.microsoft.com/office/drawing/2014/main" id="{B38174AA-3F57-2AF0-74E6-7C5FBFF181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4419600"/>
          <a:ext cx="2971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82600" imgH="393700" progId="Equation.3">
                  <p:embed/>
                </p:oleObj>
              </mc:Choice>
              <mc:Fallback>
                <p:oleObj name="Equation" r:id="rId4" imgW="4826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419600"/>
                        <a:ext cx="2971800" cy="1905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Oval 4">
            <a:extLst>
              <a:ext uri="{FF2B5EF4-FFF2-40B4-BE49-F238E27FC236}">
                <a16:creationId xmlns:a16="http://schemas.microsoft.com/office/drawing/2014/main" id="{AE02F3B5-B737-79F2-F598-FD2BFBE75891}"/>
              </a:ext>
            </a:extLst>
          </p:cNvPr>
          <p:cNvSpPr>
            <a:spLocks noChangeArrowheads="1"/>
          </p:cNvSpPr>
          <p:nvPr/>
        </p:nvSpPr>
        <p:spPr bwMode="auto">
          <a:xfrm rot="1892703">
            <a:off x="2286000" y="4648200"/>
            <a:ext cx="3733800" cy="1219200"/>
          </a:xfrm>
          <a:prstGeom prst="ellipse">
            <a:avLst/>
          </a:prstGeom>
          <a:noFill/>
          <a:ln w="76200">
            <a:solidFill>
              <a:srgbClr val="FF51E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B9DEF804-EA73-DD06-E037-6B6F4DD2A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362200"/>
            <a:ext cx="838200" cy="2057400"/>
          </a:xfrm>
          <a:prstGeom prst="line">
            <a:avLst/>
          </a:prstGeom>
          <a:noFill/>
          <a:ln w="127000">
            <a:solidFill>
              <a:srgbClr val="FF51E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5F19319A-8E24-19D5-F649-E22E3043943A}"/>
              </a:ext>
            </a:extLst>
          </p:cNvPr>
          <p:cNvSpPr>
            <a:spLocks noChangeArrowheads="1"/>
          </p:cNvSpPr>
          <p:nvPr/>
        </p:nvSpPr>
        <p:spPr bwMode="auto">
          <a:xfrm rot="-2028549">
            <a:off x="2438400" y="4800600"/>
            <a:ext cx="3505200" cy="1085850"/>
          </a:xfrm>
          <a:prstGeom prst="ellipse">
            <a:avLst/>
          </a:prstGeom>
          <a:noFill/>
          <a:ln w="76200">
            <a:solidFill>
              <a:srgbClr val="FFF8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E3CB6918-3419-5830-75C7-66D888D0F4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733800"/>
            <a:ext cx="1219200" cy="838200"/>
          </a:xfrm>
          <a:prstGeom prst="line">
            <a:avLst/>
          </a:prstGeom>
          <a:noFill/>
          <a:ln w="120650">
            <a:solidFill>
              <a:srgbClr val="FFF8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  <p:bldP spid="22532" grpId="0" animBg="1"/>
      <p:bldP spid="225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>
            <a:extLst>
              <a:ext uri="{FF2B5EF4-FFF2-40B4-BE49-F238E27FC236}">
                <a16:creationId xmlns:a16="http://schemas.microsoft.com/office/drawing/2014/main" id="{83B1C267-B7AB-020F-1FF1-7970F76634AF}"/>
              </a:ext>
            </a:extLst>
          </p:cNvPr>
          <p:cNvGrpSpPr>
            <a:grpSpLocks/>
          </p:cNvGrpSpPr>
          <p:nvPr/>
        </p:nvGrpSpPr>
        <p:grpSpPr bwMode="auto">
          <a:xfrm>
            <a:off x="5253038" y="958850"/>
            <a:ext cx="1077912" cy="1460500"/>
            <a:chOff x="4702" y="826"/>
            <a:chExt cx="679" cy="920"/>
          </a:xfrm>
        </p:grpSpPr>
        <p:sp>
          <p:nvSpPr>
            <p:cNvPr id="33795" name="Rectangle 3">
              <a:extLst>
                <a:ext uri="{FF2B5EF4-FFF2-40B4-BE49-F238E27FC236}">
                  <a16:creationId xmlns:a16="http://schemas.microsoft.com/office/drawing/2014/main" id="{16989B96-0A42-12E4-EC99-06137E344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796" name="Text Box 4">
              <a:extLst>
                <a:ext uri="{FF2B5EF4-FFF2-40B4-BE49-F238E27FC236}">
                  <a16:creationId xmlns:a16="http://schemas.microsoft.com/office/drawing/2014/main" id="{FE611D61-55FD-82FB-72A3-552325675F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797" name="Text Box 5">
              <a:extLst>
                <a:ext uri="{FF2B5EF4-FFF2-40B4-BE49-F238E27FC236}">
                  <a16:creationId xmlns:a16="http://schemas.microsoft.com/office/drawing/2014/main" id="{383ABE64-9379-A92F-F191-21E6920B3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798" name="Line 6">
              <a:extLst>
                <a:ext uri="{FF2B5EF4-FFF2-40B4-BE49-F238E27FC236}">
                  <a16:creationId xmlns:a16="http://schemas.microsoft.com/office/drawing/2014/main" id="{171B6576-0281-F0B2-58C1-76BEA2D85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3799" name="Group 7">
            <a:extLst>
              <a:ext uri="{FF2B5EF4-FFF2-40B4-BE49-F238E27FC236}">
                <a16:creationId xmlns:a16="http://schemas.microsoft.com/office/drawing/2014/main" id="{D487039E-C25D-5C4A-9EB4-CFE1F981D84A}"/>
              </a:ext>
            </a:extLst>
          </p:cNvPr>
          <p:cNvGrpSpPr>
            <a:grpSpLocks/>
          </p:cNvGrpSpPr>
          <p:nvPr/>
        </p:nvGrpSpPr>
        <p:grpSpPr bwMode="auto">
          <a:xfrm>
            <a:off x="3067050" y="3756025"/>
            <a:ext cx="1460500" cy="1092200"/>
            <a:chOff x="4492" y="2455"/>
            <a:chExt cx="920" cy="688"/>
          </a:xfrm>
        </p:grpSpPr>
        <p:sp>
          <p:nvSpPr>
            <p:cNvPr id="33800" name="Rectangle 8">
              <a:extLst>
                <a:ext uri="{FF2B5EF4-FFF2-40B4-BE49-F238E27FC236}">
                  <a16:creationId xmlns:a16="http://schemas.microsoft.com/office/drawing/2014/main" id="{A2D58DE1-70F7-3973-9A65-2A31A26046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01" name="Text Box 9">
              <a:extLst>
                <a:ext uri="{FF2B5EF4-FFF2-40B4-BE49-F238E27FC236}">
                  <a16:creationId xmlns:a16="http://schemas.microsoft.com/office/drawing/2014/main" id="{9A2C29A5-66C6-D520-1CCC-A37477B4D8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50%</a:t>
              </a:r>
            </a:p>
          </p:txBody>
        </p:sp>
      </p:grpSp>
      <p:sp>
        <p:nvSpPr>
          <p:cNvPr id="33802" name="Text Box 10">
            <a:extLst>
              <a:ext uri="{FF2B5EF4-FFF2-40B4-BE49-F238E27FC236}">
                <a16:creationId xmlns:a16="http://schemas.microsoft.com/office/drawing/2014/main" id="{08E3AE8A-86E5-89C3-5ED0-9F4DD235A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1.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3803" name="Group 11">
            <a:extLst>
              <a:ext uri="{FF2B5EF4-FFF2-40B4-BE49-F238E27FC236}">
                <a16:creationId xmlns:a16="http://schemas.microsoft.com/office/drawing/2014/main" id="{55D47303-25BD-0F0D-253A-8AD1B7B50A3C}"/>
              </a:ext>
            </a:extLst>
          </p:cNvPr>
          <p:cNvGrpSpPr>
            <a:grpSpLocks/>
          </p:cNvGrpSpPr>
          <p:nvPr/>
        </p:nvGrpSpPr>
        <p:grpSpPr bwMode="auto">
          <a:xfrm>
            <a:off x="5245100" y="976313"/>
            <a:ext cx="1077913" cy="1460500"/>
            <a:chOff x="4702" y="826"/>
            <a:chExt cx="679" cy="920"/>
          </a:xfrm>
        </p:grpSpPr>
        <p:sp>
          <p:nvSpPr>
            <p:cNvPr id="33804" name="Rectangle 12">
              <a:extLst>
                <a:ext uri="{FF2B5EF4-FFF2-40B4-BE49-F238E27FC236}">
                  <a16:creationId xmlns:a16="http://schemas.microsoft.com/office/drawing/2014/main" id="{040838F6-C9B0-97EC-523A-D68624996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05" name="Text Box 13">
              <a:extLst>
                <a:ext uri="{FF2B5EF4-FFF2-40B4-BE49-F238E27FC236}">
                  <a16:creationId xmlns:a16="http://schemas.microsoft.com/office/drawing/2014/main" id="{15553512-275A-F501-85D0-4FCB1428B9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806" name="Text Box 14">
              <a:extLst>
                <a:ext uri="{FF2B5EF4-FFF2-40B4-BE49-F238E27FC236}">
                  <a16:creationId xmlns:a16="http://schemas.microsoft.com/office/drawing/2014/main" id="{7E06ABB3-237A-D37B-6A27-73A6ECAD7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807" name="Line 15">
              <a:extLst>
                <a:ext uri="{FF2B5EF4-FFF2-40B4-BE49-F238E27FC236}">
                  <a16:creationId xmlns:a16="http://schemas.microsoft.com/office/drawing/2014/main" id="{6E66C516-CB36-B8DC-9B81-2325CFA69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3808" name="Group 16">
            <a:extLst>
              <a:ext uri="{FF2B5EF4-FFF2-40B4-BE49-F238E27FC236}">
                <a16:creationId xmlns:a16="http://schemas.microsoft.com/office/drawing/2014/main" id="{12316689-BC49-7E6F-CEA0-485533ED3628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762375"/>
            <a:ext cx="1460500" cy="1092200"/>
            <a:chOff x="4492" y="2455"/>
            <a:chExt cx="920" cy="688"/>
          </a:xfrm>
        </p:grpSpPr>
        <p:sp>
          <p:nvSpPr>
            <p:cNvPr id="33809" name="Rectangle 17">
              <a:extLst>
                <a:ext uri="{FF2B5EF4-FFF2-40B4-BE49-F238E27FC236}">
                  <a16:creationId xmlns:a16="http://schemas.microsoft.com/office/drawing/2014/main" id="{4272152F-2D2B-4EA0-A088-AC98452FFE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10" name="Text Box 18">
              <a:extLst>
                <a:ext uri="{FF2B5EF4-FFF2-40B4-BE49-F238E27FC236}">
                  <a16:creationId xmlns:a16="http://schemas.microsoft.com/office/drawing/2014/main" id="{56AB64A7-116B-123E-E786-5AB89C935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1.2</a:t>
              </a:r>
            </a:p>
          </p:txBody>
        </p:sp>
      </p:grpSp>
      <p:grpSp>
        <p:nvGrpSpPr>
          <p:cNvPr id="33811" name="Group 19">
            <a:extLst>
              <a:ext uri="{FF2B5EF4-FFF2-40B4-BE49-F238E27FC236}">
                <a16:creationId xmlns:a16="http://schemas.microsoft.com/office/drawing/2014/main" id="{F79C8FC5-48CB-EB0F-5DA4-7A8B7C1B9DD6}"/>
              </a:ext>
            </a:extLst>
          </p:cNvPr>
          <p:cNvGrpSpPr>
            <a:grpSpLocks/>
          </p:cNvGrpSpPr>
          <p:nvPr/>
        </p:nvGrpSpPr>
        <p:grpSpPr bwMode="auto">
          <a:xfrm>
            <a:off x="5046663" y="3727450"/>
            <a:ext cx="1460500" cy="1092200"/>
            <a:chOff x="4492" y="2455"/>
            <a:chExt cx="920" cy="688"/>
          </a:xfrm>
        </p:grpSpPr>
        <p:sp>
          <p:nvSpPr>
            <p:cNvPr id="33812" name="Rectangle 20">
              <a:extLst>
                <a:ext uri="{FF2B5EF4-FFF2-40B4-BE49-F238E27FC236}">
                  <a16:creationId xmlns:a16="http://schemas.microsoft.com/office/drawing/2014/main" id="{E83C7303-0A25-E700-2A05-D8CF30A821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13" name="Text Box 21">
              <a:extLst>
                <a:ext uri="{FF2B5EF4-FFF2-40B4-BE49-F238E27FC236}">
                  <a16:creationId xmlns:a16="http://schemas.microsoft.com/office/drawing/2014/main" id="{A5FC12F2-7BEE-9FAE-F196-3BA16195C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38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4913A9C2-B32B-D293-FA20-8A7F2040825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E2D904D4-E613-B453-EFAF-BC7B574E4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839200" cy="447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</a:t>
            </a:r>
            <a:r>
              <a:rPr lang="en-US" b="1" u="sng">
                <a:solidFill>
                  <a:srgbClr val="FFF8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product of the means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b="1">
                <a:latin typeface="Times New Roman" charset="0"/>
                <a:ea typeface="ＭＳ Ｐゴシック" charset="0"/>
                <a:cs typeface="Times New Roman" charset="0"/>
              </a:rPr>
              <a:t>equals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the </a:t>
            </a:r>
            <a:r>
              <a:rPr lang="en-US" b="1" u="sng">
                <a:solidFill>
                  <a:srgbClr val="FFF8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product of the extremes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ＭＳ Ｐゴシック" charset="0"/>
                <a:cs typeface="Times New Roman" charset="0"/>
              </a:rPr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US" b="1" i="1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Cross products are equal.</a:t>
            </a:r>
          </a:p>
          <a:p>
            <a:pPr>
              <a:spcBef>
                <a:spcPct val="50000"/>
              </a:spcBef>
              <a:defRPr/>
            </a:pPr>
            <a:endParaRPr lang="en-US" sz="2400">
              <a:latin typeface="Times New Roman" charset="0"/>
              <a:ea typeface="ＭＳ Ｐゴシック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0851983A-0DC2-DE9A-8D7C-BA518C979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19460" name="Object 3">
            <a:extLst>
              <a:ext uri="{FF2B5EF4-FFF2-40B4-BE49-F238E27FC236}">
                <a16:creationId xmlns:a16="http://schemas.microsoft.com/office/drawing/2014/main" id="{728E2166-00C0-EAC2-06E0-5DE10BE92D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648200"/>
          <a:ext cx="2971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82600" imgH="393700" progId="Equation.3">
                  <p:embed/>
                </p:oleObj>
              </mc:Choice>
              <mc:Fallback>
                <p:oleObj name="Equation" r:id="rId4" imgW="4826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48200"/>
                        <a:ext cx="2971800" cy="1905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6">
            <a:extLst>
              <a:ext uri="{FF2B5EF4-FFF2-40B4-BE49-F238E27FC236}">
                <a16:creationId xmlns:a16="http://schemas.microsoft.com/office/drawing/2014/main" id="{C33F0A11-0A96-D4ED-2767-32F5EF9FC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3E1D4AEF-CC42-1CE1-5E73-D86A0314B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495800"/>
            <a:ext cx="43862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/>
              <a:t>2 • 12 = 3 •  8</a:t>
            </a:r>
          </a:p>
          <a:p>
            <a:pPr algn="just" eaLnBrk="1" hangingPunct="1"/>
            <a:r>
              <a:rPr lang="en-US" altLang="en-US"/>
              <a:t>      24 = 24</a:t>
            </a:r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41D92FCB-5C8A-94CC-D916-F0730CDA58EB}"/>
              </a:ext>
            </a:extLst>
          </p:cNvPr>
          <p:cNvSpPr>
            <a:spLocks noChangeArrowheads="1"/>
          </p:cNvSpPr>
          <p:nvPr/>
        </p:nvSpPr>
        <p:spPr bwMode="auto">
          <a:xfrm rot="1892703">
            <a:off x="58738" y="4968875"/>
            <a:ext cx="3733800" cy="1219200"/>
          </a:xfrm>
          <a:prstGeom prst="ellipse">
            <a:avLst/>
          </a:prstGeom>
          <a:noFill/>
          <a:ln w="76200">
            <a:solidFill>
              <a:srgbClr val="FF51E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B337D9CF-43EA-5DC3-09BF-B4DC33A5B190}"/>
              </a:ext>
            </a:extLst>
          </p:cNvPr>
          <p:cNvSpPr>
            <a:spLocks noChangeArrowheads="1"/>
          </p:cNvSpPr>
          <p:nvPr/>
        </p:nvSpPr>
        <p:spPr bwMode="auto">
          <a:xfrm rot="-2028549">
            <a:off x="207963" y="5116513"/>
            <a:ext cx="3505200" cy="1085850"/>
          </a:xfrm>
          <a:prstGeom prst="ellipse">
            <a:avLst/>
          </a:prstGeom>
          <a:noFill/>
          <a:ln w="76200">
            <a:solidFill>
              <a:srgbClr val="FFF8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  <p:bldP spid="12295" grpId="0" build="p" autoUpdateAnimBg="0"/>
      <p:bldP spid="12296" grpId="0" animBg="1"/>
      <p:bldP spid="1229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3558D6BA-A896-D18F-13BB-966863F306A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fguilbert</a:t>
            </a:r>
            <a:endParaRPr lang="en-US" sz="1400"/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45F991AC-6FF2-A91D-27DA-9B2252DED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8382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Times New Roman" charset="0"/>
                <a:ea typeface="ＭＳ Ｐゴシック" charset="0"/>
                <a:cs typeface="Times New Roman" charset="0"/>
              </a:rPr>
              <a:t>To Solve Proportions</a:t>
            </a:r>
            <a:endParaRPr lang="en-US" sz="2400" b="1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A8871D5B-8224-BD75-6C8A-CAAC7F48A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D53FCD25-7563-E0A9-91B3-D6FE60894E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1447800"/>
          <a:ext cx="2419350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9100" imgH="393700" progId="Equation.3">
                  <p:embed/>
                </p:oleObj>
              </mc:Choice>
              <mc:Fallback>
                <p:oleObj name="Equation" r:id="rId4" imgW="4191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447800"/>
                        <a:ext cx="2419350" cy="17589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7">
            <a:extLst>
              <a:ext uri="{FF2B5EF4-FFF2-40B4-BE49-F238E27FC236}">
                <a16:creationId xmlns:a16="http://schemas.microsoft.com/office/drawing/2014/main" id="{953EA11A-BF08-FEBB-4EB2-B2897CBB2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BA2BF8A8-C9F5-58FD-ED1E-BA20EF476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0DC0B02E-9585-BBF9-17EB-809755AAE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0538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A520F38D-FEE9-EB4B-D659-145B4961E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76400"/>
            <a:ext cx="2152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Find n</a:t>
            </a:r>
          </a:p>
        </p:txBody>
      </p:sp>
      <p:sp>
        <p:nvSpPr>
          <p:cNvPr id="14349" name="Oval 13">
            <a:extLst>
              <a:ext uri="{FF2B5EF4-FFF2-40B4-BE49-F238E27FC236}">
                <a16:creationId xmlns:a16="http://schemas.microsoft.com/office/drawing/2014/main" id="{12B4C47A-5BDC-63DC-B007-EB3DB3A4C4C4}"/>
              </a:ext>
            </a:extLst>
          </p:cNvPr>
          <p:cNvSpPr>
            <a:spLocks noChangeArrowheads="1"/>
          </p:cNvSpPr>
          <p:nvPr/>
        </p:nvSpPr>
        <p:spPr bwMode="auto">
          <a:xfrm rot="1892703">
            <a:off x="2971800" y="1981200"/>
            <a:ext cx="3733800" cy="914400"/>
          </a:xfrm>
          <a:prstGeom prst="ellipse">
            <a:avLst/>
          </a:prstGeom>
          <a:noFill/>
          <a:ln w="76200">
            <a:solidFill>
              <a:srgbClr val="FF51E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0CAA962A-2DFE-56B0-7B33-941372E87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657600"/>
            <a:ext cx="180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Times New Roman" charset="0"/>
                <a:ea typeface="ＭＳ Ｐゴシック" charset="0"/>
              </a:rPr>
              <a:t>9 n =</a:t>
            </a:r>
          </a:p>
        </p:txBody>
      </p:sp>
      <p:sp>
        <p:nvSpPr>
          <p:cNvPr id="14351" name="Oval 15">
            <a:extLst>
              <a:ext uri="{FF2B5EF4-FFF2-40B4-BE49-F238E27FC236}">
                <a16:creationId xmlns:a16="http://schemas.microsoft.com/office/drawing/2014/main" id="{40B39FE1-49D7-490F-FA06-C3A9C2802D47}"/>
              </a:ext>
            </a:extLst>
          </p:cNvPr>
          <p:cNvSpPr>
            <a:spLocks noChangeArrowheads="1"/>
          </p:cNvSpPr>
          <p:nvPr/>
        </p:nvSpPr>
        <p:spPr bwMode="auto">
          <a:xfrm rot="-2028549">
            <a:off x="2971800" y="1905000"/>
            <a:ext cx="3505200" cy="1009650"/>
          </a:xfrm>
          <a:prstGeom prst="ellipse">
            <a:avLst/>
          </a:prstGeom>
          <a:noFill/>
          <a:ln w="76200">
            <a:solidFill>
              <a:srgbClr val="FFF8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4352" name="Rectangle 16">
            <a:extLst>
              <a:ext uri="{FF2B5EF4-FFF2-40B4-BE49-F238E27FC236}">
                <a16:creationId xmlns:a16="http://schemas.microsoft.com/office/drawing/2014/main" id="{C32A2E32-D75A-8701-A044-1D39CFA0F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657600"/>
            <a:ext cx="21510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Times New Roman" charset="0"/>
                <a:ea typeface="ＭＳ Ｐゴシック" charset="0"/>
              </a:rPr>
              <a:t>(3) (6)</a:t>
            </a:r>
          </a:p>
        </p:txBody>
      </p:sp>
      <p:sp>
        <p:nvSpPr>
          <p:cNvPr id="14353" name="Rectangle 17">
            <a:extLst>
              <a:ext uri="{FF2B5EF4-FFF2-40B4-BE49-F238E27FC236}">
                <a16:creationId xmlns:a16="http://schemas.microsoft.com/office/drawing/2014/main" id="{04656E84-3749-4604-0599-CC56FB1CF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724400"/>
            <a:ext cx="27559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Times New Roman" charset="0"/>
                <a:ea typeface="ＭＳ Ｐゴシック" charset="0"/>
              </a:rPr>
              <a:t>9 n = 18</a:t>
            </a:r>
          </a:p>
          <a:p>
            <a:pPr>
              <a:defRPr/>
            </a:pPr>
            <a:r>
              <a:rPr lang="en-US" b="1">
                <a:latin typeface="Times New Roman" charset="0"/>
                <a:ea typeface="ＭＳ Ｐゴシック" charset="0"/>
              </a:rPr>
              <a:t>   n = 2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 animBg="1"/>
      <p:bldP spid="14350" grpId="0" build="p" autoUpdateAnimBg="0"/>
      <p:bldP spid="14351" grpId="0" animBg="1"/>
      <p:bldP spid="14352" grpId="0" build="p" autoUpdateAnimBg="0"/>
      <p:bldP spid="1435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16" y="8962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divide quantity as a ratio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6875" y="1682750"/>
            <a:ext cx="8118475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1)  Share £24 into the ratio 1 : 5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729" y="2604172"/>
            <a:ext cx="1413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 + 5 = 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8912" y="3142841"/>
            <a:ext cx="5255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To find each part, we divide </a:t>
            </a:r>
            <a:r>
              <a:rPr lang="en-US" sz="2800" dirty="0"/>
              <a:t>£24 by 6</a:t>
            </a:r>
            <a:r>
              <a:rPr lang="en-US" sz="2600" dirty="0"/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5735" y="2135054"/>
            <a:ext cx="3820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We add the parts of the ratio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90889" y="3693603"/>
            <a:ext cx="1776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24 ÷ 6 = £4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6294585" y="1426871"/>
            <a:ext cx="2849415" cy="1959989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How can you check your answer?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86512" y="4206642"/>
            <a:ext cx="5907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This means one part is equivalent to £4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6458" y="4719680"/>
            <a:ext cx="5279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Since one gets 1 part = 1 x £4 = £4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6404" y="5264078"/>
            <a:ext cx="6275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Since the other </a:t>
            </a:r>
            <a:r>
              <a:rPr lang="en-US" sz="2800">
                <a:solidFill>
                  <a:srgbClr val="FF0000"/>
                </a:solidFill>
              </a:rPr>
              <a:t>gets 5 </a:t>
            </a:r>
            <a:r>
              <a:rPr lang="en-US" sz="2800" dirty="0">
                <a:solidFill>
                  <a:srgbClr val="FF0000"/>
                </a:solidFill>
              </a:rPr>
              <a:t>parts = 5 x £4 = £20 </a:t>
            </a:r>
          </a:p>
        </p:txBody>
      </p:sp>
    </p:spTree>
    <p:extLst>
      <p:ext uri="{BB962C8B-B14F-4D97-AF65-F5344CB8AC3E}">
        <p14:creationId xmlns:p14="http://schemas.microsoft.com/office/powerpoint/2010/main" val="165982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23" grpId="0"/>
      <p:bldP spid="46" grpId="0"/>
      <p:bldP spid="4" grpId="0" animBg="1"/>
      <p:bldP spid="11" grpId="0"/>
      <p:bldP spid="13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28725" y="990600"/>
            <a:ext cx="6686549" cy="1101600"/>
          </a:xfrm>
        </p:spPr>
        <p:txBody>
          <a:bodyPr>
            <a:normAutofit fontScale="90000"/>
          </a:bodyPr>
          <a:lstStyle/>
          <a:p>
            <a:r>
              <a:rPr lang="en-US" dirty="0"/>
              <a:t>Ratios can be used to calculate unit prices, i.e. the price of one item. This method is known as the </a:t>
            </a:r>
            <a:r>
              <a:rPr lang="en-US" dirty="0">
                <a:solidFill>
                  <a:srgbClr val="FF0000"/>
                </a:solidFill>
              </a:rPr>
              <a:t>unitary method </a:t>
            </a:r>
            <a:r>
              <a:rPr lang="en-US" dirty="0"/>
              <a:t>and can be used to solve a range of ratio problems.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914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538" y="1220321"/>
            <a:ext cx="6809233" cy="7890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7598" y="2180931"/>
            <a:ext cx="2321719" cy="23217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35594" y="2301464"/>
            <a:ext cx="47602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Find out how long it would take to run 1 mile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09913" y="3309098"/>
            <a:ext cx="392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5 miles takes 45 minutes</a:t>
            </a:r>
          </a:p>
          <a:p>
            <a:r>
              <a:rPr lang="en-GB" sz="2100" dirty="0"/>
              <a:t>1 mile takes </a:t>
            </a:r>
          </a:p>
        </p:txBody>
      </p:sp>
      <p:sp>
        <p:nvSpPr>
          <p:cNvPr id="8" name="Curved Right Arrow 7"/>
          <p:cNvSpPr/>
          <p:nvPr/>
        </p:nvSpPr>
        <p:spPr>
          <a:xfrm>
            <a:off x="3671047" y="3463290"/>
            <a:ext cx="242048" cy="45182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500">
              <a:solidFill>
                <a:schemeClr val="tx1"/>
              </a:solidFill>
            </a:endParaRPr>
          </a:p>
        </p:txBody>
      </p:sp>
      <p:sp>
        <p:nvSpPr>
          <p:cNvPr id="9" name="Curved Left Arrow 8"/>
          <p:cNvSpPr/>
          <p:nvPr/>
        </p:nvSpPr>
        <p:spPr>
          <a:xfrm>
            <a:off x="7229139" y="3481318"/>
            <a:ext cx="177501" cy="4518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50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6136" y="3552041"/>
            <a:ext cx="52491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÷ 5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4413" y="3530768"/>
            <a:ext cx="571550" cy="40237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36516" y="3632263"/>
            <a:ext cx="13958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9 minutes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41956" y="4342728"/>
            <a:ext cx="15733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Now what?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19539" y="4826822"/>
            <a:ext cx="584487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1 mile takes 9 minutes</a:t>
            </a:r>
          </a:p>
          <a:p>
            <a:r>
              <a:rPr lang="en-GB" sz="2100" dirty="0"/>
              <a:t>So 18 times will take 18 times as long</a:t>
            </a:r>
          </a:p>
          <a:p>
            <a:r>
              <a:rPr lang="en-GB" sz="2100" dirty="0"/>
              <a:t>9 x 18 = 162 minutes</a:t>
            </a:r>
          </a:p>
        </p:txBody>
      </p:sp>
    </p:spTree>
    <p:extLst>
      <p:ext uri="{BB962C8B-B14F-4D97-AF65-F5344CB8AC3E}">
        <p14:creationId xmlns:p14="http://schemas.microsoft.com/office/powerpoint/2010/main" val="309047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>
            <a:extLst>
              <a:ext uri="{FF2B5EF4-FFF2-40B4-BE49-F238E27FC236}">
                <a16:creationId xmlns:a16="http://schemas.microsoft.com/office/drawing/2014/main" id="{5AA1C4CC-80CD-D0B8-804D-AB90483128CC}"/>
              </a:ext>
            </a:extLst>
          </p:cNvPr>
          <p:cNvGrpSpPr>
            <a:grpSpLocks/>
          </p:cNvGrpSpPr>
          <p:nvPr/>
        </p:nvGrpSpPr>
        <p:grpSpPr bwMode="auto">
          <a:xfrm>
            <a:off x="5033963" y="1025525"/>
            <a:ext cx="1460500" cy="1092200"/>
            <a:chOff x="4492" y="2455"/>
            <a:chExt cx="920" cy="688"/>
          </a:xfrm>
        </p:grpSpPr>
        <p:sp>
          <p:nvSpPr>
            <p:cNvPr id="35843" name="Rectangle 3">
              <a:extLst>
                <a:ext uri="{FF2B5EF4-FFF2-40B4-BE49-F238E27FC236}">
                  <a16:creationId xmlns:a16="http://schemas.microsoft.com/office/drawing/2014/main" id="{99CE9997-B743-E6A3-3455-251981A150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44" name="Text Box 4">
              <a:extLst>
                <a:ext uri="{FF2B5EF4-FFF2-40B4-BE49-F238E27FC236}">
                  <a16:creationId xmlns:a16="http://schemas.microsoft.com/office/drawing/2014/main" id="{7BDFE379-B7D1-9525-9CC9-DF6DA7E7DE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0.2</a:t>
              </a:r>
            </a:p>
          </p:txBody>
        </p:sp>
      </p:grpSp>
      <p:sp>
        <p:nvSpPr>
          <p:cNvPr id="35845" name="Text Box 5">
            <a:extLst>
              <a:ext uri="{FF2B5EF4-FFF2-40B4-BE49-F238E27FC236}">
                <a16:creationId xmlns:a16="http://schemas.microsoft.com/office/drawing/2014/main" id="{303502B5-F021-05A5-39DA-73DCDFE95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3.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5846" name="Group 6">
            <a:extLst>
              <a:ext uri="{FF2B5EF4-FFF2-40B4-BE49-F238E27FC236}">
                <a16:creationId xmlns:a16="http://schemas.microsoft.com/office/drawing/2014/main" id="{CF521B54-04EC-6CB3-9767-9A6A38237508}"/>
              </a:ext>
            </a:extLst>
          </p:cNvPr>
          <p:cNvGrpSpPr>
            <a:grpSpLocks/>
          </p:cNvGrpSpPr>
          <p:nvPr/>
        </p:nvGrpSpPr>
        <p:grpSpPr bwMode="auto">
          <a:xfrm>
            <a:off x="5141913" y="3532188"/>
            <a:ext cx="1336675" cy="1460500"/>
            <a:chOff x="3351" y="2251"/>
            <a:chExt cx="842" cy="920"/>
          </a:xfrm>
        </p:grpSpPr>
        <p:sp>
          <p:nvSpPr>
            <p:cNvPr id="35847" name="Rectangle 7">
              <a:extLst>
                <a:ext uri="{FF2B5EF4-FFF2-40B4-BE49-F238E27FC236}">
                  <a16:creationId xmlns:a16="http://schemas.microsoft.com/office/drawing/2014/main" id="{DBCA2796-17A5-46F4-6958-0FC33588C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2251"/>
              <a:ext cx="842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48" name="Text Box 8">
              <a:extLst>
                <a:ext uri="{FF2B5EF4-FFF2-40B4-BE49-F238E27FC236}">
                  <a16:creationId xmlns:a16="http://schemas.microsoft.com/office/drawing/2014/main" id="{ECBBA880-FCE7-34ED-E912-B8A1A6B310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1" y="2267"/>
              <a:ext cx="4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5849" name="Text Box 9">
              <a:extLst>
                <a:ext uri="{FF2B5EF4-FFF2-40B4-BE49-F238E27FC236}">
                  <a16:creationId xmlns:a16="http://schemas.microsoft.com/office/drawing/2014/main" id="{7F213829-0998-7395-8038-3A40DFDF4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3" y="2682"/>
              <a:ext cx="780" cy="44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35850" name="Line 10">
              <a:extLst>
                <a:ext uri="{FF2B5EF4-FFF2-40B4-BE49-F238E27FC236}">
                  <a16:creationId xmlns:a16="http://schemas.microsoft.com/office/drawing/2014/main" id="{A4F61C2B-CE29-8E17-5316-62C3D76D65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2681"/>
              <a:ext cx="4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5851" name="Group 11">
            <a:extLst>
              <a:ext uri="{FF2B5EF4-FFF2-40B4-BE49-F238E27FC236}">
                <a16:creationId xmlns:a16="http://schemas.microsoft.com/office/drawing/2014/main" id="{2B2747C0-D04B-9118-8EC9-D901AE5C03DB}"/>
              </a:ext>
            </a:extLst>
          </p:cNvPr>
          <p:cNvGrpSpPr>
            <a:grpSpLocks/>
          </p:cNvGrpSpPr>
          <p:nvPr/>
        </p:nvGrpSpPr>
        <p:grpSpPr bwMode="auto">
          <a:xfrm>
            <a:off x="3333750" y="3543300"/>
            <a:ext cx="1077913" cy="1460500"/>
            <a:chOff x="2100" y="2232"/>
            <a:chExt cx="679" cy="920"/>
          </a:xfrm>
        </p:grpSpPr>
        <p:sp>
          <p:nvSpPr>
            <p:cNvPr id="35852" name="Rectangle 12">
              <a:extLst>
                <a:ext uri="{FF2B5EF4-FFF2-40B4-BE49-F238E27FC236}">
                  <a16:creationId xmlns:a16="http://schemas.microsoft.com/office/drawing/2014/main" id="{4637AF8E-C142-11CE-CB1B-A4D44582E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2232"/>
              <a:ext cx="679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53" name="Text Box 13">
              <a:extLst>
                <a:ext uri="{FF2B5EF4-FFF2-40B4-BE49-F238E27FC236}">
                  <a16:creationId xmlns:a16="http://schemas.microsoft.com/office/drawing/2014/main" id="{5A8B5C32-50BD-AC53-E66F-3E3128AB6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9" y="2257"/>
              <a:ext cx="533" cy="44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5854" name="Text Box 14">
              <a:extLst>
                <a:ext uri="{FF2B5EF4-FFF2-40B4-BE49-F238E27FC236}">
                  <a16:creationId xmlns:a16="http://schemas.microsoft.com/office/drawing/2014/main" id="{19509D2D-BF6D-FBA6-32CF-CC70AFE25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2646"/>
              <a:ext cx="473" cy="44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5855" name="Line 15">
              <a:extLst>
                <a:ext uri="{FF2B5EF4-FFF2-40B4-BE49-F238E27FC236}">
                  <a16:creationId xmlns:a16="http://schemas.microsoft.com/office/drawing/2014/main" id="{1D141980-6C59-F790-FE02-49B7EA17C6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6" y="2663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5856" name="Group 16">
            <a:extLst>
              <a:ext uri="{FF2B5EF4-FFF2-40B4-BE49-F238E27FC236}">
                <a16:creationId xmlns:a16="http://schemas.microsoft.com/office/drawing/2014/main" id="{E5FAE276-D747-69DB-4591-9ACB336D34FF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019175"/>
            <a:ext cx="1460500" cy="1092200"/>
            <a:chOff x="4492" y="2455"/>
            <a:chExt cx="920" cy="688"/>
          </a:xfrm>
        </p:grpSpPr>
        <p:sp>
          <p:nvSpPr>
            <p:cNvPr id="35857" name="Rectangle 17">
              <a:extLst>
                <a:ext uri="{FF2B5EF4-FFF2-40B4-BE49-F238E27FC236}">
                  <a16:creationId xmlns:a16="http://schemas.microsoft.com/office/drawing/2014/main" id="{0FC793BD-1CE8-3684-F7BE-2FB3DC58F6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58" name="Text Box 18">
              <a:extLst>
                <a:ext uri="{FF2B5EF4-FFF2-40B4-BE49-F238E27FC236}">
                  <a16:creationId xmlns:a16="http://schemas.microsoft.com/office/drawing/2014/main" id="{92BC9361-3A2B-2B1B-7346-8855C99A8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0.2</a:t>
              </a:r>
            </a:p>
          </p:txBody>
        </p:sp>
      </p:grpSp>
      <p:grpSp>
        <p:nvGrpSpPr>
          <p:cNvPr id="35859" name="Group 19">
            <a:extLst>
              <a:ext uri="{FF2B5EF4-FFF2-40B4-BE49-F238E27FC236}">
                <a16:creationId xmlns:a16="http://schemas.microsoft.com/office/drawing/2014/main" id="{256E5049-DD93-E5B4-A775-591D73A9873D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762375"/>
            <a:ext cx="1460500" cy="1092200"/>
            <a:chOff x="4492" y="2455"/>
            <a:chExt cx="920" cy="688"/>
          </a:xfrm>
        </p:grpSpPr>
        <p:sp>
          <p:nvSpPr>
            <p:cNvPr id="35860" name="Rectangle 20">
              <a:extLst>
                <a:ext uri="{FF2B5EF4-FFF2-40B4-BE49-F238E27FC236}">
                  <a16:creationId xmlns:a16="http://schemas.microsoft.com/office/drawing/2014/main" id="{B0E15914-BF3D-D405-872D-74819E5FAA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61" name="Text Box 21">
              <a:extLst>
                <a:ext uri="{FF2B5EF4-FFF2-40B4-BE49-F238E27FC236}">
                  <a16:creationId xmlns:a16="http://schemas.microsoft.com/office/drawing/2014/main" id="{0FDC1379-17EF-2D51-4B3B-6BA8FCBFA4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58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EA6383-8B52-40F9-32B9-40F0DE108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340768"/>
            <a:ext cx="3462607" cy="29523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D91C21-2BAF-1B3D-36FE-55FE421AD5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1328192"/>
            <a:ext cx="377765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9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A1A7566-2574-A00A-88F1-83B5D4D05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590" y="304800"/>
            <a:ext cx="8195308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Percent Increase</a:t>
            </a:r>
          </a:p>
        </p:txBody>
      </p:sp>
      <p:grpSp>
        <p:nvGrpSpPr>
          <p:cNvPr id="65553" name="Group 17">
            <a:extLst>
              <a:ext uri="{FF2B5EF4-FFF2-40B4-BE49-F238E27FC236}">
                <a16:creationId xmlns:a16="http://schemas.microsoft.com/office/drawing/2014/main" id="{2AB79699-7CF2-7CCD-F5C8-4E55E56636F1}"/>
              </a:ext>
            </a:extLst>
          </p:cNvPr>
          <p:cNvGrpSpPr>
            <a:grpSpLocks/>
          </p:cNvGrpSpPr>
          <p:nvPr/>
        </p:nvGrpSpPr>
        <p:grpSpPr bwMode="auto">
          <a:xfrm>
            <a:off x="5125278" y="2709363"/>
            <a:ext cx="3148017" cy="522289"/>
            <a:chOff x="2527" y="1255"/>
            <a:chExt cx="1983" cy="329"/>
          </a:xfrm>
        </p:grpSpPr>
        <p:sp>
          <p:nvSpPr>
            <p:cNvPr id="29705" name="Line 9">
              <a:extLst>
                <a:ext uri="{FF2B5EF4-FFF2-40B4-BE49-F238E27FC236}">
                  <a16:creationId xmlns:a16="http://schemas.microsoft.com/office/drawing/2014/main" id="{F7A91AE1-8B6D-0154-D546-E34920919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7" y="148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9706" name="Text Box 13">
              <a:extLst>
                <a:ext uri="{FF2B5EF4-FFF2-40B4-BE49-F238E27FC236}">
                  <a16:creationId xmlns:a16="http://schemas.microsoft.com/office/drawing/2014/main" id="{86E406BD-0539-E227-C381-0108F539A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255"/>
              <a:ext cx="17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9900"/>
                  </a:solidFill>
                  <a:latin typeface="Verdana" panose="020B0604030504040204" pitchFamily="34" charset="0"/>
                </a:rPr>
                <a:t>Percentage of increase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14:cNvPr>
              <p14:cNvContentPartPr/>
              <p14:nvPr/>
            </p14:nvContentPartPr>
            <p14:xfrm>
              <a:off x="8813520" y="4080960"/>
              <a:ext cx="9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4160" y="4071600"/>
                <a:ext cx="28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/>
              <p:nvPr/>
            </p:nvSpPr>
            <p:spPr>
              <a:xfrm>
                <a:off x="2123729" y="1429762"/>
                <a:ext cx="6835170" cy="3298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The increase growth factor is</a:t>
                </a:r>
              </a:p>
              <a:p>
                <a:endParaRPr lang="en-US" sz="4000" dirty="0"/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r>
                      <a:rPr lang="en-US" sz="66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6600" i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66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6600" dirty="0"/>
                  <a:t>  </a:t>
                </a:r>
                <a:endParaRPr lang="en-AU" sz="6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9" y="1429762"/>
                <a:ext cx="6835170" cy="3298980"/>
              </a:xfrm>
              <a:prstGeom prst="rect">
                <a:avLst/>
              </a:prstGeom>
              <a:blipFill>
                <a:blip r:embed="rId4"/>
                <a:stretch>
                  <a:fillRect l="-3119" t="-3327" r="-12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80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1">
            <a:extLst>
              <a:ext uri="{FF2B5EF4-FFF2-40B4-BE49-F238E27FC236}">
                <a16:creationId xmlns:a16="http://schemas.microsoft.com/office/drawing/2014/main" id="{F67F65E7-B091-77F5-A4D5-C0B6075F4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15" y="289691"/>
            <a:ext cx="803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>
                <a:latin typeface="Comic Sans MS" panose="030F0702030302020204" pitchFamily="66" charset="0"/>
              </a:rPr>
              <a:t>Phrase</a:t>
            </a:r>
            <a:r>
              <a:rPr lang="en-GB" altLang="en-US" sz="2800" dirty="0">
                <a:latin typeface="Comic Sans MS" panose="030F0702030302020204" pitchFamily="66" charset="0"/>
              </a:rPr>
              <a:t>                   </a:t>
            </a:r>
            <a:r>
              <a:rPr lang="en-GB" altLang="en-US" sz="2800" u="sng" dirty="0">
                <a:latin typeface="Comic Sans MS" panose="030F0702030302020204" pitchFamily="66" charset="0"/>
              </a:rPr>
              <a:t>% Multiplier/Growth factor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2AC7114-BEF3-4056-1603-B4DE0E58ED61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052513"/>
            <a:ext cx="6048375" cy="4760912"/>
            <a:chOff x="683568" y="2132856"/>
            <a:chExt cx="6048672" cy="5544616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3297869F-7B6F-16E5-39CE-AA05F1F1D1F6}"/>
                </a:ext>
              </a:extLst>
            </p:cNvPr>
            <p:cNvSpPr/>
            <p:nvPr/>
          </p:nvSpPr>
          <p:spPr>
            <a:xfrm>
              <a:off x="683568" y="2132856"/>
              <a:ext cx="2087666" cy="43262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A40FF0D9-2019-9F94-9686-051003AE8428}"/>
                </a:ext>
              </a:extLst>
            </p:cNvPr>
            <p:cNvSpPr/>
            <p:nvPr/>
          </p:nvSpPr>
          <p:spPr>
            <a:xfrm>
              <a:off x="5795569" y="7244848"/>
              <a:ext cx="936671" cy="43262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4E30577-0836-2F16-8DA1-2905BB63AF6C}"/>
                </a:ext>
              </a:extLst>
            </p:cNvPr>
            <p:cNvCxnSpPr>
              <a:stCxn id="46" idx="3"/>
              <a:endCxn id="48" idx="1"/>
            </p:cNvCxnSpPr>
            <p:nvPr/>
          </p:nvCxnSpPr>
          <p:spPr>
            <a:xfrm>
              <a:off x="2771234" y="2349168"/>
              <a:ext cx="3024335" cy="51119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2" name="TextBox 2">
            <a:extLst>
              <a:ext uri="{FF2B5EF4-FFF2-40B4-BE49-F238E27FC236}">
                <a16:creationId xmlns:a16="http://schemas.microsoft.com/office/drawing/2014/main" id="{14B42BD5-CEB4-879A-F69D-68A62AB7C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105251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5 % increase</a:t>
            </a:r>
          </a:p>
        </p:txBody>
      </p:sp>
      <p:sp>
        <p:nvSpPr>
          <p:cNvPr id="22533" name="TextBox 42">
            <a:extLst>
              <a:ext uri="{FF2B5EF4-FFF2-40B4-BE49-F238E27FC236}">
                <a16:creationId xmlns:a16="http://schemas.microsoft.com/office/drawing/2014/main" id="{D3D60EF3-8766-8F7D-79FD-99C6A26E1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850" y="5381625"/>
            <a:ext cx="2519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1.05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31BC121-C8FD-7CA6-9F33-89D3CB1146EC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958975"/>
            <a:ext cx="6011863" cy="3024188"/>
            <a:chOff x="683568" y="2708920"/>
            <a:chExt cx="5976664" cy="3024336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9FB36A89-187C-3A91-66EE-0FE9F2B04DE0}"/>
                </a:ext>
              </a:extLst>
            </p:cNvPr>
            <p:cNvSpPr/>
            <p:nvPr/>
          </p:nvSpPr>
          <p:spPr>
            <a:xfrm>
              <a:off x="683568" y="2708920"/>
              <a:ext cx="2087966" cy="431821"/>
            </a:xfrm>
            <a:prstGeom prst="round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2DA3F3C5-D641-7F4C-3547-AA8128E89048}"/>
                </a:ext>
              </a:extLst>
            </p:cNvPr>
            <p:cNvSpPr/>
            <p:nvPr/>
          </p:nvSpPr>
          <p:spPr>
            <a:xfrm>
              <a:off x="5724356" y="5301435"/>
              <a:ext cx="935876" cy="431821"/>
            </a:xfrm>
            <a:prstGeom prst="round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46BCEB5-61DD-706D-68EA-AA09C5051E5B}"/>
                </a:ext>
              </a:extLst>
            </p:cNvPr>
            <p:cNvCxnSpPr>
              <a:stCxn id="59" idx="3"/>
              <a:endCxn id="60" idx="1"/>
            </p:cNvCxnSpPr>
            <p:nvPr/>
          </p:nvCxnSpPr>
          <p:spPr>
            <a:xfrm>
              <a:off x="2771534" y="2924831"/>
              <a:ext cx="2952822" cy="25925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5" name="TextBox 5">
            <a:extLst>
              <a:ext uri="{FF2B5EF4-FFF2-40B4-BE49-F238E27FC236}">
                <a16:creationId xmlns:a16="http://schemas.microsoft.com/office/drawing/2014/main" id="{47673AD0-59BB-12FD-47DB-7E3DB3272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19605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10 % increase</a:t>
            </a:r>
          </a:p>
        </p:txBody>
      </p:sp>
      <p:sp>
        <p:nvSpPr>
          <p:cNvPr id="22536" name="TextBox 18">
            <a:extLst>
              <a:ext uri="{FF2B5EF4-FFF2-40B4-BE49-F238E27FC236}">
                <a16:creationId xmlns:a16="http://schemas.microsoft.com/office/drawing/2014/main" id="{B20526B8-8525-CDE1-F263-016DA2AD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175" y="455136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1.1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A3E05B1-69A5-2A6A-9FE9-D57A441FF009}"/>
              </a:ext>
            </a:extLst>
          </p:cNvPr>
          <p:cNvGrpSpPr/>
          <p:nvPr/>
        </p:nvGrpSpPr>
        <p:grpSpPr>
          <a:xfrm>
            <a:off x="1475656" y="3264095"/>
            <a:ext cx="5976664" cy="1080120"/>
            <a:chOff x="683568" y="2132856"/>
            <a:chExt cx="5976664" cy="1080120"/>
          </a:xfrm>
          <a:solidFill>
            <a:srgbClr val="FF66CC"/>
          </a:solidFill>
        </p:grpSpPr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3ADB906A-6BA6-204F-AF49-BB1EFB3E23FD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BDBD70EB-52FA-25D5-3CB7-44B71C8BD2AD}"/>
                </a:ext>
              </a:extLst>
            </p:cNvPr>
            <p:cNvSpPr/>
            <p:nvPr/>
          </p:nvSpPr>
          <p:spPr>
            <a:xfrm>
              <a:off x="5724128" y="2780928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8EE9F64-D8E0-82CB-9289-211B8AE1DEA3}"/>
                </a:ext>
              </a:extLst>
            </p:cNvPr>
            <p:cNvCxnSpPr>
              <a:stCxn id="75" idx="3"/>
              <a:endCxn id="76" idx="1"/>
            </p:cNvCxnSpPr>
            <p:nvPr/>
          </p:nvCxnSpPr>
          <p:spPr>
            <a:xfrm>
              <a:off x="2771800" y="2348880"/>
              <a:ext cx="2952328" cy="648072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8" name="TextBox 7">
            <a:extLst>
              <a:ext uri="{FF2B5EF4-FFF2-40B4-BE49-F238E27FC236}">
                <a16:creationId xmlns:a16="http://schemas.microsoft.com/office/drawing/2014/main" id="{AFA95AB9-B531-C466-9F48-5A8BFDC2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324961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15 % increase</a:t>
            </a:r>
          </a:p>
        </p:txBody>
      </p:sp>
      <p:sp>
        <p:nvSpPr>
          <p:cNvPr id="22539" name="TextBox 17">
            <a:extLst>
              <a:ext uri="{FF2B5EF4-FFF2-40B4-BE49-F238E27FC236}">
                <a16:creationId xmlns:a16="http://schemas.microsoft.com/office/drawing/2014/main" id="{6666E292-04E7-F074-702B-0E5C5EB6F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3900488"/>
            <a:ext cx="2519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1.15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3747175-F3D2-FC29-663B-EF19713780FD}"/>
              </a:ext>
            </a:extLst>
          </p:cNvPr>
          <p:cNvGrpSpPr/>
          <p:nvPr/>
        </p:nvGrpSpPr>
        <p:grpSpPr>
          <a:xfrm>
            <a:off x="1475656" y="1528935"/>
            <a:ext cx="6048672" cy="3096344"/>
            <a:chOff x="683568" y="-531440"/>
            <a:chExt cx="6048672" cy="3096344"/>
          </a:xfrm>
          <a:solidFill>
            <a:srgbClr val="FF0000"/>
          </a:solidFill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865465A-C7B3-82F5-358A-BB2B8AA2C389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E2B80314-A9E1-F52D-C1FA-2225BF86CF1A}"/>
                </a:ext>
              </a:extLst>
            </p:cNvPr>
            <p:cNvSpPr/>
            <p:nvPr/>
          </p:nvSpPr>
          <p:spPr>
            <a:xfrm>
              <a:off x="5796136" y="-531440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22C0378-CF3B-5D21-E0FD-B1C967AB82E9}"/>
                </a:ext>
              </a:extLst>
            </p:cNvPr>
            <p:cNvCxnSpPr>
              <a:stCxn id="87" idx="3"/>
            </p:cNvCxnSpPr>
            <p:nvPr/>
          </p:nvCxnSpPr>
          <p:spPr>
            <a:xfrm flipV="1">
              <a:off x="2771800" y="-306626"/>
              <a:ext cx="2994255" cy="2655506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1" name="TextBox 9">
            <a:extLst>
              <a:ext uri="{FF2B5EF4-FFF2-40B4-BE49-F238E27FC236}">
                <a16:creationId xmlns:a16="http://schemas.microsoft.com/office/drawing/2014/main" id="{3E58F31E-DB10-4C2C-5330-31C625462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4192588"/>
            <a:ext cx="230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½  % increase</a:t>
            </a:r>
          </a:p>
        </p:txBody>
      </p:sp>
      <p:sp>
        <p:nvSpPr>
          <p:cNvPr id="22542" name="TextBox 14">
            <a:extLst>
              <a:ext uri="{FF2B5EF4-FFF2-40B4-BE49-F238E27FC236}">
                <a16:creationId xmlns:a16="http://schemas.microsoft.com/office/drawing/2014/main" id="{319988B1-E6C4-1A95-784E-DF166AF2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963" y="152241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1.005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E9BFAE86-A28D-CF79-613C-97452CB601FA}"/>
              </a:ext>
            </a:extLst>
          </p:cNvPr>
          <p:cNvGrpSpPr/>
          <p:nvPr/>
        </p:nvGrpSpPr>
        <p:grpSpPr>
          <a:xfrm>
            <a:off x="1475656" y="2788571"/>
            <a:ext cx="6048672" cy="3024336"/>
            <a:chOff x="683568" y="-459432"/>
            <a:chExt cx="6048672" cy="3024336"/>
          </a:xfrm>
          <a:solidFill>
            <a:srgbClr val="CCCC00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160B44A6-CC34-A84D-6CE6-17F9DC87A98D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F0477F3B-8105-EA85-D486-A1F383485ABB}"/>
                </a:ext>
              </a:extLst>
            </p:cNvPr>
            <p:cNvSpPr/>
            <p:nvPr/>
          </p:nvSpPr>
          <p:spPr>
            <a:xfrm>
              <a:off x="5796136" y="-459432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BC986456-713C-B6C7-F990-14A01BAC42DE}"/>
                </a:ext>
              </a:extLst>
            </p:cNvPr>
            <p:cNvCxnSpPr>
              <a:stCxn id="97" idx="3"/>
              <a:endCxn id="98" idx="1"/>
            </p:cNvCxnSpPr>
            <p:nvPr/>
          </p:nvCxnSpPr>
          <p:spPr>
            <a:xfrm flipV="1">
              <a:off x="2771800" y="-243408"/>
              <a:ext cx="3024336" cy="259228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4" name="TextBox 41">
            <a:extLst>
              <a:ext uri="{FF2B5EF4-FFF2-40B4-BE49-F238E27FC236}">
                <a16:creationId xmlns:a16="http://schemas.microsoft.com/office/drawing/2014/main" id="{F39E46E1-7512-1AB3-0464-F220B09B8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5365750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No change</a:t>
            </a:r>
          </a:p>
        </p:txBody>
      </p:sp>
      <p:sp>
        <p:nvSpPr>
          <p:cNvPr id="22545" name="TextBox 16">
            <a:extLst>
              <a:ext uri="{FF2B5EF4-FFF2-40B4-BE49-F238E27FC236}">
                <a16:creationId xmlns:a16="http://schemas.microsoft.com/office/drawing/2014/main" id="{4D8CB045-88A0-D1D1-B422-2A4815ABA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963" y="277336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A1A7566-2574-A00A-88F1-83B5D4D05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590" y="304800"/>
            <a:ext cx="8195308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Percent Decrease</a:t>
            </a:r>
          </a:p>
        </p:txBody>
      </p:sp>
      <p:grpSp>
        <p:nvGrpSpPr>
          <p:cNvPr id="65553" name="Group 17">
            <a:extLst>
              <a:ext uri="{FF2B5EF4-FFF2-40B4-BE49-F238E27FC236}">
                <a16:creationId xmlns:a16="http://schemas.microsoft.com/office/drawing/2014/main" id="{2AB79699-7CF2-7CCD-F5C8-4E55E56636F1}"/>
              </a:ext>
            </a:extLst>
          </p:cNvPr>
          <p:cNvGrpSpPr>
            <a:grpSpLocks/>
          </p:cNvGrpSpPr>
          <p:nvPr/>
        </p:nvGrpSpPr>
        <p:grpSpPr bwMode="auto">
          <a:xfrm>
            <a:off x="5125278" y="2709363"/>
            <a:ext cx="3219455" cy="522289"/>
            <a:chOff x="2527" y="1255"/>
            <a:chExt cx="2028" cy="329"/>
          </a:xfrm>
        </p:grpSpPr>
        <p:sp>
          <p:nvSpPr>
            <p:cNvPr id="29705" name="Line 9">
              <a:extLst>
                <a:ext uri="{FF2B5EF4-FFF2-40B4-BE49-F238E27FC236}">
                  <a16:creationId xmlns:a16="http://schemas.microsoft.com/office/drawing/2014/main" id="{F7A91AE1-8B6D-0154-D546-E34920919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7" y="148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9706" name="Text Box 13">
              <a:extLst>
                <a:ext uri="{FF2B5EF4-FFF2-40B4-BE49-F238E27FC236}">
                  <a16:creationId xmlns:a16="http://schemas.microsoft.com/office/drawing/2014/main" id="{86E406BD-0539-E227-C381-0108F539A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255"/>
              <a:ext cx="18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9900"/>
                  </a:solidFill>
                  <a:latin typeface="Verdana" panose="020B0604030504040204" pitchFamily="34" charset="0"/>
                </a:rPr>
                <a:t>Percentage of decrease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14:cNvPr>
              <p14:cNvContentPartPr/>
              <p14:nvPr/>
            </p14:nvContentPartPr>
            <p14:xfrm>
              <a:off x="8813520" y="4080960"/>
              <a:ext cx="9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4160" y="4071600"/>
                <a:ext cx="28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/>
              <p:nvPr/>
            </p:nvSpPr>
            <p:spPr>
              <a:xfrm>
                <a:off x="1959493" y="1582162"/>
                <a:ext cx="6835170" cy="3298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The decrease decay factor is</a:t>
                </a:r>
              </a:p>
              <a:p>
                <a:endParaRPr lang="en-US" sz="4000" dirty="0"/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r>
                      <a:rPr lang="en-US" sz="66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66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66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6600" dirty="0"/>
                  <a:t>  </a:t>
                </a:r>
                <a:endParaRPr lang="en-AU" sz="6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93" y="1582162"/>
                <a:ext cx="6835170" cy="3298980"/>
              </a:xfrm>
              <a:prstGeom prst="rect">
                <a:avLst/>
              </a:prstGeom>
              <a:blipFill>
                <a:blip r:embed="rId4"/>
                <a:stretch>
                  <a:fillRect l="-3119" t="-3327" r="-12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9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1">
            <a:extLst>
              <a:ext uri="{FF2B5EF4-FFF2-40B4-BE49-F238E27FC236}">
                <a16:creationId xmlns:a16="http://schemas.microsoft.com/office/drawing/2014/main" id="{5B47F190-1F2B-B67B-B4A1-1B360E96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CCC56CA-7FC5-049F-2729-BF36F3950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1236663"/>
            <a:ext cx="76327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	A car depreciates at rate of </a:t>
            </a:r>
            <a:r>
              <a:rPr lang="en-GB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30%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. Initially it cost </a:t>
            </a:r>
            <a:r>
              <a:rPr lang="en-GB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£25,000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	How much will it be worth after a year?</a:t>
            </a:r>
            <a:endParaRPr lang="en-US" altLang="en-US" sz="3600" dirty="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675ECE-58DB-5A7F-392B-24D4787F0E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5174" y="3754252"/>
                <a:ext cx="4384977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2400" i="1" dirty="0">
                  <a:latin typeface="Kristen ITC" panose="03050502040202030202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i="1" dirty="0">
                    <a:latin typeface="Kristen ITC" panose="03050502040202030202" pitchFamily="66" charset="0"/>
                  </a:rPr>
                  <a:t>25 000</a:t>
                </a:r>
                <a:r>
                  <a:rPr lang="en-US" alt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b="1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en-US" sz="24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400" i="1" dirty="0">
                    <a:latin typeface="Kristen ITC" panose="03050502040202030202" pitchFamily="66" charset="0"/>
                  </a:rPr>
                  <a:t>0.70 = </a:t>
                </a:r>
                <a:r>
                  <a:rPr lang="en-GB" altLang="en-US" sz="2400" i="1" u="sng" dirty="0">
                    <a:latin typeface="Kristen ITC" panose="03050502040202030202" pitchFamily="66" charset="0"/>
                  </a:rPr>
                  <a:t>£17,500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675ECE-58DB-5A7F-392B-24D4787F0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5174" y="3754252"/>
                <a:ext cx="4384977" cy="830997"/>
              </a:xfrm>
              <a:prstGeom prst="rect">
                <a:avLst/>
              </a:prstGeom>
              <a:blipFill>
                <a:blip r:embed="rId2"/>
                <a:stretch>
                  <a:fillRect l="-2086" b="-169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91573D-4A41-CE8C-7BF1-0ADE00A636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7813" y="2924175"/>
                <a:ext cx="6192539" cy="616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b="1" i="1" dirty="0">
                    <a:latin typeface="Kristen ITC" panose="03050502040202030202" pitchFamily="66" charset="0"/>
                  </a:rPr>
                  <a:t>Decay factor=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altLang="en-US" sz="2400" i="1" dirty="0">
                    <a:latin typeface="Kristen ITC" panose="03050502040202030202" pitchFamily="66" charset="0"/>
                  </a:rPr>
                  <a:t>=0.70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91573D-4A41-CE8C-7BF1-0ADE00A63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7813" y="2924175"/>
                <a:ext cx="6192539" cy="616964"/>
              </a:xfrm>
              <a:prstGeom prst="rect">
                <a:avLst/>
              </a:prstGeom>
              <a:blipFill>
                <a:blip r:embed="rId3"/>
                <a:stretch>
                  <a:fillRect l="-1575" b="-1188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43845743-F2E8-8F0C-8DFA-FEA8152A15EC}"/>
              </a:ext>
            </a:extLst>
          </p:cNvPr>
          <p:cNvSpPr/>
          <p:nvPr/>
        </p:nvSpPr>
        <p:spPr>
          <a:xfrm>
            <a:off x="3878970" y="4771479"/>
            <a:ext cx="525658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quicker way!</a:t>
            </a:r>
          </a:p>
        </p:txBody>
      </p:sp>
    </p:spTree>
    <p:extLst>
      <p:ext uri="{BB962C8B-B14F-4D97-AF65-F5344CB8AC3E}">
        <p14:creationId xmlns:p14="http://schemas.microsoft.com/office/powerpoint/2010/main" val="22263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1">
            <a:extLst>
              <a:ext uri="{FF2B5EF4-FFF2-40B4-BE49-F238E27FC236}">
                <a16:creationId xmlns:a16="http://schemas.microsoft.com/office/drawing/2014/main" id="{80AE218A-EC13-C75F-C9AD-703E59E45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1">
                <a:extLst>
                  <a:ext uri="{FF2B5EF4-FFF2-40B4-BE49-F238E27FC236}">
                    <a16:creationId xmlns:a16="http://schemas.microsoft.com/office/drawing/2014/main" id="{DE9A5005-770E-93B7-2AE9-F04C1F88D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608" y="1515272"/>
                <a:ext cx="7577931" cy="3233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Sally deposits </a:t>
                </a:r>
                <a:r>
                  <a:rPr lang="en-US" altLang="en-US" sz="1800" b="1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£600 </a:t>
                </a:r>
                <a:r>
                  <a:rPr lang="en-US" altLang="en-US" sz="1800" b="1" dirty="0">
                    <a:latin typeface="Comic Sans MS" panose="030F0702030302020204" pitchFamily="66" charset="0"/>
                  </a:rPr>
                  <a:t>into an account with an increase of 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5%</a:t>
                </a:r>
                <a:r>
                  <a:rPr lang="en-US" altLang="en-US" sz="1800" b="1" dirty="0">
                    <a:latin typeface="Comic Sans MS" panose="030F0702030302020204" pitchFamily="66" charset="0"/>
                  </a:rPr>
                  <a:t> per annum.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Find how much money she has in the account after one year.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Growth factor=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800" dirty="0"/>
                  <a:t>  </a:t>
                </a:r>
                <a:r>
                  <a:rPr lang="en-AU" sz="1800" dirty="0"/>
                  <a:t>=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800" dirty="0"/>
                  <a:t>  =1+0.05=1.05</a:t>
                </a:r>
                <a:endParaRPr lang="en-AU" sz="1800" dirty="0"/>
              </a:p>
              <a:p>
                <a:pPr>
                  <a:spcBef>
                    <a:spcPct val="0"/>
                  </a:spcBef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New balance = £600 </a:t>
                </a:r>
                <a14:m>
                  <m:oMath xmlns:m="http://schemas.openxmlformats.org/officeDocument/2006/math">
                    <m:r>
                      <a:rPr lang="en-US" altLang="en-US" sz="1800" b="1" i="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𝟎𝟓</m:t>
                    </m:r>
                  </m:oMath>
                </a14:m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= £630</a:t>
                </a:r>
              </a:p>
            </p:txBody>
          </p:sp>
        </mc:Choice>
        <mc:Fallback xmlns="">
          <p:sp>
            <p:nvSpPr>
              <p:cNvPr id="14339" name="Rectangle 1">
                <a:extLst>
                  <a:ext uri="{FF2B5EF4-FFF2-40B4-BE49-F238E27FC236}">
                    <a16:creationId xmlns:a16="http://schemas.microsoft.com/office/drawing/2014/main" id="{DE9A5005-770E-93B7-2AE9-F04C1F88D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1515272"/>
                <a:ext cx="7577931" cy="3233193"/>
              </a:xfrm>
              <a:prstGeom prst="rect">
                <a:avLst/>
              </a:prstGeom>
              <a:blipFill>
                <a:blip r:embed="rId2"/>
                <a:stretch>
                  <a:fillRect l="-644" t="-943" b="-30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8" name="Picture 2" descr="Teenage girl looking over the tabletop at some piles of pound coins.">
            <a:extLst>
              <a:ext uri="{FF2B5EF4-FFF2-40B4-BE49-F238E27FC236}">
                <a16:creationId xmlns:a16="http://schemas.microsoft.com/office/drawing/2014/main" id="{73290258-9D19-B1CB-1814-BC5135048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736" y="2960240"/>
            <a:ext cx="249713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D0458E-D116-2A0B-668C-10D5C4F3079D}"/>
              </a:ext>
            </a:extLst>
          </p:cNvPr>
          <p:cNvSpPr/>
          <p:nvPr/>
        </p:nvSpPr>
        <p:spPr>
          <a:xfrm>
            <a:off x="4386076" y="4573287"/>
            <a:ext cx="525658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quicker way!</a:t>
            </a:r>
          </a:p>
        </p:txBody>
      </p:sp>
    </p:spTree>
    <p:extLst>
      <p:ext uri="{BB962C8B-B14F-4D97-AF65-F5344CB8AC3E}">
        <p14:creationId xmlns:p14="http://schemas.microsoft.com/office/powerpoint/2010/main" val="152824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700" b="0" i="0" u="none" strike="noStrike" cap="none" normalizeH="0" baseline="0">
            <a:ln>
              <a:noFill/>
            </a:ln>
            <a:solidFill>
              <a:srgbClr val="66CCFF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700" b="0" i="0" u="none" strike="noStrike" cap="none" normalizeH="0" baseline="0">
            <a:ln>
              <a:noFill/>
            </a:ln>
            <a:solidFill>
              <a:srgbClr val="66CCFF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lank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ppt/theme/themeOverride2.xml><?xml version="1.0" encoding="utf-8"?>
<a:themeOverride xmlns:a="http://schemas.openxmlformats.org/drawingml/2006/main">
  <a:clrScheme name="Blank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ppt/theme/themeOverride3.xml><?xml version="1.0" encoding="utf-8"?>
<a:themeOverride xmlns:a="http://schemas.openxmlformats.org/drawingml/2006/main">
  <a:clrScheme name="Blank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ppt/theme/themeOverride4.xml><?xml version="1.0" encoding="utf-8"?>
<a:themeOverride xmlns:a="http://schemas.openxmlformats.org/drawingml/2006/main">
  <a:clrScheme name="Blank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ppt/theme/themeOverride5.xml><?xml version="1.0" encoding="utf-8"?>
<a:themeOverride xmlns:a="http://schemas.openxmlformats.org/drawingml/2006/main">
  <a:clrScheme name="Blank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ppt/theme/themeOverride6.xml><?xml version="1.0" encoding="utf-8"?>
<a:themeOverride xmlns:a="http://schemas.openxmlformats.org/drawingml/2006/main">
  <a:clrScheme name="Blank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ppt/theme/themeOverride7.xml><?xml version="1.0" encoding="utf-8"?>
<a:themeOverride xmlns:a="http://schemas.openxmlformats.org/drawingml/2006/main">
  <a:clrScheme name="Blank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Macintosh HD:Desktop Folder:Microsoft Office 2001:Templates:Presentations:Designs:Blank</Template>
  <TotalTime>1166</TotalTime>
  <Words>810</Words>
  <Application>Microsoft Office PowerPoint</Application>
  <PresentationFormat>On-screen Show (4:3)</PresentationFormat>
  <Paragraphs>176</Paragraphs>
  <Slides>24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Marker Felt</vt:lpstr>
      <vt:lpstr>Arial</vt:lpstr>
      <vt:lpstr>Calibri</vt:lpstr>
      <vt:lpstr>Californian FB</vt:lpstr>
      <vt:lpstr>Cambria Math</vt:lpstr>
      <vt:lpstr>Comic Sans MS</vt:lpstr>
      <vt:lpstr>Kristen ITC</vt:lpstr>
      <vt:lpstr>Times</vt:lpstr>
      <vt:lpstr>Times New Roman</vt:lpstr>
      <vt:lpstr>Verdana</vt:lpstr>
      <vt:lpstr>Blank</vt:lpstr>
      <vt:lpstr>Equation</vt:lpstr>
      <vt:lpstr>PowerPoint Presentation</vt:lpstr>
      <vt:lpstr>PowerPoint Presentation</vt:lpstr>
      <vt:lpstr>PowerPoint Presentation</vt:lpstr>
      <vt:lpstr>PowerPoint Presentation</vt:lpstr>
      <vt:lpstr>Percent Increase</vt:lpstr>
      <vt:lpstr>PowerPoint Presentation</vt:lpstr>
      <vt:lpstr>Percent Decrease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simplify ratios?</vt:lpstr>
      <vt:lpstr>How to simplify ratios?</vt:lpstr>
      <vt:lpstr>How to simplify ratios?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divide quantity as a ratio</vt:lpstr>
      <vt:lpstr>Ratios can be used to calculate unit prices, i.e. the price of one item. This method is known as the unitary method and can be used to solve a range of ratio problems.</vt:lpstr>
      <vt:lpstr>PowerPoint Presentation</vt:lpstr>
    </vt:vector>
  </TitlesOfParts>
  <Manager/>
  <Company>Old Rochester Regional High School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Frances Guilbert</dc:creator>
  <cp:keywords/>
  <dc:description/>
  <cp:lastModifiedBy>Lyn ZHANG</cp:lastModifiedBy>
  <cp:revision>44</cp:revision>
  <cp:lastPrinted>2003-01-10T14:07:55Z</cp:lastPrinted>
  <dcterms:created xsi:type="dcterms:W3CDTF">2001-07-27T14:38:31Z</dcterms:created>
  <dcterms:modified xsi:type="dcterms:W3CDTF">2023-03-09T21:33:33Z</dcterms:modified>
  <cp:category/>
</cp:coreProperties>
</file>