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57" r:id="rId4"/>
    <p:sldId id="258" r:id="rId5"/>
    <p:sldId id="259" r:id="rId6"/>
    <p:sldId id="261" r:id="rId7"/>
    <p:sldId id="260" r:id="rId8"/>
    <p:sldId id="262" r:id="rId9"/>
    <p:sldId id="264" r:id="rId10"/>
    <p:sldId id="265" r:id="rId11"/>
    <p:sldId id="263" r:id="rId12"/>
    <p:sldId id="266" r:id="rId13"/>
    <p:sldId id="267" r:id="rId14"/>
    <p:sldId id="268" r:id="rId15"/>
    <p:sldId id="269" r:id="rId16"/>
    <p:sldId id="270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25DD6-7A51-49AC-A1CD-93FEA1ED4676}" type="datetimeFigureOut">
              <a:rPr lang="en-AU" smtClean="0"/>
              <a:t>16/03/2023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E2FB7-F531-4FE4-A2A3-6473EC77D4B4}" type="slidenum">
              <a:rPr lang="en-AU" smtClean="0"/>
              <a:t>‹#›</a:t>
            </a:fld>
            <a:endParaRPr lang="en-A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6866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25DD6-7A51-49AC-A1CD-93FEA1ED4676}" type="datetimeFigureOut">
              <a:rPr lang="en-AU" smtClean="0"/>
              <a:t>16/03/2023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E2FB7-F531-4FE4-A2A3-6473EC77D4B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82316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25DD6-7A51-49AC-A1CD-93FEA1ED4676}" type="datetimeFigureOut">
              <a:rPr lang="en-AU" smtClean="0"/>
              <a:t>16/03/2023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E2FB7-F531-4FE4-A2A3-6473EC77D4B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458399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25DD6-7A51-49AC-A1CD-93FEA1ED4676}" type="datetimeFigureOut">
              <a:rPr lang="en-AU" smtClean="0"/>
              <a:t>16/03/2023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E2FB7-F531-4FE4-A2A3-6473EC77D4B4}" type="slidenum">
              <a:rPr lang="en-AU" smtClean="0"/>
              <a:t>‹#›</a:t>
            </a:fld>
            <a:endParaRPr lang="en-A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363551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25DD6-7A51-49AC-A1CD-93FEA1ED4676}" type="datetimeFigureOut">
              <a:rPr lang="en-AU" smtClean="0"/>
              <a:t>16/03/2023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E2FB7-F531-4FE4-A2A3-6473EC77D4B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027393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25DD6-7A51-49AC-A1CD-93FEA1ED4676}" type="datetimeFigureOut">
              <a:rPr lang="en-AU" smtClean="0"/>
              <a:t>16/03/2023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E2FB7-F531-4FE4-A2A3-6473EC77D4B4}" type="slidenum">
              <a:rPr lang="en-AU" smtClean="0"/>
              <a:t>‹#›</a:t>
            </a:fld>
            <a:endParaRPr lang="en-A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708584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25DD6-7A51-49AC-A1CD-93FEA1ED4676}" type="datetimeFigureOut">
              <a:rPr lang="en-AU" smtClean="0"/>
              <a:t>16/03/2023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E2FB7-F531-4FE4-A2A3-6473EC77D4B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812662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25DD6-7A51-49AC-A1CD-93FEA1ED4676}" type="datetimeFigureOut">
              <a:rPr lang="en-AU" smtClean="0"/>
              <a:t>16/03/2023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E2FB7-F531-4FE4-A2A3-6473EC77D4B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805955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25DD6-7A51-49AC-A1CD-93FEA1ED4676}" type="datetimeFigureOut">
              <a:rPr lang="en-AU" smtClean="0"/>
              <a:t>16/03/2023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E2FB7-F531-4FE4-A2A3-6473EC77D4B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81502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25DD6-7A51-49AC-A1CD-93FEA1ED4676}" type="datetimeFigureOut">
              <a:rPr lang="en-AU" smtClean="0"/>
              <a:t>16/03/2023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E2FB7-F531-4FE4-A2A3-6473EC77D4B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08306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25DD6-7A51-49AC-A1CD-93FEA1ED4676}" type="datetimeFigureOut">
              <a:rPr lang="en-AU" smtClean="0"/>
              <a:t>16/03/2023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E2FB7-F531-4FE4-A2A3-6473EC77D4B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12091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25DD6-7A51-49AC-A1CD-93FEA1ED4676}" type="datetimeFigureOut">
              <a:rPr lang="en-AU" smtClean="0"/>
              <a:t>16/03/2023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E2FB7-F531-4FE4-A2A3-6473EC77D4B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07745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25DD6-7A51-49AC-A1CD-93FEA1ED4676}" type="datetimeFigureOut">
              <a:rPr lang="en-AU" smtClean="0"/>
              <a:t>16/03/2023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E2FB7-F531-4FE4-A2A3-6473EC77D4B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1444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25DD6-7A51-49AC-A1CD-93FEA1ED4676}" type="datetimeFigureOut">
              <a:rPr lang="en-AU" smtClean="0"/>
              <a:t>16/03/2023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E2FB7-F531-4FE4-A2A3-6473EC77D4B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55126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25DD6-7A51-49AC-A1CD-93FEA1ED4676}" type="datetimeFigureOut">
              <a:rPr lang="en-AU" smtClean="0"/>
              <a:t>16/03/2023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E2FB7-F531-4FE4-A2A3-6473EC77D4B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19947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25DD6-7A51-49AC-A1CD-93FEA1ED4676}" type="datetimeFigureOut">
              <a:rPr lang="en-AU" smtClean="0"/>
              <a:t>16/03/2023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E2FB7-F531-4FE4-A2A3-6473EC77D4B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17396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25DD6-7A51-49AC-A1CD-93FEA1ED4676}" type="datetimeFigureOut">
              <a:rPr lang="en-AU" smtClean="0"/>
              <a:t>16/03/2023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E2FB7-F531-4FE4-A2A3-6473EC77D4B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63624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E025DD6-7A51-49AC-A1CD-93FEA1ED4676}" type="datetimeFigureOut">
              <a:rPr lang="en-AU" smtClean="0"/>
              <a:t>16/03/2023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57E2FB7-F531-4FE4-A2A3-6473EC77D4B4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1198081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62B14-2A38-40BF-B219-334273DEF9F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/>
              <a:t>Functions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19958D-4189-4229-A502-5D8E75ECC8D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/>
              <a:t>5C </a:t>
            </a:r>
          </a:p>
        </p:txBody>
      </p:sp>
    </p:spTree>
    <p:extLst>
      <p:ext uri="{BB962C8B-B14F-4D97-AF65-F5344CB8AC3E}">
        <p14:creationId xmlns:p14="http://schemas.microsoft.com/office/powerpoint/2010/main" val="36161248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BB6012-ADCF-4036-B97E-426FAB0A3F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681" y="5419836"/>
            <a:ext cx="8534400" cy="1059792"/>
          </a:xfrm>
        </p:spPr>
        <p:txBody>
          <a:bodyPr/>
          <a:lstStyle/>
          <a:p>
            <a:r>
              <a:rPr lang="en-AU" dirty="0"/>
              <a:t>Function notation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27D421-A353-45AC-9735-FF54C0AAE42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25669" y="378372"/>
                <a:ext cx="10830909" cy="4903076"/>
              </a:xfrm>
            </p:spPr>
            <p:txBody>
              <a:bodyPr>
                <a:normAutofit/>
              </a:bodyPr>
              <a:lstStyle/>
              <a:p>
                <a:r>
                  <a:rPr lang="en-US" dirty="0">
                    <a:solidFill>
                      <a:schemeClr val="bg1"/>
                    </a:solidFill>
                  </a:rPr>
                  <a:t>If the domain is </a:t>
                </a:r>
                <a:r>
                  <a:rPr lang="en-US" b="1" dirty="0">
                    <a:solidFill>
                      <a:schemeClr val="bg1"/>
                    </a:solidFill>
                    <a:latin typeface="Castellar" panose="020A0402060406010301" pitchFamily="18" charset="0"/>
                  </a:rPr>
                  <a:t>R</a:t>
                </a:r>
                <a:r>
                  <a:rPr lang="en-US" dirty="0">
                    <a:solidFill>
                      <a:schemeClr val="bg1"/>
                    </a:solidFill>
                  </a:rPr>
                  <a:t>, we often just write the rule. For example: f(x)=</a:t>
                </a:r>
                <a:r>
                  <a:rPr lang="en-AU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.</a:t>
                </a:r>
              </a:p>
              <a:p>
                <a:r>
                  <a:rPr lang="en-US" dirty="0">
                    <a:solidFill>
                      <a:schemeClr val="bg1"/>
                    </a:solidFill>
                  </a:rPr>
                  <a:t>Note that in using the notation f: X→Y, the set X is the </a:t>
                </a:r>
                <a:r>
                  <a:rPr lang="en-US" dirty="0">
                    <a:solidFill>
                      <a:srgbClr val="C00000"/>
                    </a:solidFill>
                  </a:rPr>
                  <a:t>domain</a:t>
                </a:r>
                <a:r>
                  <a:rPr lang="en-US" dirty="0">
                    <a:solidFill>
                      <a:schemeClr val="bg1"/>
                    </a:solidFill>
                  </a:rPr>
                  <a:t> but Y is not necessarily the range. It is a set that contains the range and is called the </a:t>
                </a:r>
                <a:r>
                  <a:rPr lang="en-US" dirty="0">
                    <a:solidFill>
                      <a:srgbClr val="C00000"/>
                    </a:solidFill>
                  </a:rPr>
                  <a:t>codomain</a:t>
                </a:r>
                <a:r>
                  <a:rPr lang="en-US" dirty="0">
                    <a:solidFill>
                      <a:schemeClr val="bg1"/>
                    </a:solidFill>
                  </a:rPr>
                  <a:t>. With this notation for functions, we write the domain of f as </a:t>
                </a:r>
                <a:r>
                  <a:rPr lang="en-US" dirty="0" err="1">
                    <a:solidFill>
                      <a:srgbClr val="C00000"/>
                    </a:solidFill>
                  </a:rPr>
                  <a:t>dom</a:t>
                </a:r>
                <a:r>
                  <a:rPr lang="en-US" dirty="0">
                    <a:solidFill>
                      <a:srgbClr val="C00000"/>
                    </a:solidFill>
                  </a:rPr>
                  <a:t> f</a:t>
                </a:r>
                <a:r>
                  <a:rPr lang="en-US" dirty="0">
                    <a:solidFill>
                      <a:schemeClr val="bg1"/>
                    </a:solidFill>
                  </a:rPr>
                  <a:t> and the range of f as </a:t>
                </a:r>
                <a:r>
                  <a:rPr lang="en-US" dirty="0">
                    <a:solidFill>
                      <a:srgbClr val="C00000"/>
                    </a:solidFill>
                  </a:rPr>
                  <a:t>ran f</a:t>
                </a:r>
                <a:r>
                  <a:rPr lang="en-US" dirty="0">
                    <a:solidFill>
                      <a:schemeClr val="bg1"/>
                    </a:solidFill>
                  </a:rPr>
                  <a:t>.</a:t>
                </a:r>
              </a:p>
              <a:p>
                <a:r>
                  <a:rPr lang="en-US" dirty="0">
                    <a:solidFill>
                      <a:schemeClr val="bg1"/>
                    </a:solidFill>
                  </a:rPr>
                  <a:t>A function f:R→R, f(x)=a is called a constant function. For such a function f, we have </a:t>
                </a:r>
                <a:r>
                  <a:rPr lang="en-US" dirty="0" err="1">
                    <a:solidFill>
                      <a:schemeClr val="bg1"/>
                    </a:solidFill>
                  </a:rPr>
                  <a:t>dom</a:t>
                </a:r>
                <a:r>
                  <a:rPr lang="en-US" dirty="0">
                    <a:solidFill>
                      <a:schemeClr val="bg1"/>
                    </a:solidFill>
                  </a:rPr>
                  <a:t> f=</a:t>
                </a:r>
                <a:r>
                  <a:rPr lang="en-US" b="1" dirty="0">
                    <a:solidFill>
                      <a:schemeClr val="bg1"/>
                    </a:solidFill>
                    <a:latin typeface="Castellar" panose="020A0402060406010301" pitchFamily="18" charset="0"/>
                  </a:rPr>
                  <a:t> R</a:t>
                </a:r>
                <a:r>
                  <a:rPr lang="en-US" dirty="0">
                    <a:solidFill>
                      <a:schemeClr val="bg1"/>
                    </a:solidFill>
                  </a:rPr>
                  <a:t> and ran f=a. For example, let f(x)=7. Then </a:t>
                </a:r>
                <a:r>
                  <a:rPr lang="en-US" dirty="0" err="1">
                    <a:solidFill>
                      <a:schemeClr val="bg1"/>
                    </a:solidFill>
                  </a:rPr>
                  <a:t>dom</a:t>
                </a:r>
                <a:r>
                  <a:rPr lang="en-US" dirty="0">
                    <a:solidFill>
                      <a:schemeClr val="bg1"/>
                    </a:solidFill>
                  </a:rPr>
                  <a:t> f=</a:t>
                </a:r>
                <a:r>
                  <a:rPr lang="en-US" b="1" dirty="0">
                    <a:solidFill>
                      <a:schemeClr val="bg1"/>
                    </a:solidFill>
                    <a:latin typeface="Castellar" panose="020A0402060406010301" pitchFamily="18" charset="0"/>
                  </a:rPr>
                  <a:t> R</a:t>
                </a:r>
                <a:r>
                  <a:rPr lang="en-US" dirty="0">
                    <a:solidFill>
                      <a:schemeClr val="bg1"/>
                    </a:solidFill>
                  </a:rPr>
                  <a:t> and ran f=7.</a:t>
                </a:r>
              </a:p>
              <a:p>
                <a:r>
                  <a:rPr lang="en-US" dirty="0">
                    <a:solidFill>
                      <a:schemeClr val="bg1"/>
                    </a:solidFill>
                  </a:rPr>
                  <a:t>A function f:</a:t>
                </a:r>
                <a:r>
                  <a:rPr lang="en-US" b="1" dirty="0">
                    <a:solidFill>
                      <a:schemeClr val="bg1"/>
                    </a:solidFill>
                    <a:latin typeface="Castellar" panose="020A0402060406010301" pitchFamily="18" charset="0"/>
                  </a:rPr>
                  <a:t> R </a:t>
                </a:r>
                <a:r>
                  <a:rPr lang="en-US" dirty="0">
                    <a:solidFill>
                      <a:schemeClr val="bg1"/>
                    </a:solidFill>
                  </a:rPr>
                  <a:t>→</a:t>
                </a:r>
                <a:r>
                  <a:rPr lang="en-US" b="1" dirty="0">
                    <a:solidFill>
                      <a:schemeClr val="bg1"/>
                    </a:solidFill>
                    <a:latin typeface="Castellar" panose="020A0402060406010301" pitchFamily="18" charset="0"/>
                  </a:rPr>
                  <a:t> R</a:t>
                </a:r>
                <a:r>
                  <a:rPr lang="en-US" dirty="0">
                    <a:solidFill>
                      <a:schemeClr val="bg1"/>
                    </a:solidFill>
                  </a:rPr>
                  <a:t>, f(x)=</a:t>
                </a:r>
                <a:r>
                  <a:rPr lang="en-US" dirty="0" err="1">
                    <a:solidFill>
                      <a:schemeClr val="bg1"/>
                    </a:solidFill>
                  </a:rPr>
                  <a:t>mx+c</a:t>
                </a:r>
                <a:r>
                  <a:rPr lang="en-US" dirty="0">
                    <a:solidFill>
                      <a:schemeClr val="bg1"/>
                    </a:solidFill>
                  </a:rPr>
                  <a:t> is called a </a:t>
                </a:r>
                <a:r>
                  <a:rPr lang="en-US" dirty="0">
                    <a:solidFill>
                      <a:srgbClr val="C00000"/>
                    </a:solidFill>
                  </a:rPr>
                  <a:t>linear function</a:t>
                </a:r>
                <a:r>
                  <a:rPr lang="en-US" dirty="0">
                    <a:solidFill>
                      <a:schemeClr val="bg1"/>
                    </a:solidFill>
                  </a:rPr>
                  <a:t>. For example, let f(x)=3x+1. Then </a:t>
                </a:r>
                <a:r>
                  <a:rPr lang="en-US" dirty="0" err="1">
                    <a:solidFill>
                      <a:schemeClr val="bg1"/>
                    </a:solidFill>
                  </a:rPr>
                  <a:t>dom</a:t>
                </a:r>
                <a:r>
                  <a:rPr lang="en-US" dirty="0">
                    <a:solidFill>
                      <a:schemeClr val="bg1"/>
                    </a:solidFill>
                  </a:rPr>
                  <a:t> f=</a:t>
                </a:r>
                <a:r>
                  <a:rPr lang="en-US" b="1" dirty="0">
                    <a:solidFill>
                      <a:schemeClr val="bg1"/>
                    </a:solidFill>
                    <a:latin typeface="Castellar" panose="020A0402060406010301" pitchFamily="18" charset="0"/>
                  </a:rPr>
                  <a:t> R</a:t>
                </a:r>
                <a:r>
                  <a:rPr lang="en-US" dirty="0">
                    <a:solidFill>
                      <a:schemeClr val="bg1"/>
                    </a:solidFill>
                  </a:rPr>
                  <a:t> and ran f=</a:t>
                </a:r>
                <a:r>
                  <a:rPr lang="en-US" b="1" dirty="0">
                    <a:solidFill>
                      <a:schemeClr val="bg1"/>
                    </a:solidFill>
                    <a:latin typeface="Castellar" panose="020A0402060406010301" pitchFamily="18" charset="0"/>
                  </a:rPr>
                  <a:t> R</a:t>
                </a:r>
                <a:r>
                  <a:rPr lang="en-US" dirty="0">
                    <a:solidFill>
                      <a:schemeClr val="bg1"/>
                    </a:solidFill>
                  </a:rPr>
                  <a:t>. Note that if the domain of a linear function is </a:t>
                </a:r>
                <a:r>
                  <a:rPr lang="en-US" b="1" dirty="0">
                    <a:solidFill>
                      <a:schemeClr val="bg1"/>
                    </a:solidFill>
                    <a:latin typeface="Castellar" panose="020A0402060406010301" pitchFamily="18" charset="0"/>
                  </a:rPr>
                  <a:t>R</a:t>
                </a:r>
                <a:r>
                  <a:rPr lang="en-US" dirty="0">
                    <a:solidFill>
                      <a:schemeClr val="bg1"/>
                    </a:solidFill>
                  </a:rPr>
                  <a:t> and m≠0, then the range is </a:t>
                </a:r>
                <a:r>
                  <a:rPr lang="en-US" b="1" dirty="0">
                    <a:solidFill>
                      <a:schemeClr val="bg1"/>
                    </a:solidFill>
                    <a:latin typeface="Castellar" panose="020A0402060406010301" pitchFamily="18" charset="0"/>
                  </a:rPr>
                  <a:t>R</a:t>
                </a:r>
                <a:r>
                  <a:rPr lang="en-US" dirty="0">
                    <a:solidFill>
                      <a:schemeClr val="bg1"/>
                    </a:solidFill>
                  </a:rPr>
                  <a:t>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27D421-A353-45AC-9735-FF54C0AAE42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25669" y="378372"/>
                <a:ext cx="10830909" cy="4903076"/>
              </a:xfrm>
              <a:blipFill>
                <a:blip r:embed="rId2"/>
                <a:stretch>
                  <a:fillRect l="-281" r="-67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693781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B796E-5708-4B5F-9BD4-D85F05F38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5149484"/>
            <a:ext cx="8534400" cy="1507067"/>
          </a:xfrm>
        </p:spPr>
        <p:txBody>
          <a:bodyPr/>
          <a:lstStyle/>
          <a:p>
            <a:r>
              <a:rPr lang="en-US" dirty="0"/>
              <a:t>examples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FABBE33-37E1-45E5-A307-E049AFF11F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42321" y="528145"/>
                <a:ext cx="9090409" cy="4469524"/>
              </a:xfrm>
            </p:spPr>
            <p:txBody>
              <a:bodyPr>
                <a:noAutofit/>
              </a:bodyPr>
              <a:lstStyle/>
              <a:p>
                <a:r>
                  <a:rPr lang="en-AU" dirty="0">
                    <a:solidFill>
                      <a:schemeClr val="bg1"/>
                    </a:solidFill>
                  </a:rPr>
                  <a:t>Rewrite each of the following using the f:X→Y notation:</a:t>
                </a:r>
              </a:p>
              <a:p>
                <a:r>
                  <a:rPr lang="en-AU" dirty="0">
                    <a:solidFill>
                      <a:schemeClr val="bg1"/>
                    </a:solidFill>
                  </a:rPr>
                  <a:t>1. {(</a:t>
                </a:r>
                <a:r>
                  <a:rPr lang="en-AU" dirty="0" err="1">
                    <a:solidFill>
                      <a:schemeClr val="bg1"/>
                    </a:solidFill>
                  </a:rPr>
                  <a:t>x,y</a:t>
                </a:r>
                <a:r>
                  <a:rPr lang="en-AU" dirty="0">
                    <a:solidFill>
                      <a:schemeClr val="bg1"/>
                    </a:solidFill>
                  </a:rPr>
                  <a:t>):y=−3x+2}</a:t>
                </a:r>
              </a:p>
              <a:p>
                <a:r>
                  <a:rPr lang="en-AU" dirty="0">
                    <a:solidFill>
                      <a:schemeClr val="bg1"/>
                    </a:solidFill>
                  </a:rPr>
                  <a:t>2. {(</a:t>
                </a:r>
                <a:r>
                  <a:rPr lang="en-AU" dirty="0" err="1">
                    <a:solidFill>
                      <a:schemeClr val="bg1"/>
                    </a:solidFill>
                  </a:rPr>
                  <a:t>x,y</a:t>
                </a:r>
                <a:r>
                  <a:rPr lang="en-AU" dirty="0">
                    <a:solidFill>
                      <a:schemeClr val="bg1"/>
                    </a:solidFill>
                  </a:rPr>
                  <a:t>):y=−2x+5, x≥0}</a:t>
                </a:r>
              </a:p>
              <a:p>
                <a:r>
                  <a:rPr lang="en-AU" dirty="0">
                    <a:solidFill>
                      <a:schemeClr val="bg1"/>
                    </a:solidFill>
                  </a:rPr>
                  <a:t>3. y=5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bg1"/>
                    </a:solidFill>
                  </a:rPr>
                  <a:t>+6, −1≤x≤2</a:t>
                </a:r>
              </a:p>
              <a:p>
                <a:r>
                  <a:rPr lang="en-AU" dirty="0">
                    <a:solidFill>
                      <a:schemeClr val="bg1"/>
                    </a:solidFill>
                  </a:rPr>
                  <a:t>4. y=</a:t>
                </a:r>
                <a:r>
                  <a:rPr lang="pt-BR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AU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−2)</m:t>
                            </m:r>
                          </m:e>
                          <m:sup>
                            <m:r>
                              <a:rPr lang="en-AU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bg1"/>
                    </a:solidFill>
                  </a:rPr>
                  <a:t>, x≠2</a:t>
                </a:r>
              </a:p>
              <a:p>
                <a:r>
                  <a:rPr lang="en-AU" dirty="0">
                    <a:solidFill>
                      <a:schemeClr val="bg1"/>
                    </a:solidFill>
                  </a:rPr>
                  <a:t>f :</a:t>
                </a:r>
                <a:r>
                  <a:rPr lang="en-US" b="1" dirty="0">
                    <a:solidFill>
                      <a:schemeClr val="bg1"/>
                    </a:solidFill>
                    <a:latin typeface="Castellar" panose="020A0402060406010301" pitchFamily="18" charset="0"/>
                  </a:rPr>
                  <a:t> R </a:t>
                </a:r>
                <a:r>
                  <a:rPr lang="en-AU" dirty="0">
                    <a:solidFill>
                      <a:schemeClr val="bg1"/>
                    </a:solidFill>
                  </a:rPr>
                  <a:t>→</a:t>
                </a:r>
                <a:r>
                  <a:rPr lang="en-US" b="1" dirty="0">
                    <a:solidFill>
                      <a:schemeClr val="bg1"/>
                    </a:solidFill>
                    <a:latin typeface="Castellar" panose="020A0402060406010301" pitchFamily="18" charset="0"/>
                  </a:rPr>
                  <a:t> R</a:t>
                </a:r>
                <a:r>
                  <a:rPr lang="en-AU" dirty="0">
                    <a:solidFill>
                      <a:schemeClr val="bg1"/>
                    </a:solidFill>
                  </a:rPr>
                  <a:t>, f(x)=−3x+2</a:t>
                </a:r>
              </a:p>
              <a:p>
                <a:r>
                  <a:rPr lang="en-AU" dirty="0">
                    <a:solidFill>
                      <a:schemeClr val="bg1"/>
                    </a:solidFill>
                  </a:rPr>
                  <a:t>f 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b="1" dirty="0">
                            <a:solidFill>
                              <a:schemeClr val="bg1"/>
                            </a:solidFill>
                            <a:latin typeface="Castellar" panose="020A0402060406010301" pitchFamily="18" charset="0"/>
                          </a:rPr>
                          <m:t>R</m:t>
                        </m:r>
                      </m:e>
                      <m:sup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</m:sup>
                    </m:sSup>
                    <m:r>
                      <a:rPr lang="en-AU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bg1"/>
                    </a:solidFill>
                  </a:rPr>
                  <a:t>∪ 0→</a:t>
                </a:r>
                <a:r>
                  <a:rPr lang="en-US" b="1" dirty="0">
                    <a:solidFill>
                      <a:schemeClr val="bg1"/>
                    </a:solidFill>
                    <a:latin typeface="Castellar" panose="020A0402060406010301" pitchFamily="18" charset="0"/>
                  </a:rPr>
                  <a:t> R</a:t>
                </a:r>
                <a:r>
                  <a:rPr lang="en-AU" dirty="0">
                    <a:solidFill>
                      <a:schemeClr val="bg1"/>
                    </a:solidFill>
                  </a:rPr>
                  <a:t>, f(x)=−2x+5    or f:[0,∞)→</a:t>
                </a:r>
                <a:r>
                  <a:rPr lang="en-US" b="1" dirty="0">
                    <a:solidFill>
                      <a:schemeClr val="bg1"/>
                    </a:solidFill>
                    <a:latin typeface="Castellar" panose="020A0402060406010301" pitchFamily="18" charset="0"/>
                  </a:rPr>
                  <a:t> R</a:t>
                </a:r>
                <a:r>
                  <a:rPr lang="en-AU" dirty="0">
                    <a:solidFill>
                      <a:schemeClr val="bg1"/>
                    </a:solidFill>
                  </a:rPr>
                  <a:t>, f(x)=−2x+5</a:t>
                </a:r>
              </a:p>
              <a:p>
                <a:r>
                  <a:rPr lang="en-AU" dirty="0">
                    <a:solidFill>
                      <a:schemeClr val="bg1"/>
                    </a:solidFill>
                  </a:rPr>
                  <a:t>f :[−1,2]→</a:t>
                </a:r>
                <a:r>
                  <a:rPr lang="en-US" b="1" dirty="0">
                    <a:solidFill>
                      <a:schemeClr val="bg1"/>
                    </a:solidFill>
                    <a:latin typeface="Castellar" panose="020A0402060406010301" pitchFamily="18" charset="0"/>
                  </a:rPr>
                  <a:t> R</a:t>
                </a:r>
                <a:r>
                  <a:rPr lang="en-AU" dirty="0">
                    <a:solidFill>
                      <a:schemeClr val="bg1"/>
                    </a:solidFill>
                  </a:rPr>
                  <a:t>, f(x)=5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bg1"/>
                    </a:solidFill>
                  </a:rPr>
                  <a:t>+6</a:t>
                </a:r>
              </a:p>
              <a:p>
                <a:r>
                  <a:rPr lang="en-AU" dirty="0">
                    <a:solidFill>
                      <a:schemeClr val="bg1"/>
                    </a:solidFill>
                  </a:rPr>
                  <a:t>f :</a:t>
                </a:r>
                <a:r>
                  <a:rPr lang="en-US" b="1" dirty="0">
                    <a:solidFill>
                      <a:schemeClr val="bg1"/>
                    </a:solidFill>
                    <a:latin typeface="Castellar" panose="020A0402060406010301" pitchFamily="18" charset="0"/>
                  </a:rPr>
                  <a:t> R </a:t>
                </a:r>
                <a:r>
                  <a:rPr lang="en-AU" dirty="0">
                    <a:solidFill>
                      <a:schemeClr val="bg1"/>
                    </a:solidFill>
                  </a:rPr>
                  <a:t>∖2→</a:t>
                </a:r>
                <a:r>
                  <a:rPr lang="en-US" b="1" dirty="0">
                    <a:solidFill>
                      <a:schemeClr val="bg1"/>
                    </a:solidFill>
                    <a:latin typeface="Castellar" panose="020A0402060406010301" pitchFamily="18" charset="0"/>
                  </a:rPr>
                  <a:t> R</a:t>
                </a:r>
                <a:r>
                  <a:rPr lang="en-AU" dirty="0">
                    <a:solidFill>
                      <a:schemeClr val="bg1"/>
                    </a:solidFill>
                  </a:rPr>
                  <a:t>, f(x)=</a:t>
                </a:r>
                <a:r>
                  <a:rPr lang="pt-BR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AU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−2)</m:t>
                            </m:r>
                          </m:e>
                          <m:sup>
                            <m:r>
                              <a:rPr lang="en-AU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AU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FABBE33-37E1-45E5-A307-E049AFF11F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42321" y="528145"/>
                <a:ext cx="9090409" cy="4469524"/>
              </a:xfrm>
              <a:blipFill>
                <a:blip r:embed="rId2"/>
                <a:stretch>
                  <a:fillRect l="-33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93248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6EC48-532F-4055-85DF-A7052AF1F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5640553"/>
            <a:ext cx="8534400" cy="1059792"/>
          </a:xfrm>
        </p:spPr>
        <p:txBody>
          <a:bodyPr/>
          <a:lstStyle/>
          <a:p>
            <a:r>
              <a:rPr lang="en-US" dirty="0"/>
              <a:t>examples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4E8E575-1697-48DC-B0F6-8E795C10BBA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20261" y="157655"/>
                <a:ext cx="9254359" cy="5675585"/>
              </a:xfrm>
            </p:spPr>
            <p:txBody>
              <a:bodyPr>
                <a:normAutofit/>
              </a:bodyPr>
              <a:lstStyle/>
              <a:p>
                <a:r>
                  <a:rPr lang="en-AU" dirty="0">
                    <a:solidFill>
                      <a:schemeClr val="bg1"/>
                    </a:solidFill>
                  </a:rPr>
                  <a:t>If f(x)=2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bg1"/>
                    </a:solidFill>
                  </a:rPr>
                  <a:t>+</a:t>
                </a:r>
                <a:r>
                  <a:rPr lang="en-US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AU" dirty="0">
                    <a:solidFill>
                      <a:schemeClr val="bg1"/>
                    </a:solidFill>
                  </a:rPr>
                  <a:t>, find:</a:t>
                </a:r>
              </a:p>
              <a:p>
                <a:r>
                  <a:rPr lang="en-AU" dirty="0">
                    <a:solidFill>
                      <a:schemeClr val="bg1"/>
                    </a:solidFill>
                  </a:rPr>
                  <a:t>1. f(3)</a:t>
                </a:r>
              </a:p>
              <a:p>
                <a:r>
                  <a:rPr lang="en-AU" dirty="0">
                    <a:solidFill>
                      <a:schemeClr val="bg1"/>
                    </a:solidFill>
                  </a:rPr>
                  <a:t>2. f(−2)</a:t>
                </a:r>
              </a:p>
              <a:p>
                <a:r>
                  <a:rPr lang="en-AU" dirty="0">
                    <a:solidFill>
                      <a:schemeClr val="bg1"/>
                    </a:solidFill>
                  </a:rPr>
                  <a:t>3. f(x−1)</a:t>
                </a:r>
              </a:p>
              <a:p>
                <a:r>
                  <a:rPr lang="en-AU" dirty="0">
                    <a:solidFill>
                      <a:schemeClr val="bg1"/>
                    </a:solidFill>
                  </a:rPr>
                  <a:t>4. f(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r>
                  <a:rPr lang="en-AU" dirty="0">
                    <a:solidFill>
                      <a:schemeClr val="bg1"/>
                    </a:solidFill>
                  </a:rPr>
                  <a:t>), a≠0</a:t>
                </a:r>
              </a:p>
              <a:p>
                <a:r>
                  <a:rPr lang="en-AU" dirty="0">
                    <a:solidFill>
                      <a:schemeClr val="bg1"/>
                    </a:solidFill>
                  </a:rPr>
                  <a:t>f(3)=2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(3)</m:t>
                        </m:r>
                      </m:e>
                      <m:sup>
                        <m:r>
                          <a:rPr lang="en-AU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bg1"/>
                    </a:solidFill>
                  </a:rPr>
                  <a:t>+3=21</a:t>
                </a:r>
              </a:p>
              <a:p>
                <a:r>
                  <a:rPr lang="en-AU" dirty="0">
                    <a:solidFill>
                      <a:schemeClr val="bg1"/>
                    </a:solidFill>
                  </a:rPr>
                  <a:t>f(−2)=2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(−2)</m:t>
                        </m:r>
                      </m:e>
                      <m:sup>
                        <m:r>
                          <a:rPr lang="en-AU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bg1"/>
                    </a:solidFill>
                  </a:rPr>
                  <a:t>−2=6</a:t>
                </a:r>
              </a:p>
              <a:p>
                <a:r>
                  <a:rPr lang="en-AU" dirty="0">
                    <a:solidFill>
                      <a:schemeClr val="bg1"/>
                    </a:solidFill>
                  </a:rPr>
                  <a:t>f(x−1)=2(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−1)</m:t>
                        </m:r>
                      </m:e>
                      <m:sup>
                        <m:r>
                          <a:rPr lang="en-AU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bg1"/>
                    </a:solidFill>
                  </a:rPr>
                  <a:t>+</a:t>
                </a:r>
                <a:r>
                  <a:rPr lang="en-US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bg1"/>
                    </a:solidFill>
                  </a:rPr>
                  <a:t>−1=2(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bg1"/>
                    </a:solidFill>
                  </a:rPr>
                  <a:t>−2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bg1"/>
                    </a:solidFill>
                  </a:rPr>
                  <a:t>+1)+</a:t>
                </a:r>
                <a:r>
                  <a:rPr lang="en-US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bg1"/>
                    </a:solidFill>
                  </a:rPr>
                  <a:t>−1=2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bg1"/>
                    </a:solidFill>
                  </a:rPr>
                  <a:t>−3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bg1"/>
                    </a:solidFill>
                  </a:rPr>
                  <a:t>+1</a:t>
                </a:r>
              </a:p>
              <a:p>
                <a:r>
                  <a:rPr lang="en-AU" dirty="0">
                    <a:solidFill>
                      <a:schemeClr val="bg1"/>
                    </a:solidFill>
                  </a:rPr>
                  <a:t>f(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r>
                  <a:rPr lang="en-AU" dirty="0">
                    <a:solidFill>
                      <a:schemeClr val="bg1"/>
                    </a:solidFill>
                  </a:rPr>
                  <a:t>)=2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f>
                          <m:fPr>
                            <m:ctrlPr>
                              <a:rPr lang="pt-BR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den>
                        </m:f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AU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bg1"/>
                    </a:solidFill>
                  </a:rPr>
                  <a:t>+</a:t>
                </a:r>
                <a:r>
                  <a:rPr lang="pt-BR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  <m:r>
                      <a:rPr lang="en-US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bg1"/>
                    </a:solidFill>
                  </a:rPr>
                  <a:t>=</a:t>
                </a:r>
                <a:r>
                  <a:rPr lang="pt-BR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sSup>
                          <m:sSupPr>
                            <m:ctrlPr>
                              <a:rPr lang="en-AU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AU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bg1"/>
                    </a:solidFill>
                  </a:rPr>
                  <a:t>+</a:t>
                </a:r>
                <a:r>
                  <a:rPr lang="pt-BR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  <m:r>
                      <a:rPr lang="en-US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>
                    <a:solidFill>
                      <a:schemeClr val="bg1"/>
                    </a:solidFill>
                  </a:rPr>
                  <a:t>=</a:t>
                </a:r>
                <a:r>
                  <a:rPr lang="pt-BR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2+</m:t>
                        </m:r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num>
                      <m:den>
                        <m:sSup>
                          <m:sSupPr>
                            <m:ctrlPr>
                              <a:rPr lang="en-AU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AU" i="1">
                                <a:solidFill>
                                  <a:schemeClr val="bg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AU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4E8E575-1697-48DC-B0F6-8E795C10BBA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20261" y="157655"/>
                <a:ext cx="9254359" cy="5675585"/>
              </a:xfrm>
              <a:blipFill>
                <a:blip r:embed="rId2"/>
                <a:stretch>
                  <a:fillRect l="-26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43888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D2A90D-8B5D-43E9-BCD8-9C9F12D32B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5950756"/>
            <a:ext cx="8534400" cy="907244"/>
          </a:xfrm>
        </p:spPr>
        <p:txBody>
          <a:bodyPr/>
          <a:lstStyle/>
          <a:p>
            <a:r>
              <a:rPr lang="en-US" altLang="zh-CN" dirty="0"/>
              <a:t>Examples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D873E6-8F15-429C-AAEA-1D4F86EA36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7730" y="180304"/>
            <a:ext cx="10715222" cy="5770452"/>
          </a:xfrm>
        </p:spPr>
        <p:txBody>
          <a:bodyPr>
            <a:normAutofit/>
          </a:bodyPr>
          <a:lstStyle/>
          <a:p>
            <a:r>
              <a:rPr lang="en-AU" dirty="0">
                <a:solidFill>
                  <a:schemeClr val="bg1"/>
                </a:solidFill>
              </a:rPr>
              <a:t>Consider the function defined by f(x)=2x−4 for all </a:t>
            </a:r>
            <a:r>
              <a:rPr lang="en-AU" dirty="0" err="1">
                <a:solidFill>
                  <a:schemeClr val="bg1"/>
                </a:solidFill>
              </a:rPr>
              <a:t>x∈R</a:t>
            </a:r>
            <a:r>
              <a:rPr lang="en-AU" dirty="0">
                <a:solidFill>
                  <a:schemeClr val="bg1"/>
                </a:solidFill>
              </a:rPr>
              <a:t>.</a:t>
            </a:r>
          </a:p>
          <a:p>
            <a:r>
              <a:rPr lang="en-AU" dirty="0">
                <a:solidFill>
                  <a:schemeClr val="bg1"/>
                </a:solidFill>
              </a:rPr>
              <a:t>1. Find the value of f(2) and f(t).</a:t>
            </a:r>
          </a:p>
          <a:p>
            <a:r>
              <a:rPr lang="en-AU" dirty="0">
                <a:solidFill>
                  <a:schemeClr val="bg1"/>
                </a:solidFill>
              </a:rPr>
              <a:t>2. Find the value of x for which f(x)=6.</a:t>
            </a:r>
          </a:p>
          <a:p>
            <a:r>
              <a:rPr lang="en-AU" dirty="0">
                <a:solidFill>
                  <a:schemeClr val="bg1"/>
                </a:solidFill>
              </a:rPr>
              <a:t>3. Find the value of x for which f(x)=0.</a:t>
            </a:r>
          </a:p>
          <a:p>
            <a:r>
              <a:rPr lang="en-AU" dirty="0">
                <a:solidFill>
                  <a:schemeClr val="bg1"/>
                </a:solidFill>
              </a:rPr>
              <a:t>4. For what values of t is f(t)=t?</a:t>
            </a:r>
          </a:p>
          <a:p>
            <a:r>
              <a:rPr lang="en-AU" dirty="0">
                <a:solidFill>
                  <a:schemeClr val="bg1"/>
                </a:solidFill>
              </a:rPr>
              <a:t>5. For what values of x is f(x)≥x?</a:t>
            </a:r>
          </a:p>
          <a:p>
            <a:r>
              <a:rPr lang="en-AU" dirty="0">
                <a:solidFill>
                  <a:schemeClr val="bg1"/>
                </a:solidFill>
              </a:rPr>
              <a:t>6. For what values of x is f(x)≤3x?</a:t>
            </a:r>
          </a:p>
          <a:p>
            <a:r>
              <a:rPr lang="en-AU" dirty="0">
                <a:solidFill>
                  <a:schemeClr val="bg1"/>
                </a:solidFill>
              </a:rPr>
              <a:t>1. f(2)=2(2)−4=0           f(t)= 2t−4</a:t>
            </a:r>
          </a:p>
          <a:p>
            <a:r>
              <a:rPr lang="en-AU" dirty="0">
                <a:solidFill>
                  <a:schemeClr val="bg1"/>
                </a:solidFill>
              </a:rPr>
              <a:t>2. f(x) =6  </a:t>
            </a:r>
            <a:r>
              <a:rPr lang="en-AU" dirty="0">
                <a:solidFill>
                  <a:schemeClr val="bg1"/>
                </a:solidFill>
                <a:sym typeface="Wingdings" panose="05000000000000000000" pitchFamily="2" charset="2"/>
              </a:rPr>
              <a:t>  </a:t>
            </a:r>
            <a:r>
              <a:rPr lang="en-AU" dirty="0">
                <a:solidFill>
                  <a:schemeClr val="bg1"/>
                </a:solidFill>
              </a:rPr>
              <a:t>2x−4 =6   </a:t>
            </a:r>
            <a:r>
              <a:rPr lang="en-AU" dirty="0">
                <a:solidFill>
                  <a:schemeClr val="bg1"/>
                </a:solidFill>
                <a:sym typeface="Wingdings" panose="05000000000000000000" pitchFamily="2" charset="2"/>
              </a:rPr>
              <a:t>  </a:t>
            </a:r>
            <a:r>
              <a:rPr lang="en-AU" dirty="0">
                <a:solidFill>
                  <a:schemeClr val="bg1"/>
                </a:solidFill>
              </a:rPr>
              <a:t>2x =10    ∴  x =5</a:t>
            </a:r>
          </a:p>
          <a:p>
            <a:r>
              <a:rPr lang="en-AU" dirty="0">
                <a:solidFill>
                  <a:schemeClr val="bg1"/>
                </a:solidFill>
              </a:rPr>
              <a:t>3. f(x) =0   </a:t>
            </a:r>
            <a:r>
              <a:rPr lang="en-AU" dirty="0">
                <a:solidFill>
                  <a:schemeClr val="bg1"/>
                </a:solidFill>
                <a:sym typeface="Wingdings" panose="05000000000000000000" pitchFamily="2" charset="2"/>
              </a:rPr>
              <a:t>  </a:t>
            </a:r>
            <a:r>
              <a:rPr lang="en-AU" dirty="0">
                <a:solidFill>
                  <a:schemeClr val="bg1"/>
                </a:solidFill>
              </a:rPr>
              <a:t>2x−4 =0  </a:t>
            </a:r>
            <a:r>
              <a:rPr lang="en-AU" dirty="0">
                <a:solidFill>
                  <a:schemeClr val="bg1"/>
                </a:solidFill>
                <a:sym typeface="Wingdings" panose="05000000000000000000" pitchFamily="2" charset="2"/>
              </a:rPr>
              <a:t>  </a:t>
            </a:r>
            <a:r>
              <a:rPr lang="en-AU" dirty="0">
                <a:solidFill>
                  <a:schemeClr val="bg1"/>
                </a:solidFill>
              </a:rPr>
              <a:t>2x =4     ∴  x =2</a:t>
            </a:r>
          </a:p>
          <a:p>
            <a:r>
              <a:rPr lang="en-AU" dirty="0">
                <a:solidFill>
                  <a:schemeClr val="bg1"/>
                </a:solidFill>
              </a:rPr>
              <a:t>4. f(t) =t   </a:t>
            </a:r>
            <a:r>
              <a:rPr lang="en-AU" dirty="0">
                <a:solidFill>
                  <a:schemeClr val="bg1"/>
                </a:solidFill>
                <a:sym typeface="Wingdings" panose="05000000000000000000" pitchFamily="2" charset="2"/>
              </a:rPr>
              <a:t>  </a:t>
            </a:r>
            <a:r>
              <a:rPr lang="en-AU" dirty="0">
                <a:solidFill>
                  <a:schemeClr val="bg1"/>
                </a:solidFill>
              </a:rPr>
              <a:t>2t−4 =t   </a:t>
            </a:r>
            <a:r>
              <a:rPr lang="en-AU" dirty="0">
                <a:solidFill>
                  <a:schemeClr val="bg1"/>
                </a:solidFill>
                <a:sym typeface="Wingdings" panose="05000000000000000000" pitchFamily="2" charset="2"/>
              </a:rPr>
              <a:t>  </a:t>
            </a:r>
            <a:r>
              <a:rPr lang="en-AU" dirty="0">
                <a:solidFill>
                  <a:schemeClr val="bg1"/>
                </a:solidFill>
              </a:rPr>
              <a:t>t−4 =0    ∴  t =4</a:t>
            </a:r>
          </a:p>
          <a:p>
            <a:r>
              <a:rPr lang="en-AU" dirty="0">
                <a:solidFill>
                  <a:schemeClr val="bg1"/>
                </a:solidFill>
              </a:rPr>
              <a:t>5. f(x) ≥x   </a:t>
            </a:r>
            <a:r>
              <a:rPr lang="en-AU" dirty="0">
                <a:solidFill>
                  <a:schemeClr val="bg1"/>
                </a:solidFill>
                <a:sym typeface="Wingdings" panose="05000000000000000000" pitchFamily="2" charset="2"/>
              </a:rPr>
              <a:t>  </a:t>
            </a:r>
            <a:r>
              <a:rPr lang="en-AU" dirty="0">
                <a:solidFill>
                  <a:schemeClr val="bg1"/>
                </a:solidFill>
              </a:rPr>
              <a:t>2x−4 ≥x   </a:t>
            </a:r>
            <a:r>
              <a:rPr lang="en-AU" dirty="0">
                <a:solidFill>
                  <a:schemeClr val="bg1"/>
                </a:solidFill>
                <a:sym typeface="Wingdings" panose="05000000000000000000" pitchFamily="2" charset="2"/>
              </a:rPr>
              <a:t>  </a:t>
            </a:r>
            <a:r>
              <a:rPr lang="en-AU" dirty="0">
                <a:solidFill>
                  <a:schemeClr val="bg1"/>
                </a:solidFill>
              </a:rPr>
              <a:t>x−4 ≥0    ∴  x ≥4</a:t>
            </a:r>
          </a:p>
          <a:p>
            <a:r>
              <a:rPr lang="en-AU" dirty="0">
                <a:solidFill>
                  <a:schemeClr val="bg1"/>
                </a:solidFill>
              </a:rPr>
              <a:t>6. f(x) ≤3x   </a:t>
            </a:r>
            <a:r>
              <a:rPr lang="en-AU" dirty="0">
                <a:solidFill>
                  <a:schemeClr val="bg1"/>
                </a:solidFill>
                <a:sym typeface="Wingdings" panose="05000000000000000000" pitchFamily="2" charset="2"/>
              </a:rPr>
              <a:t>  </a:t>
            </a:r>
            <a:r>
              <a:rPr lang="en-AU" dirty="0">
                <a:solidFill>
                  <a:schemeClr val="bg1"/>
                </a:solidFill>
              </a:rPr>
              <a:t>2x−4 ≤3x   </a:t>
            </a:r>
            <a:r>
              <a:rPr lang="en-AU" dirty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  <a:r>
              <a:rPr lang="en-AU" dirty="0">
                <a:solidFill>
                  <a:schemeClr val="bg1"/>
                </a:solidFill>
              </a:rPr>
              <a:t>−4 ≤x    ∴  x ≥−4</a:t>
            </a:r>
          </a:p>
        </p:txBody>
      </p:sp>
    </p:spTree>
    <p:extLst>
      <p:ext uri="{BB962C8B-B14F-4D97-AF65-F5344CB8AC3E}">
        <p14:creationId xmlns:p14="http://schemas.microsoft.com/office/powerpoint/2010/main" val="1718873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931F79-0782-4A7D-B517-D767DF9A5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8454" y="5860603"/>
            <a:ext cx="8534400" cy="829971"/>
          </a:xfrm>
        </p:spPr>
        <p:txBody>
          <a:bodyPr/>
          <a:lstStyle/>
          <a:p>
            <a:r>
              <a:rPr lang="en-AU" dirty="0"/>
              <a:t>Restriction of a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C0FAB1-F658-4605-95B0-BC101AA1B0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8941" y="167425"/>
            <a:ext cx="11552349" cy="5589431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bg1"/>
                </a:solidFill>
              </a:rPr>
              <a:t>Consider the following functions: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The different letters</a:t>
            </a:r>
            <a:r>
              <a:rPr lang="en-US" dirty="0">
                <a:solidFill>
                  <a:srgbClr val="C00000"/>
                </a:solidFill>
              </a:rPr>
              <a:t>, f, g and h</a:t>
            </a:r>
            <a:r>
              <a:rPr lang="en-US" dirty="0">
                <a:solidFill>
                  <a:schemeClr val="bg1"/>
                </a:solidFill>
              </a:rPr>
              <a:t>, used to name the functions </a:t>
            </a:r>
            <a:r>
              <a:rPr lang="en-US" dirty="0" err="1">
                <a:solidFill>
                  <a:schemeClr val="bg1"/>
                </a:solidFill>
              </a:rPr>
              <a:t>emphasise</a:t>
            </a:r>
            <a:r>
              <a:rPr lang="en-US" dirty="0">
                <a:solidFill>
                  <a:schemeClr val="bg1"/>
                </a:solidFill>
              </a:rPr>
              <a:t> the fact that there are three </a:t>
            </a:r>
            <a:r>
              <a:rPr lang="en-US" dirty="0">
                <a:solidFill>
                  <a:srgbClr val="C00000"/>
                </a:solidFill>
              </a:rPr>
              <a:t>different functions</a:t>
            </a:r>
            <a:r>
              <a:rPr lang="en-US" dirty="0">
                <a:solidFill>
                  <a:schemeClr val="bg1"/>
                </a:solidFill>
              </a:rPr>
              <a:t>, even though they all have the </a:t>
            </a:r>
            <a:r>
              <a:rPr lang="en-US" dirty="0">
                <a:solidFill>
                  <a:srgbClr val="C00000"/>
                </a:solidFill>
              </a:rPr>
              <a:t>same rule</a:t>
            </a:r>
            <a:r>
              <a:rPr lang="en-US" dirty="0">
                <a:solidFill>
                  <a:schemeClr val="bg1"/>
                </a:solidFill>
              </a:rPr>
              <a:t>. They are different because they are defined for different domains. We say that g and h are restrictions of f, since their domains are subsets of the domain of f.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94879D5-E849-4E6B-A811-0BCAA55D55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911" y="1101144"/>
            <a:ext cx="11540177" cy="2990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5908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79A99-375D-44CA-88E9-24F96951E8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2696" y="5886362"/>
            <a:ext cx="8534400" cy="804213"/>
          </a:xfrm>
        </p:spPr>
        <p:txBody>
          <a:bodyPr/>
          <a:lstStyle/>
          <a:p>
            <a:r>
              <a:rPr lang="en-AU" dirty="0"/>
              <a:t>Examples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2ECD912-FDE7-4E6F-B68A-31886312C63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-1" y="1"/>
                <a:ext cx="12192001" cy="6375042"/>
              </a:xfrm>
            </p:spPr>
            <p:txBody>
              <a:bodyPr/>
              <a:lstStyle/>
              <a:p>
                <a:r>
                  <a:rPr lang="en-US" dirty="0"/>
                  <a:t>Sketch the graph of each of the following functions and state its range:</a:t>
                </a:r>
              </a:p>
              <a:p>
                <a:r>
                  <a:rPr lang="en-US" dirty="0"/>
                  <a:t>a. f :[−1,2]→</a:t>
                </a:r>
                <a:r>
                  <a:rPr lang="en-US" b="1" dirty="0">
                    <a:solidFill>
                      <a:schemeClr val="bg1"/>
                    </a:solidFill>
                    <a:latin typeface="Castellar" panose="020A0402060406010301" pitchFamily="18" charset="0"/>
                  </a:rPr>
                  <a:t> R</a:t>
                </a:r>
                <a:r>
                  <a:rPr lang="en-US" dirty="0"/>
                  <a:t>, f(x)=x                                                    b. f :[−1,1]→</a:t>
                </a:r>
                <a:r>
                  <a:rPr lang="en-US" b="1" dirty="0">
                    <a:solidFill>
                      <a:schemeClr val="bg1"/>
                    </a:solidFill>
                    <a:latin typeface="Castellar" panose="020A0402060406010301" pitchFamily="18" charset="0"/>
                  </a:rPr>
                  <a:t> R</a:t>
                </a:r>
                <a:r>
                  <a:rPr lang="en-US" dirty="0"/>
                  <a:t>, f(x)=</a:t>
                </a:r>
                <a:r>
                  <a:rPr lang="en-AU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</a:t>
                </a:r>
                <a:r>
                  <a:rPr lang="en-US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/>
                  <a:t>c. f :(0,2]→</a:t>
                </a:r>
                <a:r>
                  <a:rPr lang="en-US" b="1" dirty="0">
                    <a:solidFill>
                      <a:schemeClr val="bg1"/>
                    </a:solidFill>
                    <a:latin typeface="Castellar" panose="020A0402060406010301" pitchFamily="18" charset="0"/>
                  </a:rPr>
                  <a:t> R</a:t>
                </a:r>
                <a:r>
                  <a:rPr lang="en-US" dirty="0"/>
                  <a:t>, f(x)=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US" dirty="0"/>
                  <a:t>                                             d. f :</a:t>
                </a:r>
                <a:r>
                  <a:rPr lang="en-US" b="1" dirty="0">
                    <a:solidFill>
                      <a:schemeClr val="bg1"/>
                    </a:solidFill>
                    <a:latin typeface="Castellar" panose="020A0402060406010301" pitchFamily="18" charset="0"/>
                  </a:rPr>
                  <a:t> R </a:t>
                </a:r>
                <a:r>
                  <a:rPr lang="en-US" dirty="0"/>
                  <a:t>→</a:t>
                </a:r>
                <a:r>
                  <a:rPr lang="en-US" b="1" dirty="0">
                    <a:solidFill>
                      <a:schemeClr val="bg1"/>
                    </a:solidFill>
                    <a:latin typeface="Castellar" panose="020A0402060406010301" pitchFamily="18" charset="0"/>
                  </a:rPr>
                  <a:t> R</a:t>
                </a:r>
                <a:r>
                  <a:rPr lang="en-US" dirty="0"/>
                  <a:t>, f(x)=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−2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+8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2ECD912-FDE7-4E6F-B68A-31886312C63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-1" y="1"/>
                <a:ext cx="12192001" cy="6375042"/>
              </a:xfrm>
              <a:blipFill>
                <a:blip r:embed="rId2"/>
                <a:stretch>
                  <a:fillRect l="-20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5E8321EA-8464-428B-86E0-356DCFB9C7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2655" y="975320"/>
            <a:ext cx="2798348" cy="212314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F8FC037-2932-4442-87FE-777B8622014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67095" y="1131643"/>
            <a:ext cx="2732983" cy="212314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9827787-1F24-4A90-9816-E2FF85CD6C2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22655" y="3413995"/>
            <a:ext cx="3022221" cy="271383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AE7F70B-BD5B-4DE1-A1BD-4632571E5C7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119897" y="3427464"/>
            <a:ext cx="3022220" cy="2934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8428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1F5BDA-5956-4A24-9C0B-A582B3FFD5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4364" y="5859888"/>
            <a:ext cx="8534400" cy="868607"/>
          </a:xfrm>
        </p:spPr>
        <p:txBody>
          <a:bodyPr/>
          <a:lstStyle/>
          <a:p>
            <a:r>
              <a:rPr lang="en-AU" dirty="0"/>
              <a:t>Section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2E26A6-4BA7-407A-AF24-FFD8AD0884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723" y="312312"/>
            <a:ext cx="10301467" cy="4955146"/>
          </a:xfrm>
        </p:spPr>
        <p:txBody>
          <a:bodyPr>
            <a:normAutofit/>
          </a:bodyPr>
          <a:lstStyle/>
          <a:p>
            <a:r>
              <a:rPr lang="en-US" dirty="0"/>
              <a:t>A </a:t>
            </a:r>
            <a:r>
              <a:rPr lang="en-US" dirty="0">
                <a:solidFill>
                  <a:srgbClr val="C00000"/>
                </a:solidFill>
              </a:rPr>
              <a:t>function</a:t>
            </a:r>
            <a:r>
              <a:rPr lang="en-US" dirty="0"/>
              <a:t> is a relation such that for each x-value there is only one corresponding y-value.</a:t>
            </a:r>
          </a:p>
          <a:p>
            <a:r>
              <a:rPr lang="en-US" dirty="0">
                <a:solidFill>
                  <a:srgbClr val="C00000"/>
                </a:solidFill>
              </a:rPr>
              <a:t>Vertical-line test</a:t>
            </a:r>
            <a:r>
              <a:rPr lang="en-US" dirty="0"/>
              <a:t>: If a vertical line can be drawn anywhere on the graph and it only ever intersects the graph a maximum of once, then the relation is a function.</a:t>
            </a:r>
          </a:p>
          <a:p>
            <a:r>
              <a:rPr lang="en-US" dirty="0"/>
              <a:t>Functions are usually denoted with lowercase letters such as </a:t>
            </a:r>
            <a:r>
              <a:rPr lang="en-US" dirty="0" err="1">
                <a:solidFill>
                  <a:srgbClr val="C00000"/>
                </a:solidFill>
              </a:rPr>
              <a:t>f,g,h</a:t>
            </a:r>
            <a:r>
              <a:rPr lang="en-US" dirty="0"/>
              <a:t>.</a:t>
            </a:r>
          </a:p>
          <a:p>
            <a:r>
              <a:rPr lang="en-US" dirty="0"/>
              <a:t>For an ordered pair (</a:t>
            </a:r>
            <a:r>
              <a:rPr lang="en-US" dirty="0" err="1"/>
              <a:t>x,y</a:t>
            </a:r>
            <a:r>
              <a:rPr lang="en-US" dirty="0"/>
              <a:t>) of a function f, we say that y is the image of x under f or that y is the value of f at x, and we say that x is a pre-image of y.</a:t>
            </a:r>
          </a:p>
          <a:p>
            <a:r>
              <a:rPr lang="en-US" dirty="0"/>
              <a:t>Since the y-value obtained is a function of the x-value, we use the notation f(x), read as ‘f of x’, in place of y.</a:t>
            </a:r>
          </a:p>
          <a:p>
            <a:r>
              <a:rPr lang="en-US" dirty="0">
                <a:solidFill>
                  <a:srgbClr val="C00000"/>
                </a:solidFill>
              </a:rPr>
              <a:t>Notation</a:t>
            </a:r>
            <a:r>
              <a:rPr lang="en-US" dirty="0"/>
              <a:t> for defining functions: For example, we write f:[0,4]→R, f(x)=2x−1 to define a function f with domain [0,4] and rule f(x)=2x−1.</a:t>
            </a:r>
          </a:p>
          <a:p>
            <a:r>
              <a:rPr lang="en-US" dirty="0"/>
              <a:t>A </a:t>
            </a:r>
            <a:r>
              <a:rPr lang="en-US" dirty="0">
                <a:solidFill>
                  <a:srgbClr val="C00000"/>
                </a:solidFill>
              </a:rPr>
              <a:t>restriction of a function </a:t>
            </a:r>
            <a:r>
              <a:rPr lang="en-US" dirty="0"/>
              <a:t>has the same rule but a ‘</a:t>
            </a:r>
            <a:r>
              <a:rPr lang="en-US" dirty="0">
                <a:solidFill>
                  <a:srgbClr val="C00000"/>
                </a:solidFill>
              </a:rPr>
              <a:t>smaller’ domain</a:t>
            </a:r>
            <a:r>
              <a:rPr lang="en-US" dirty="0"/>
              <a:t>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281077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E0C25A0D-E209-77CE-AA99-F9A979178B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942" y="363786"/>
            <a:ext cx="10895308" cy="6130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1479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68DE5F-CF38-452D-98FC-25FBC8B07F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775" y="2510358"/>
            <a:ext cx="8534400" cy="1507067"/>
          </a:xfrm>
        </p:spPr>
        <p:txBody>
          <a:bodyPr/>
          <a:lstStyle/>
          <a:p>
            <a:r>
              <a:rPr lang="en-US" dirty="0"/>
              <a:t>functions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2B1C06-09BE-442F-9029-E8ABE8B0DF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175" y="0"/>
            <a:ext cx="11113650" cy="2869324"/>
          </a:xfrm>
        </p:spPr>
        <p:txBody>
          <a:bodyPr/>
          <a:lstStyle/>
          <a:p>
            <a:endParaRPr lang="en-US" dirty="0"/>
          </a:p>
          <a:p>
            <a:r>
              <a:rPr lang="en-US" sz="2800" dirty="0">
                <a:solidFill>
                  <a:schemeClr val="bg1"/>
                </a:solidFill>
              </a:rPr>
              <a:t>A function is a relation such that for each x-value there is only one corresponding y-value. This means that, if (</a:t>
            </a:r>
            <a:r>
              <a:rPr lang="en-US" sz="2800" dirty="0" err="1">
                <a:solidFill>
                  <a:schemeClr val="bg1"/>
                </a:solidFill>
              </a:rPr>
              <a:t>a,b</a:t>
            </a:r>
            <a:r>
              <a:rPr lang="en-US" sz="2800" dirty="0">
                <a:solidFill>
                  <a:schemeClr val="bg1"/>
                </a:solidFill>
              </a:rPr>
              <a:t>) and (</a:t>
            </a:r>
            <a:r>
              <a:rPr lang="en-US" sz="2800" dirty="0" err="1">
                <a:solidFill>
                  <a:schemeClr val="bg1"/>
                </a:solidFill>
              </a:rPr>
              <a:t>a,c</a:t>
            </a:r>
            <a:r>
              <a:rPr lang="en-US" sz="2800" dirty="0">
                <a:solidFill>
                  <a:schemeClr val="bg1"/>
                </a:solidFill>
              </a:rPr>
              <a:t>) are ordered pairs of a function, then b=c. In other words, a function cannot contain two different ordered pairs with the same first coordinate.</a:t>
            </a:r>
            <a:endParaRPr lang="en-AU" sz="2800" dirty="0">
              <a:solidFill>
                <a:schemeClr val="bg1"/>
              </a:solidFill>
            </a:endParaRPr>
          </a:p>
        </p:txBody>
      </p:sp>
      <p:pic>
        <p:nvPicPr>
          <p:cNvPr id="2050" name="Picture 2" descr="Vertical Line Test: Definition and Examples - Owlcation">
            <a:extLst>
              <a:ext uri="{FF2B5EF4-FFF2-40B4-BE49-F238E27FC236}">
                <a16:creationId xmlns:a16="http://schemas.microsoft.com/office/drawing/2014/main" id="{63021200-D9AA-570E-0278-3566F4D394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2239" y="2643034"/>
            <a:ext cx="5372746" cy="4029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2790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34173-7583-4FD7-9CBB-27B75D384C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D1FFB6-B4E4-4842-B372-6AFC3D050A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1" y="685800"/>
            <a:ext cx="10462009" cy="4233041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Which of the following sets of ordered pairs defines a function?</a:t>
            </a:r>
          </a:p>
          <a:p>
            <a:r>
              <a:rPr lang="en-US" dirty="0">
                <a:solidFill>
                  <a:schemeClr val="bg1"/>
                </a:solidFill>
              </a:rPr>
              <a:t>a. {(−3,−4),(−1,−1),(−6,7),(1,5)}</a:t>
            </a:r>
          </a:p>
          <a:p>
            <a:r>
              <a:rPr lang="en-US" dirty="0">
                <a:solidFill>
                  <a:schemeClr val="bg1"/>
                </a:solidFill>
              </a:rPr>
              <a:t>{(−3,−4),(−1,−1),(−6,7),(1,5)} is a function, because for each x-value there is only one y-value.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b. {(−4,1),(−4,−1),(−6,7),(−6,8)}</a:t>
            </a:r>
          </a:p>
          <a:p>
            <a:r>
              <a:rPr lang="en-US" dirty="0">
                <a:solidFill>
                  <a:schemeClr val="bg1"/>
                </a:solidFill>
              </a:rPr>
              <a:t>{(−4,1),(−4,−1),(−6,7),(−6,8)} is not a function, because there is an x-value with two different y-values. The relation contains two ordered pairs, (−4,1) and (−4,−1), with the same first coordinate.</a:t>
            </a:r>
            <a:endParaRPr lang="en-A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2887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504419-347F-41AC-A584-476F66A21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Vertical-line 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B60A1F-3EAD-4E43-A5C7-823E4AC5F8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685800"/>
            <a:ext cx="11124160" cy="2878810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One way to identify whether a relation is a function is to draw a graph of the relation and then apply the following test.</a:t>
            </a:r>
          </a:p>
          <a:p>
            <a:r>
              <a:rPr lang="en-US" sz="2800" dirty="0">
                <a:solidFill>
                  <a:schemeClr val="bg1"/>
                </a:solidFill>
              </a:rPr>
              <a:t>If a vertical line can be drawn anywhere on the graph and it only ever intersects the graph a maximum of once, then the relation is a function.</a:t>
            </a:r>
            <a:endParaRPr lang="en-AU" sz="2800" dirty="0">
              <a:solidFill>
                <a:schemeClr val="bg1"/>
              </a:solidFill>
            </a:endParaRPr>
          </a:p>
        </p:txBody>
      </p:sp>
      <p:pic>
        <p:nvPicPr>
          <p:cNvPr id="3074" name="Picture 2" descr="Vertical Line Test - YouTube">
            <a:extLst>
              <a:ext uri="{FF2B5EF4-FFF2-40B4-BE49-F238E27FC236}">
                <a16:creationId xmlns:a16="http://schemas.microsoft.com/office/drawing/2014/main" id="{F3048272-077D-5B6F-4235-0C1EB3CA30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074476"/>
            <a:ext cx="4892298" cy="3669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26746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282728-D96B-466D-90CB-67B9BD053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2BEF930-99FD-4823-87E3-864D5A272BD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04953" y="863601"/>
                <a:ext cx="10216054" cy="3437466"/>
              </a:xfrm>
            </p:spPr>
            <p:txBody>
              <a:bodyPr/>
              <a:lstStyle/>
              <a:p>
                <a:r>
                  <a:rPr lang="en-US" dirty="0">
                    <a:solidFill>
                      <a:schemeClr val="bg1"/>
                    </a:solidFill>
                  </a:rPr>
                  <a:t>a. Is y=</a:t>
                </a:r>
                <a:r>
                  <a:rPr lang="en-AU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 a function? State the maximal domain and range of y=</a:t>
                </a:r>
                <a:r>
                  <a:rPr lang="en-AU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.</a:t>
                </a:r>
              </a:p>
              <a:p>
                <a:r>
                  <a:rPr lang="en-US" dirty="0">
                    <a:solidFill>
                      <a:schemeClr val="bg1"/>
                    </a:solidFill>
                  </a:rPr>
                  <a:t>For each x-value there is only one y-value.</a:t>
                </a:r>
              </a:p>
              <a:p>
                <a:r>
                  <a:rPr lang="en-US" dirty="0">
                    <a:solidFill>
                      <a:schemeClr val="bg1"/>
                    </a:solidFill>
                  </a:rPr>
                  <a:t>The ordered pairs of the relation are all of the form (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,</a:t>
                </a:r>
                <a:r>
                  <a:rPr lang="en-AU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AU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).</a:t>
                </a:r>
              </a:p>
              <a:p>
                <a:endParaRPr lang="en-US" dirty="0">
                  <a:solidFill>
                    <a:schemeClr val="bg1"/>
                  </a:solidFill>
                </a:endParaRPr>
              </a:p>
              <a:p>
                <a:endParaRPr lang="en-US" dirty="0">
                  <a:solidFill>
                    <a:schemeClr val="bg1"/>
                  </a:solidFill>
                </a:endParaRPr>
              </a:p>
              <a:p>
                <a:endParaRPr lang="en-US" dirty="0">
                  <a:solidFill>
                    <a:schemeClr val="bg1"/>
                  </a:solidFill>
                </a:endParaRPr>
              </a:p>
              <a:p>
                <a:endParaRPr lang="en-US" dirty="0">
                  <a:solidFill>
                    <a:schemeClr val="bg1"/>
                  </a:solidFill>
                </a:endParaRPr>
              </a:p>
              <a:p>
                <a:endParaRPr lang="en-AU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2BEF930-99FD-4823-87E3-864D5A272BD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04953" y="863601"/>
                <a:ext cx="10216054" cy="3437466"/>
              </a:xfrm>
              <a:blipFill>
                <a:blip r:embed="rId2"/>
                <a:stretch>
                  <a:fillRect l="-299" t="-177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5D25071E-8F57-4C9F-AAD8-EBD45D089A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9524" y="2222939"/>
            <a:ext cx="6441483" cy="4156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9646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282728-D96B-466D-90CB-67B9BD053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2BEF930-99FD-4823-87E3-864D5A272BD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84211" y="685800"/>
                <a:ext cx="10398948" cy="3615267"/>
              </a:xfrm>
            </p:spPr>
            <p:txBody>
              <a:bodyPr/>
              <a:lstStyle/>
              <a:p>
                <a:r>
                  <a:rPr lang="en-US" dirty="0">
                    <a:solidFill>
                      <a:schemeClr val="bg1"/>
                    </a:solidFill>
                  </a:rPr>
                  <a:t>b. Is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+</a:t>
                </a:r>
                <a:r>
                  <a:rPr lang="en-AU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AU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=4 a function? State the maximal domain and range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+</a:t>
                </a:r>
                <a:r>
                  <a:rPr lang="en-AU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AU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=4.</a:t>
                </a:r>
              </a:p>
              <a:p>
                <a:r>
                  <a:rPr lang="en-US" dirty="0">
                    <a:solidFill>
                      <a:schemeClr val="bg1"/>
                    </a:solidFill>
                  </a:rPr>
                  <a:t>Note that 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  <m:r>
                      <a:rPr lang="en-US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,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  <m:r>
                      <a:rPr lang="en-US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) and 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  <m:r>
                      <a:rPr lang="en-US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,−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  <m:r>
                      <a:rPr lang="en-US" i="1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) are ordered pairs of the relation.</a:t>
                </a:r>
              </a:p>
              <a:p>
                <a:r>
                  <a:rPr lang="en-US" dirty="0">
                    <a:solidFill>
                      <a:schemeClr val="bg1"/>
                    </a:solidFill>
                  </a:rPr>
                  <a:t>There is an x-value with more than one y-value.</a:t>
                </a:r>
              </a:p>
              <a:p>
                <a:endParaRPr lang="en-US" dirty="0">
                  <a:solidFill>
                    <a:schemeClr val="bg1"/>
                  </a:solidFill>
                </a:endParaRPr>
              </a:p>
              <a:p>
                <a:endParaRPr lang="en-US" dirty="0">
                  <a:solidFill>
                    <a:schemeClr val="bg1"/>
                  </a:solidFill>
                </a:endParaRPr>
              </a:p>
              <a:p>
                <a:endParaRPr lang="en-US" dirty="0">
                  <a:solidFill>
                    <a:schemeClr val="bg1"/>
                  </a:solidFill>
                </a:endParaRPr>
              </a:p>
              <a:p>
                <a:endParaRPr lang="en-AU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82BEF930-99FD-4823-87E3-864D5A272BD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4211" y="685800"/>
                <a:ext cx="10398948" cy="3615267"/>
              </a:xfrm>
              <a:blipFill>
                <a:blip r:embed="rId2"/>
                <a:stretch>
                  <a:fillRect l="-23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E2BA86AE-3A89-4239-91D9-56092DB7D7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02514" y="2370668"/>
            <a:ext cx="6113541" cy="4025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6086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BB6012-ADCF-4036-B97E-426FAB0A3F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681" y="5419836"/>
            <a:ext cx="8534400" cy="1059792"/>
          </a:xfrm>
        </p:spPr>
        <p:txBody>
          <a:bodyPr/>
          <a:lstStyle/>
          <a:p>
            <a:r>
              <a:rPr lang="en-AU" dirty="0"/>
              <a:t>Function notation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27D421-A353-45AC-9735-FF54C0AAE4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5669" y="176894"/>
            <a:ext cx="10830909" cy="490307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Functions are usually denoted with lowercase letters such as </a:t>
            </a:r>
            <a:r>
              <a:rPr lang="en-US" dirty="0">
                <a:solidFill>
                  <a:srgbClr val="C00000"/>
                </a:solidFill>
              </a:rPr>
              <a:t>f, g, h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r>
              <a:rPr lang="en-US" dirty="0">
                <a:solidFill>
                  <a:schemeClr val="bg1"/>
                </a:solidFill>
              </a:rPr>
              <a:t>If f is a function, then for each x in the domain of f there is a unique element y in the range such that (</a:t>
            </a:r>
            <a:r>
              <a:rPr lang="en-US" dirty="0" err="1">
                <a:solidFill>
                  <a:schemeClr val="bg1"/>
                </a:solidFill>
              </a:rPr>
              <a:t>x,y</a:t>
            </a:r>
            <a:r>
              <a:rPr lang="en-US" dirty="0">
                <a:solidFill>
                  <a:schemeClr val="bg1"/>
                </a:solidFill>
              </a:rPr>
              <a:t>)∈f. The element y is called ‘the image of x under f’ or ‘the value of f at x’, and the element x is called ‘a pre-image of y’.</a:t>
            </a:r>
          </a:p>
          <a:p>
            <a:r>
              <a:rPr lang="en-US" dirty="0">
                <a:solidFill>
                  <a:schemeClr val="bg1"/>
                </a:solidFill>
              </a:rPr>
              <a:t>Since the y-value obtained is a function of the x-value, we use the notation f(x), read as ‘f of x’, in place of y.</a:t>
            </a:r>
          </a:p>
          <a:p>
            <a:r>
              <a:rPr lang="en-US" dirty="0">
                <a:solidFill>
                  <a:schemeClr val="bg1"/>
                </a:solidFill>
              </a:rPr>
              <a:t>For example, instead of y=2x+1 we can write f(x)=2x+1. Then f(2) means the y-value obtained when x=2.</a:t>
            </a:r>
          </a:p>
          <a:p>
            <a:r>
              <a:rPr lang="en-US" dirty="0">
                <a:solidFill>
                  <a:schemeClr val="bg1"/>
                </a:solidFill>
              </a:rPr>
              <a:t>e.g.      f(2) =2(2)+1=5 </a:t>
            </a:r>
          </a:p>
          <a:p>
            <a:r>
              <a:rPr lang="en-US" dirty="0">
                <a:solidFill>
                  <a:schemeClr val="bg1"/>
                </a:solidFill>
              </a:rPr>
              <a:t>            f(−4) =2(−4)+1=−7</a:t>
            </a:r>
          </a:p>
          <a:p>
            <a:r>
              <a:rPr lang="en-US" dirty="0">
                <a:solidFill>
                  <a:schemeClr val="bg1"/>
                </a:solidFill>
              </a:rPr>
              <a:t>            f(a) =2a+1</a:t>
            </a:r>
            <a:endParaRPr lang="en-AU" dirty="0">
              <a:solidFill>
                <a:schemeClr val="bg1"/>
              </a:solidFill>
            </a:endParaRPr>
          </a:p>
        </p:txBody>
      </p:sp>
      <p:pic>
        <p:nvPicPr>
          <p:cNvPr id="4098" name="Picture 2" descr="Function Notation (examples, solutions, videos)">
            <a:extLst>
              <a:ext uri="{FF2B5EF4-FFF2-40B4-BE49-F238E27FC236}">
                <a16:creationId xmlns:a16="http://schemas.microsoft.com/office/drawing/2014/main" id="{CAEA6A9B-7D38-58DB-3EEA-2013AC89A3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2012" y="3202581"/>
            <a:ext cx="4938793" cy="3478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39219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BB6012-ADCF-4036-B97E-426FAB0A3F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681" y="5419836"/>
            <a:ext cx="8534400" cy="1059792"/>
          </a:xfrm>
        </p:spPr>
        <p:txBody>
          <a:bodyPr/>
          <a:lstStyle/>
          <a:p>
            <a:r>
              <a:rPr lang="en-AU" dirty="0"/>
              <a:t>Function notation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27D421-A353-45AC-9735-FF54C0AAE42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25669" y="378372"/>
                <a:ext cx="10830909" cy="4903076"/>
              </a:xfrm>
            </p:spPr>
            <p:txBody>
              <a:bodyPr>
                <a:normAutofit/>
              </a:bodyPr>
              <a:lstStyle/>
              <a:p>
                <a:r>
                  <a:rPr lang="en-US" dirty="0">
                    <a:solidFill>
                      <a:schemeClr val="bg1"/>
                    </a:solidFill>
                  </a:rPr>
                  <a:t>By incorporating this notation, we have an alternative way of writing functions:</a:t>
                </a:r>
              </a:p>
              <a:p>
                <a:endParaRPr lang="en-US" dirty="0">
                  <a:solidFill>
                    <a:schemeClr val="bg1"/>
                  </a:solidFill>
                </a:endParaRPr>
              </a:p>
              <a:p>
                <a:r>
                  <a:rPr lang="en-US" dirty="0">
                    <a:solidFill>
                      <a:schemeClr val="bg1"/>
                    </a:solidFill>
                  </a:rPr>
                  <a:t>For the function {(x, y):y=</a:t>
                </a:r>
                <a:r>
                  <a:rPr lang="en-AU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} with domain </a:t>
                </a:r>
                <a:r>
                  <a:rPr lang="en-US" sz="2400" b="1" dirty="0">
                    <a:solidFill>
                      <a:schemeClr val="bg1"/>
                    </a:solidFill>
                    <a:latin typeface="Castellar" panose="020A0402060406010301" pitchFamily="18" charset="0"/>
                  </a:rPr>
                  <a:t>R</a:t>
                </a:r>
                <a:r>
                  <a:rPr lang="en-US" dirty="0">
                    <a:solidFill>
                      <a:schemeClr val="bg1"/>
                    </a:solidFill>
                  </a:rPr>
                  <a:t>, we write f:</a:t>
                </a:r>
                <a:r>
                  <a:rPr lang="en-US" b="1" dirty="0">
                    <a:solidFill>
                      <a:schemeClr val="bg1"/>
                    </a:solidFill>
                    <a:latin typeface="Castellar" panose="020A0402060406010301" pitchFamily="18" charset="0"/>
                  </a:rPr>
                  <a:t> R </a:t>
                </a:r>
                <a:r>
                  <a:rPr lang="en-US" dirty="0">
                    <a:solidFill>
                      <a:schemeClr val="bg1"/>
                    </a:solidFill>
                  </a:rPr>
                  <a:t>→</a:t>
                </a:r>
                <a:r>
                  <a:rPr lang="en-US" b="1" dirty="0">
                    <a:solidFill>
                      <a:schemeClr val="bg1"/>
                    </a:solidFill>
                    <a:latin typeface="Castellar" panose="020A0402060406010301" pitchFamily="18" charset="0"/>
                  </a:rPr>
                  <a:t> R</a:t>
                </a:r>
                <a:r>
                  <a:rPr lang="en-US" dirty="0">
                    <a:solidFill>
                      <a:schemeClr val="bg1"/>
                    </a:solidFill>
                  </a:rPr>
                  <a:t>, f(x)=</a:t>
                </a:r>
                <a:r>
                  <a:rPr lang="en-AU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AU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.</a:t>
                </a:r>
              </a:p>
              <a:p>
                <a:endParaRPr lang="en-US" dirty="0">
                  <a:solidFill>
                    <a:schemeClr val="bg1"/>
                  </a:solidFill>
                </a:endParaRPr>
              </a:p>
              <a:p>
                <a:r>
                  <a:rPr lang="en-US" dirty="0">
                    <a:solidFill>
                      <a:schemeClr val="bg1"/>
                    </a:solidFill>
                  </a:rPr>
                  <a:t>For the function {(x, y):y=2x−1, x∈[0,4]}, we write f:[0,4]→</a:t>
                </a:r>
                <a:r>
                  <a:rPr lang="en-US" sz="2000" b="1" dirty="0">
                    <a:solidFill>
                      <a:schemeClr val="bg1"/>
                    </a:solidFill>
                    <a:latin typeface="Castellar" panose="020A0402060406010301" pitchFamily="18" charset="0"/>
                  </a:rPr>
                  <a:t> R</a:t>
                </a:r>
                <a:r>
                  <a:rPr lang="en-US" dirty="0">
                    <a:solidFill>
                      <a:schemeClr val="bg1"/>
                    </a:solidFill>
                  </a:rPr>
                  <a:t>, f(x)=2x−1.</a:t>
                </a:r>
              </a:p>
              <a:p>
                <a:endParaRPr lang="en-US" dirty="0">
                  <a:solidFill>
                    <a:schemeClr val="bg1"/>
                  </a:solidFill>
                </a:endParaRPr>
              </a:p>
              <a:p>
                <a:r>
                  <a:rPr lang="en-US" dirty="0">
                    <a:solidFill>
                      <a:schemeClr val="bg1"/>
                    </a:solidFill>
                  </a:rPr>
                  <a:t>For the function {(x, y):y=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 } with domain </a:t>
                </a:r>
                <a:r>
                  <a:rPr lang="en-US" b="1" dirty="0">
                    <a:solidFill>
                      <a:schemeClr val="bg1"/>
                    </a:solidFill>
                    <a:latin typeface="Castellar" panose="020A0402060406010301" pitchFamily="18" charset="0"/>
                  </a:rPr>
                  <a:t>R </a:t>
                </a:r>
                <a:r>
                  <a:rPr lang="en-US" dirty="0">
                    <a:solidFill>
                      <a:schemeClr val="bg1"/>
                    </a:solidFill>
                  </a:rPr>
                  <a:t>∖0, we write f:</a:t>
                </a:r>
                <a:r>
                  <a:rPr lang="en-US" b="1" dirty="0">
                    <a:solidFill>
                      <a:schemeClr val="bg1"/>
                    </a:solidFill>
                    <a:latin typeface="Castellar" panose="020A0402060406010301" pitchFamily="18" charset="0"/>
                  </a:rPr>
                  <a:t> R </a:t>
                </a:r>
                <a:r>
                  <a:rPr lang="en-US" dirty="0">
                    <a:solidFill>
                      <a:schemeClr val="bg1"/>
                    </a:solidFill>
                  </a:rPr>
                  <a:t>∖0→</a:t>
                </a:r>
                <a:r>
                  <a:rPr lang="en-US" b="1" dirty="0">
                    <a:solidFill>
                      <a:schemeClr val="bg1"/>
                    </a:solidFill>
                    <a:latin typeface="Castellar" panose="020A0402060406010301" pitchFamily="18" charset="0"/>
                  </a:rPr>
                  <a:t> R</a:t>
                </a:r>
                <a:r>
                  <a:rPr lang="en-US" dirty="0">
                    <a:solidFill>
                      <a:schemeClr val="bg1"/>
                    </a:solidFill>
                  </a:rPr>
                  <a:t>, f(x)=</a:t>
                </a:r>
                <a:r>
                  <a:rPr lang="pt-BR" dirty="0">
                    <a:solidFill>
                      <a:schemeClr val="bg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US" dirty="0">
                    <a:solidFill>
                      <a:schemeClr val="bg1"/>
                    </a:solidFill>
                  </a:rPr>
                  <a:t>.</a:t>
                </a:r>
                <a:endParaRPr lang="en-AU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A27D421-A353-45AC-9735-FF54C0AAE42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25669" y="378372"/>
                <a:ext cx="10830909" cy="4903076"/>
              </a:xfrm>
              <a:blipFill>
                <a:blip r:embed="rId2"/>
                <a:stretch>
                  <a:fillRect l="-28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51165128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106</TotalTime>
  <Words>1731</Words>
  <Application>Microsoft Office PowerPoint</Application>
  <PresentationFormat>Widescreen</PresentationFormat>
  <Paragraphs>115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Cambria Math</vt:lpstr>
      <vt:lpstr>Castellar</vt:lpstr>
      <vt:lpstr>Century Gothic</vt:lpstr>
      <vt:lpstr>Wingdings 3</vt:lpstr>
      <vt:lpstr>Slice</vt:lpstr>
      <vt:lpstr>Functions</vt:lpstr>
      <vt:lpstr>PowerPoint Presentation</vt:lpstr>
      <vt:lpstr>functions</vt:lpstr>
      <vt:lpstr>Examples</vt:lpstr>
      <vt:lpstr>Vertical-line test</vt:lpstr>
      <vt:lpstr>Examples</vt:lpstr>
      <vt:lpstr>Examples</vt:lpstr>
      <vt:lpstr>Function notation</vt:lpstr>
      <vt:lpstr>Function notation</vt:lpstr>
      <vt:lpstr>Function notation</vt:lpstr>
      <vt:lpstr>examples</vt:lpstr>
      <vt:lpstr>examples</vt:lpstr>
      <vt:lpstr>Examples</vt:lpstr>
      <vt:lpstr>Restriction of a function</vt:lpstr>
      <vt:lpstr>Examples</vt:lpstr>
      <vt:lpstr>Section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Functions</dc:title>
  <dc:creator>Lyn ZHANG</dc:creator>
  <cp:lastModifiedBy>Lyn ZHANG</cp:lastModifiedBy>
  <cp:revision>15</cp:revision>
  <dcterms:created xsi:type="dcterms:W3CDTF">2021-06-23T00:17:30Z</dcterms:created>
  <dcterms:modified xsi:type="dcterms:W3CDTF">2023-03-15T21:11:58Z</dcterms:modified>
</cp:coreProperties>
</file>