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13" r:id="rId4"/>
    <p:sldId id="259" r:id="rId5"/>
    <p:sldId id="260" r:id="rId6"/>
    <p:sldId id="359" r:id="rId7"/>
    <p:sldId id="314" r:id="rId8"/>
    <p:sldId id="261" r:id="rId9"/>
    <p:sldId id="360" r:id="rId10"/>
    <p:sldId id="361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/>
    <p:restoredTop sz="94531"/>
  </p:normalViewPr>
  <p:slideViewPr>
    <p:cSldViewPr snapToGrid="0" snapToObjects="1">
      <p:cViewPr varScale="1">
        <p:scale>
          <a:sx n="62" d="100"/>
          <a:sy n="6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>
              <a:solidFill>
                <a:schemeClr val="tx1"/>
              </a:solidFill>
              <a:latin typeface="Comic Sans MS" panose="030F0902030302020204" pitchFamily="66" charset="0"/>
            </a:rPr>
            <a:t>Booklet 3D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3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3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9B2FD329-3E81-0B4B-B164-EE3195B24534}" type="pres">
      <dgm:prSet presAssocID="{683E9536-1985-1B4C-BE04-87D75ED7B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2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3B6C8EB-6584-EE46-88EB-D97F54E34AB8}" type="presParOf" srcId="{DF60FF87-B492-9247-8DCF-486B281E697E}" destId="{9B2FD329-3E81-0B4B-B164-EE3195B245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866620" y="51287"/>
          <a:ext cx="3544565" cy="21267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1. </a:t>
          </a:r>
          <a:r>
            <a:rPr lang="en-US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sz="2500" kern="1200">
              <a:solidFill>
                <a:schemeClr val="tx1"/>
              </a:solidFill>
              <a:latin typeface="Comic Sans MS" panose="030F0902030302020204" pitchFamily="66" charset="0"/>
            </a:rPr>
            <a:t>Booklet 3D</a:t>
          </a:r>
          <a:endParaRPr lang="en-US" sz="25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866620" y="51287"/>
        <a:ext cx="3544565" cy="2126739"/>
      </dsp:txXfrm>
    </dsp:sp>
    <dsp:sp modelId="{535C5986-F4D1-A44F-B0A1-E35BA55AE100}">
      <dsp:nvSpPr>
        <dsp:cNvPr id="0" name=""/>
        <dsp:cNvSpPr/>
      </dsp:nvSpPr>
      <dsp:spPr>
        <a:xfrm>
          <a:off x="4641724" y="287"/>
          <a:ext cx="3544565" cy="2126739"/>
        </a:xfrm>
        <a:prstGeom prst="rect">
          <a:avLst/>
        </a:prstGeom>
        <a:solidFill>
          <a:schemeClr val="accent5">
            <a:hueOff val="-748427"/>
            <a:satOff val="33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2. </a:t>
          </a:r>
          <a:r>
            <a:rPr lang="en-AU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sz="25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41724" y="287"/>
        <a:ext cx="3544565" cy="2126739"/>
      </dsp:txXfrm>
    </dsp:sp>
    <dsp:sp modelId="{9B2FD329-3E81-0B4B-B164-EE3195B24534}">
      <dsp:nvSpPr>
        <dsp:cNvPr id="0" name=""/>
        <dsp:cNvSpPr/>
      </dsp:nvSpPr>
      <dsp:spPr>
        <a:xfrm>
          <a:off x="2692213" y="2481483"/>
          <a:ext cx="3544565" cy="2126739"/>
        </a:xfrm>
        <a:prstGeom prst="rect">
          <a:avLst/>
        </a:prstGeom>
        <a:solidFill>
          <a:schemeClr val="accent5">
            <a:hueOff val="-1496854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sp:txBody>
      <dsp:txXfrm>
        <a:off x="2692213" y="2481483"/>
        <a:ext cx="3544565" cy="212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5971-A91E-FF49-9A5F-FB689C41115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D3D8-3583-B340-816F-CACCE10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= fixed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58678-2270-1649-921C-0A6C659D26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0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02D20C-45E6-3645-804D-46B741C0E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7EC3D-655C-074D-853E-0917F368F4F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546C179-24A0-1349-B5B8-A76EB08FD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CA23F4DC-74C2-E743-BDFE-ABEDA1182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478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Snake shapes below are made using blocks, each with a side length of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perimeter of each Snake shape can be found by counting the sides of the blocks around the outside of the shape. The perimeter of each new snake built is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units longer than the previous snake.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𝑃𝑛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the perimeter of the Snake shape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5D3D8-3583-B340-816F-CACCE1004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8BB15-F900-A74D-BD75-2DD0E89B41E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1828E-52F7-AB48-AD54-3BA7B8F15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7924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by Houghton Mifflin Company, Inc. All rights reserved.</a:t>
            </a:r>
            <a:endParaRPr lang="en-US" alt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26267-E811-B246-B545-27948EE86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42400" y="6553200"/>
            <a:ext cx="3149600" cy="304800"/>
          </a:xfrm>
        </p:spPr>
        <p:txBody>
          <a:bodyPr/>
          <a:lstStyle>
            <a:lvl1pPr>
              <a:defRPr/>
            </a:lvl1pPr>
          </a:lstStyle>
          <a:p>
            <a:fld id="{EF2BB7F2-53AF-8947-A42C-F9A4211E7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2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40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65B79-06A8-4D26-90D7-0C905C2D4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65" b="2465"/>
          <a:stretch/>
        </p:blipFill>
        <p:spPr>
          <a:xfrm>
            <a:off x="-3028" y="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7604DA-1A80-47FD-9F09-D72DC278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1393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rgbClr val="B79F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03A1D-4BF3-BA45-AEA5-6137B152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523" y="4102908"/>
            <a:ext cx="6007383" cy="166589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AU" b="1" i="0" dirty="0"/>
              <a:t>Using a recurrence relation 4 an arithmetic sequence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71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008" y="2646879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an arithmetic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008" y="2646879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387" t="-9302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2508" y="371919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0688" y="4247264"/>
                <a:ext cx="7747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688" y="4247264"/>
                <a:ext cx="77470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7553" y="358709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205" y="4142940"/>
            <a:ext cx="77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576" y="354899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159" y="4131389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3066" y="3587090"/>
            <a:ext cx="0" cy="575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810" y="4118237"/>
            <a:ext cx="90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484" y="351089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B7E31D93-3AE3-8845-BBD6-99FBCDBFE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536" y="2903077"/>
            <a:ext cx="376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 err="1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 err="1">
                <a:solidFill>
                  <a:srgbClr val="7030A0"/>
                </a:solidFill>
              </a:rPr>
              <a:t>n</a:t>
            </a:r>
            <a:r>
              <a:rPr lang="en-US" altLang="en-US" sz="4800" dirty="0"/>
              <a:t> =   </a:t>
            </a:r>
            <a:r>
              <a:rPr lang="en-US" altLang="en-US" sz="4800" i="1" dirty="0">
                <a:solidFill>
                  <a:srgbClr val="00B050"/>
                </a:solidFill>
              </a:rPr>
              <a:t>a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n</a:t>
            </a:r>
            <a:r>
              <a:rPr lang="en-US" altLang="en-US" sz="4800" i="1" dirty="0"/>
              <a:t> *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CA" altLang="en-US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935" y="2649721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7EF56E-6C46-8F49-8360-63A40E888DB1}"/>
              </a:ext>
            </a:extLst>
          </p:cNvPr>
          <p:cNvSpPr txBox="1">
            <a:spLocks/>
          </p:cNvSpPr>
          <p:nvPr/>
        </p:nvSpPr>
        <p:spPr>
          <a:xfrm>
            <a:off x="-44939" y="784223"/>
            <a:ext cx="12140292" cy="1224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" y="-65866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Application of arithmetic sequences using a recurrence relation and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3600" b="1" dirty="0"/>
                  <a:t> term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" y="-65866"/>
                <a:ext cx="12522200" cy="1371600"/>
              </a:xfrm>
              <a:prstGeom prst="rect">
                <a:avLst/>
              </a:prstGeom>
              <a:blipFill>
                <a:blip r:embed="rId4"/>
                <a:stretch>
                  <a:fillRect l="-1420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36550" y="2823446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8702F59-9FE9-804E-870C-25A0766D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27" y="4555199"/>
            <a:ext cx="4812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P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50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10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50</a:t>
            </a:r>
            <a:r>
              <a:rPr lang="en-US" altLang="en-US" sz="4800" i="1" dirty="0"/>
              <a:t> × 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CA" altLang="en-US" sz="4800" i="1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04FDE7B-8BBF-144D-8622-A9350A82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830" y="5237000"/>
            <a:ext cx="3889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P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50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10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300</a:t>
            </a:r>
            <a:endParaRPr lang="en-CA" altLang="en-US" sz="4800" i="1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6139BD5-4EA4-A54E-ACBE-6991AD3F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888" y="5941904"/>
            <a:ext cx="2550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P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50</a:t>
            </a:r>
            <a:r>
              <a:rPr lang="en-US" altLang="en-US" sz="4800" dirty="0"/>
              <a:t> = </a:t>
            </a:r>
            <a:r>
              <a:rPr lang="en-US" altLang="en-US" sz="4800" i="1" dirty="0"/>
              <a:t>310</a:t>
            </a:r>
            <a:endParaRPr lang="en-CA" altLang="en-US" sz="4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BC13A54-58BF-A141-819B-BABAADFBAC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1" y="947898"/>
                <a:ext cx="12140292" cy="1564203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2000" dirty="0"/>
                  <a:t>Notation: P for </a:t>
                </a:r>
                <a:r>
                  <a:rPr lang="en-AU" sz="2000" dirty="0">
                    <a:solidFill>
                      <a:srgbClr val="0070C0"/>
                    </a:solidFill>
                  </a:rPr>
                  <a:t>perimeter</a:t>
                </a:r>
                <a:r>
                  <a:rPr lang="en-AU" sz="2000" dirty="0"/>
                  <a:t> rather than T for term.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A recurrence relation that models this situation is: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=10,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+6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4. Use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term for this sequence to predict the perimeter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AU" sz="2000" dirty="0"/>
                  <a:t> snake, in this sequence.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BC13A54-58BF-A141-819B-BABAADFBA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" y="947898"/>
                <a:ext cx="12140292" cy="1564203"/>
              </a:xfrm>
              <a:prstGeom prst="rect">
                <a:avLst/>
              </a:prstGeom>
              <a:blipFill>
                <a:blip r:embed="rId5"/>
                <a:stretch>
                  <a:fillRect l="-209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0809E82B-A150-6945-871B-9938E08BE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547" y="519171"/>
            <a:ext cx="5643588" cy="15731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AA0C7D-D7D3-D545-BD31-A4064B586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700" y="771426"/>
            <a:ext cx="839753" cy="8397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4C345C-5FC8-2E4D-B189-6D107880C354}"/>
              </a:ext>
            </a:extLst>
          </p:cNvPr>
          <p:cNvSpPr txBox="1"/>
          <p:nvPr/>
        </p:nvSpPr>
        <p:spPr>
          <a:xfrm>
            <a:off x="5818683" y="500597"/>
            <a:ext cx="81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 unit</a:t>
            </a:r>
          </a:p>
        </p:txBody>
      </p:sp>
      <p:sp>
        <p:nvSpPr>
          <p:cNvPr id="30" name="Left-right Arrow Callout 29">
            <a:extLst>
              <a:ext uri="{FF2B5EF4-FFF2-40B4-BE49-F238E27FC236}">
                <a16:creationId xmlns:a16="http://schemas.microsoft.com/office/drawing/2014/main" id="{7B217D37-1B66-054A-8AB3-1E69FD34454C}"/>
              </a:ext>
            </a:extLst>
          </p:cNvPr>
          <p:cNvSpPr/>
          <p:nvPr/>
        </p:nvSpPr>
        <p:spPr>
          <a:xfrm>
            <a:off x="5727700" y="443640"/>
            <a:ext cx="748014" cy="35258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D87C61-97D6-C948-81EF-0900E7D1A2E6}"/>
              </a:ext>
            </a:extLst>
          </p:cNvPr>
          <p:cNvSpPr txBox="1"/>
          <p:nvPr/>
        </p:nvSpPr>
        <p:spPr>
          <a:xfrm>
            <a:off x="5818683" y="475068"/>
            <a:ext cx="81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 unit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BB5CF7FC-7405-854F-88F3-2FDDE1AB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1" y="5477632"/>
            <a:ext cx="2076450" cy="646331"/>
          </a:xfrm>
          <a:prstGeom prst="cloudCallout">
            <a:avLst>
              <a:gd name="adj1" fmla="val -71457"/>
              <a:gd name="adj2" fmla="val -23391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2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  <p:bldP spid="15" grpId="0"/>
      <p:bldP spid="16" grpId="0"/>
      <p:bldP spid="2" grpId="0"/>
      <p:bldP spid="19" grpId="0" autoUpdateAnimBg="0"/>
      <p:bldP spid="21" grpId="0" autoUpdateAnimBg="0"/>
      <p:bldP spid="22" grpId="0" autoUpdateAnimBg="0"/>
      <p:bldP spid="26" grpId="0"/>
      <p:bldP spid="30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320260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2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>
            <a:extLst>
              <a:ext uri="{FF2B5EF4-FFF2-40B4-BE49-F238E27FC236}">
                <a16:creationId xmlns:a16="http://schemas.microsoft.com/office/drawing/2014/main" id="{F1D578D0-A1C2-CC49-801E-24DF913D3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374278">
            <a:off x="-600075" y="2505075"/>
            <a:ext cx="6400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0EF3178-B5EE-8246-8AE2-FAFC0407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A sequence in which a constant (D) can be added to each term to get the next term is called an 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6C315E4-A9BF-7B40-87C0-A2A53C23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478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Georgia" panose="02040502050405020303" pitchFamily="18" charset="0"/>
              <a:buAutoNum type="arabicPeriod"/>
            </a:pPr>
            <a:r>
              <a:rPr lang="en-US" altLang="en-US" sz="3200" b="1" u="sng">
                <a:solidFill>
                  <a:schemeClr val="accent2"/>
                </a:solidFill>
              </a:rPr>
              <a:t>Arithmetic Sequence</a:t>
            </a:r>
            <a:r>
              <a:rPr lang="en-US" altLang="en-US" sz="3200">
                <a:solidFill>
                  <a:schemeClr val="accent2"/>
                </a:solidFill>
              </a:rPr>
              <a:t>.</a:t>
            </a:r>
            <a:endParaRPr lang="en-US" altLang="en-US" sz="3200" b="1" u="sng">
              <a:solidFill>
                <a:schemeClr val="accent2"/>
              </a:solidFill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E715C416-1E83-E24D-921C-E579AB7E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33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The constant (D) is called the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BCB7ECC-5605-FF46-8906-2D07B324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90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chemeClr val="accent2"/>
                </a:solidFill>
                <a:latin typeface="Comic Sans MS" panose="030F0902030302020204" pitchFamily="66" charset="0"/>
              </a:rPr>
              <a:t>Common Difference</a:t>
            </a:r>
            <a:r>
              <a:rPr lang="en-US" altLang="en-US" sz="3200">
                <a:solidFill>
                  <a:schemeClr val="accent2"/>
                </a:solidFill>
                <a:latin typeface="Comic Sans MS" panose="030F0902030302020204" pitchFamily="66" charset="0"/>
              </a:rPr>
              <a:t>.</a:t>
            </a:r>
            <a:endParaRPr lang="en-US" altLang="en-US" sz="3200" u="sng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7123576F-6A1E-1B43-B827-4DB1722C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004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To find the common difference (D), subtracting any pair of successive terms.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50DF0E9-DD24-BF40-8478-FF0BD369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102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2        5          8          11          14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37F829AF-36E3-164F-8202-C1F3780D2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6BCA37C-7866-7B4E-9EBF-13826B3B2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C83DA21A-039E-4A45-B4AD-4FFB1C98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A3D929E9-265B-554D-94AF-A6206B984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36A973-8425-A74E-A123-1681A5AD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5C4D5BD5-09B0-2048-BDBF-398B50BC0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943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DFAF8DB0-5C53-3E45-8744-6B16A5E1D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94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016E3B69-061C-FF43-9EA0-D6150A75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72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BFBB9929-D571-7E45-BB64-C0CB7BAE5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86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BE3C0FF3-AC5B-834A-BB28-773ABE51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7B7FF624-926A-ED4D-A01E-D1F50772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102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0" name="Line 28">
            <a:extLst>
              <a:ext uri="{FF2B5EF4-FFF2-40B4-BE49-F238E27FC236}">
                <a16:creationId xmlns:a16="http://schemas.microsoft.com/office/drawing/2014/main" id="{EF237355-44FC-B84B-85F7-6EEE29F9E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586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9">
            <a:extLst>
              <a:ext uri="{FF2B5EF4-FFF2-40B4-BE49-F238E27FC236}">
                <a16:creationId xmlns:a16="http://schemas.microsoft.com/office/drawing/2014/main" id="{0063CE89-7335-8843-9207-16453BC45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867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57495683-B302-8149-B176-468D5FF8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102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id="{C5670B57-5EF4-CE40-96E1-C5F9CB7E1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86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2">
            <a:extLst>
              <a:ext uri="{FF2B5EF4-FFF2-40B4-BE49-F238E27FC236}">
                <a16:creationId xmlns:a16="http://schemas.microsoft.com/office/drawing/2014/main" id="{78D32464-5F67-A642-B307-84C5DB071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867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2095147C-25B9-924C-9B04-B14B10F0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172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AE83B3FE-DF46-0E41-B630-9F60556E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endParaRPr lang="en-CA" altLang="en-US" i="1" baseline="-25000" dirty="0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150B7C86-B8B4-0E44-A9DB-CD2A0A4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endParaRPr lang="en-CA" altLang="en-US" i="1" baseline="-25000" dirty="0"/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FAC50573-9DCD-6744-AB5C-3800D31C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3</a:t>
            </a:r>
            <a:endParaRPr lang="en-CA" altLang="en-US" i="1" baseline="-25000"/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FD3E72D8-5F06-1A4C-B8F0-0822C9B9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4</a:t>
            </a:r>
            <a:endParaRPr lang="en-CA" altLang="en-US" i="1" baseline="-25000"/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CAD5D623-6663-A245-9AD7-4BCDFBC2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5</a:t>
            </a:r>
            <a:endParaRPr lang="en-CA" altLang="en-US" i="1" baseline="-25000"/>
          </a:p>
        </p:txBody>
      </p:sp>
    </p:spTree>
    <p:extLst>
      <p:ext uri="{BB962C8B-B14F-4D97-AF65-F5344CB8AC3E}">
        <p14:creationId xmlns:p14="http://schemas.microsoft.com/office/powerpoint/2010/main" val="19449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95" grpId="0" autoUpdateAnimBg="0"/>
      <p:bldP spid="3099" grpId="0" autoUpdateAnimBg="0"/>
      <p:bldP spid="3102" grpId="0" autoUpdateAnimBg="0"/>
      <p:bldP spid="3105" grpId="0" autoUpdateAnimBg="0"/>
      <p:bldP spid="3106" grpId="0" autoUpdateAnimBg="0"/>
      <p:bldP spid="3107" grpId="0" autoUpdateAnimBg="0"/>
      <p:bldP spid="3108" grpId="0" autoUpdateAnimBg="0"/>
      <p:bldP spid="3109" grpId="0" autoUpdateAnimBg="0"/>
      <p:bldP spid="31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030A728-605E-AF49-B8A9-81A3FD94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E78F1FE-806B-1B43-A223-5E68B74F49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EEC00935-8F31-7048-8B9A-DC9A80FC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9" y="240923"/>
            <a:ext cx="753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dirty="0">
                <a:sym typeface="Symbol" pitchFamily="2" charset="2"/>
              </a:rPr>
              <a:t>A</a:t>
            </a:r>
            <a:r>
              <a:rPr lang="en-CA" altLang="en-US" sz="2800" b="1" dirty="0">
                <a:sym typeface="Symbol" pitchFamily="2" charset="2"/>
              </a:rPr>
              <a:t> </a:t>
            </a:r>
            <a:r>
              <a:rPr lang="en-CA" altLang="en-US" sz="2800" dirty="0">
                <a:sym typeface="Symbol" pitchFamily="2" charset="2"/>
              </a:rPr>
              <a:t>sequence is </a:t>
            </a:r>
            <a:r>
              <a:rPr lang="en-CA" altLang="en-US" sz="2800" b="1" dirty="0">
                <a:sym typeface="Symbol" pitchFamily="2" charset="2"/>
              </a:rPr>
              <a:t>arithmetic</a:t>
            </a:r>
            <a:r>
              <a:rPr lang="en-CA" altLang="en-US" sz="2800" dirty="0">
                <a:sym typeface="Symbol" pitchFamily="2" charset="2"/>
              </a:rPr>
              <a:t> if the differences between consecutive terms are the same.</a:t>
            </a:r>
            <a:endParaRPr lang="en-US" altLang="en-US" sz="2800" dirty="0">
              <a:sym typeface="Symbol" pitchFamily="2" charset="2"/>
            </a:endParaRP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F9CB286F-CD1B-9445-9017-DB32DA43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1844676"/>
            <a:ext cx="382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4, 9, 14, 19, 24, . . . 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02C4AB1A-805F-0145-93AC-16CE1740EE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7302500"/>
            <a:ext cx="1803400" cy="1143000"/>
          </a:xfrm>
        </p:spPr>
        <p:txBody>
          <a:bodyPr/>
          <a:lstStyle/>
          <a:p>
            <a:r>
              <a:rPr lang="en-US" altLang="en-US" sz="800"/>
              <a:t>Definition of Arithmetic Sequence</a:t>
            </a:r>
          </a:p>
        </p:txBody>
      </p:sp>
      <p:sp>
        <p:nvSpPr>
          <p:cNvPr id="159755" name="Text Box 11">
            <a:extLst>
              <a:ext uri="{FF2B5EF4-FFF2-40B4-BE49-F238E27FC236}">
                <a16:creationId xmlns:a16="http://schemas.microsoft.com/office/drawing/2014/main" id="{835EBC3B-4F96-E64C-99D9-C308320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2760663"/>
            <a:ext cx="203835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9 – 4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14 – 9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19 – 14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24 – 19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</p:txBody>
      </p:sp>
      <p:sp>
        <p:nvSpPr>
          <p:cNvPr id="159756" name="AutoShape 12">
            <a:extLst>
              <a:ext uri="{FF2B5EF4-FFF2-40B4-BE49-F238E27FC236}">
                <a16:creationId xmlns:a16="http://schemas.microsoft.com/office/drawing/2014/main" id="{F5009272-18F2-A04E-B42D-20B7E6FA2792}"/>
              </a:ext>
            </a:extLst>
          </p:cNvPr>
          <p:cNvSpPr>
            <a:spLocks/>
          </p:cNvSpPr>
          <p:nvPr/>
        </p:nvSpPr>
        <p:spPr bwMode="auto">
          <a:xfrm>
            <a:off x="4508500" y="2898776"/>
            <a:ext cx="338138" cy="2174875"/>
          </a:xfrm>
          <a:prstGeom prst="rightBrace">
            <a:avLst>
              <a:gd name="adj1" fmla="val 5359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Text Box 13">
            <a:extLst>
              <a:ext uri="{FF2B5EF4-FFF2-40B4-BE49-F238E27FC236}">
                <a16:creationId xmlns:a16="http://schemas.microsoft.com/office/drawing/2014/main" id="{E20B0A5C-44D4-E940-8A23-034CF663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443163"/>
            <a:ext cx="336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b="1">
                <a:sym typeface="Symbol" pitchFamily="2" charset="2"/>
              </a:rPr>
              <a:t>arithmetic sequence </a:t>
            </a:r>
          </a:p>
        </p:txBody>
      </p:sp>
      <p:sp>
        <p:nvSpPr>
          <p:cNvPr id="159759" name="Freeform 15">
            <a:extLst>
              <a:ext uri="{FF2B5EF4-FFF2-40B4-BE49-F238E27FC236}">
                <a16:creationId xmlns:a16="http://schemas.microsoft.com/office/drawing/2014/main" id="{DC0746C6-91BC-FB45-A2D0-EA95D5051CE1}"/>
              </a:ext>
            </a:extLst>
          </p:cNvPr>
          <p:cNvSpPr>
            <a:spLocks/>
          </p:cNvSpPr>
          <p:nvPr/>
        </p:nvSpPr>
        <p:spPr bwMode="auto">
          <a:xfrm>
            <a:off x="5360988" y="2482850"/>
            <a:ext cx="1003300" cy="249238"/>
          </a:xfrm>
          <a:custGeom>
            <a:avLst/>
            <a:gdLst>
              <a:gd name="T0" fmla="*/ 0 w 632"/>
              <a:gd name="T1" fmla="*/ 0 h 293"/>
              <a:gd name="T2" fmla="*/ 0 w 632"/>
              <a:gd name="T3" fmla="*/ 293 h 293"/>
              <a:gd name="T4" fmla="*/ 632 w 632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2" h="293">
                <a:moveTo>
                  <a:pt x="0" y="0"/>
                </a:moveTo>
                <a:lnTo>
                  <a:pt x="0" y="293"/>
                </a:lnTo>
                <a:lnTo>
                  <a:pt x="632" y="293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0" name="Text Box 16">
            <a:extLst>
              <a:ext uri="{FF2B5EF4-FFF2-40B4-BE49-F238E27FC236}">
                <a16:creationId xmlns:a16="http://schemas.microsoft.com/office/drawing/2014/main" id="{BB63BB75-FE09-424C-880D-ED11663C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4" y="3738563"/>
            <a:ext cx="5146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dirty="0">
                <a:sym typeface="Symbol" pitchFamily="2" charset="2"/>
              </a:rPr>
              <a:t>The </a:t>
            </a:r>
            <a:r>
              <a:rPr lang="en-CA" altLang="en-US" sz="2800" b="1" dirty="0">
                <a:sym typeface="Symbol" pitchFamily="2" charset="2"/>
              </a:rPr>
              <a:t>common difference</a:t>
            </a:r>
            <a:r>
              <a:rPr lang="en-CA" altLang="en-US" sz="2800" dirty="0">
                <a:sym typeface="Symbol" pitchFamily="2" charset="2"/>
              </a:rPr>
              <a:t>, </a:t>
            </a:r>
            <a:r>
              <a:rPr lang="en-CA" altLang="en-US" sz="2800" i="1" dirty="0">
                <a:sym typeface="Symbol" pitchFamily="2" charset="2"/>
              </a:rPr>
              <a:t>D</a:t>
            </a:r>
            <a:r>
              <a:rPr lang="en-CA" altLang="en-US" sz="2800" dirty="0">
                <a:sym typeface="Symbol" pitchFamily="2" charset="2"/>
              </a:rPr>
              <a:t>, is </a:t>
            </a:r>
            <a:r>
              <a:rPr lang="en-CA" altLang="en-US" sz="2800" dirty="0">
                <a:solidFill>
                  <a:srgbClr val="0099FF"/>
                </a:solidFill>
                <a:sym typeface="Symbol" pitchFamily="2" charset="2"/>
              </a:rPr>
              <a:t>5</a:t>
            </a:r>
            <a:r>
              <a:rPr lang="en-CA" altLang="en-US" sz="2800" dirty="0">
                <a:sym typeface="Symbol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9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55" grpId="0" build="p" autoUpdateAnimBg="0" advAuto="1000"/>
      <p:bldP spid="159757" grpId="0" autoUpdateAnimBg="0"/>
      <p:bldP spid="1597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3200401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b="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b="0" i="1" u="sng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an arithmetic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200401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248" t="-14286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4196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5CE6CD45-454B-5742-83E5-DA7683E0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1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last # in the sequence/or the # you are looking for</a:t>
            </a: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First term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399" y="4495800"/>
            <a:ext cx="152401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1054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position the term is in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799" y="4426685"/>
            <a:ext cx="838201" cy="983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56260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common difference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4196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B7E31D93-3AE3-8845-BBD6-99FBCDBFE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3595688"/>
            <a:ext cx="376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 err="1"/>
              <a:t>t</a:t>
            </a:r>
            <a:r>
              <a:rPr lang="en-US" altLang="en-US" sz="4800" i="1" baseline="-25000" dirty="0" err="1"/>
              <a:t>n</a:t>
            </a:r>
            <a:r>
              <a:rPr lang="en-US" altLang="en-US" sz="4800" dirty="0"/>
              <a:t> =   </a:t>
            </a:r>
            <a:r>
              <a:rPr lang="en-US" altLang="en-US" sz="4800" i="1" dirty="0"/>
              <a:t>a + n* D</a:t>
            </a:r>
            <a:endParaRPr lang="en-CA" altLang="en-US" sz="4800" i="1" dirty="0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7EF56E-6C46-8F49-8360-63A40E888DB1}"/>
              </a:ext>
            </a:extLst>
          </p:cNvPr>
          <p:cNvSpPr txBox="1">
            <a:spLocks/>
          </p:cNvSpPr>
          <p:nvPr/>
        </p:nvSpPr>
        <p:spPr>
          <a:xfrm>
            <a:off x="2730500" y="1110578"/>
            <a:ext cx="10058400" cy="384962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The arithmetic sequence: 8, 13, 18, 23, 28, 33, …</a:t>
            </a:r>
            <a:br>
              <a:rPr lang="en-AU" sz="2000" dirty="0"/>
            </a:br>
            <a:r>
              <a:rPr lang="en-AU" sz="2000" dirty="0"/>
              <a:t>The common difference for this sequence is 𝑑=5 (13−8=5).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00" y="464402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3600" b="1" dirty="0"/>
                  <a:t> term in an arithmetic sequence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64402"/>
                <a:ext cx="12522200" cy="1371600"/>
              </a:xfrm>
              <a:prstGeom prst="rect">
                <a:avLst/>
              </a:prstGeom>
              <a:blipFill>
                <a:blip r:embed="rId3"/>
                <a:stretch>
                  <a:fillRect l="-1418" t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C5D26E1-AC66-544A-B20B-036738E8B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1919405"/>
            <a:ext cx="5613400" cy="976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55600" y="3399642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46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A0E65E8-55A6-A74F-9965-0E2150E6BB7D}"/>
              </a:ext>
            </a:extLst>
          </p:cNvPr>
          <p:cNvSpPr/>
          <p:nvPr/>
        </p:nvSpPr>
        <p:spPr>
          <a:xfrm>
            <a:off x="4005263" y="2998790"/>
            <a:ext cx="4654550" cy="13208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Recurrence Relations </a:t>
            </a:r>
          </a:p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next number depends on the previous number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AutoShape 4">
            <a:extLst>
              <a:ext uri="{FF2B5EF4-FFF2-40B4-BE49-F238E27FC236}">
                <a16:creationId xmlns:a16="http://schemas.microsoft.com/office/drawing/2014/main" id="{BF11E54F-CAE3-8746-A3F1-4870D370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460" y="5434015"/>
            <a:ext cx="2452687" cy="849312"/>
          </a:xfrm>
          <a:prstGeom prst="cloudCallout">
            <a:avLst>
              <a:gd name="adj1" fmla="val -83495"/>
              <a:gd name="adj2" fmla="val -19722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+</a:t>
            </a:r>
            <a:r>
              <a:rPr lang="en-GB" altLang="en-US" sz="1800" dirty="0">
                <a:solidFill>
                  <a:srgbClr val="FF0066"/>
                </a:solidFill>
                <a:latin typeface="Comic Sans MS" panose="030F0902030302020204" pitchFamily="66" charset="0"/>
              </a:rPr>
              <a:t> b</a:t>
            </a:r>
            <a:r>
              <a:rPr lang="en-GB" altLang="en-US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 = increase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-</a:t>
            </a:r>
            <a:r>
              <a:rPr lang="en-GB" altLang="en-US" sz="1800" dirty="0">
                <a:solidFill>
                  <a:srgbClr val="FF0066"/>
                </a:solidFill>
                <a:latin typeface="Comic Sans MS" panose="030F0902030302020204" pitchFamily="66" charset="0"/>
              </a:rPr>
              <a:t> b </a:t>
            </a:r>
            <a:r>
              <a:rPr lang="en-GB" altLang="en-US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= decrease</a:t>
            </a:r>
          </a:p>
        </p:txBody>
      </p:sp>
      <p:sp>
        <p:nvSpPr>
          <p:cNvPr id="82" name="AutoShape 4">
            <a:extLst>
              <a:ext uri="{FF2B5EF4-FFF2-40B4-BE49-F238E27FC236}">
                <a16:creationId xmlns:a16="http://schemas.microsoft.com/office/drawing/2014/main" id="{2EE63AB8-078A-8C44-A2B9-FB2659D2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838" y="277018"/>
            <a:ext cx="4396986" cy="1884364"/>
          </a:xfrm>
          <a:prstGeom prst="cloudCallout">
            <a:avLst>
              <a:gd name="adj1" fmla="val 69090"/>
              <a:gd name="adj2" fmla="val 6745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Given three value in a sequence e.g.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10 ,</a:t>
            </a:r>
            <a:r>
              <a:rPr lang="en-GB" altLang="en-US" sz="1600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15</a:t>
            </a:r>
            <a:r>
              <a:rPr lang="en-GB" altLang="en-US" sz="1600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, 20</a:t>
            </a:r>
            <a:r>
              <a:rPr lang="en-GB" alt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,… </a:t>
            </a:r>
            <a:r>
              <a:rPr lang="en-GB" alt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‘to find the next term, add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5</a:t>
            </a:r>
            <a:r>
              <a:rPr lang="en-GB" alt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 to the current term and keep repeating the process’.</a:t>
            </a:r>
          </a:p>
        </p:txBody>
      </p:sp>
      <p:sp>
        <p:nvSpPr>
          <p:cNvPr id="160" name="AutoShape 4">
            <a:extLst>
              <a:ext uri="{FF2B5EF4-FFF2-40B4-BE49-F238E27FC236}">
                <a16:creationId xmlns:a16="http://schemas.microsoft.com/office/drawing/2014/main" id="{7D71F6CD-2426-C241-A356-8DB0E918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344" y="5434015"/>
            <a:ext cx="2846387" cy="1153425"/>
          </a:xfrm>
          <a:prstGeom prst="cloudCallout">
            <a:avLst>
              <a:gd name="adj1" fmla="val -10370"/>
              <a:gd name="adj2" fmla="val -14109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= </a:t>
            </a:r>
            <a:r>
              <a:rPr lang="en-GB" altLang="en-US" sz="2400" dirty="0">
                <a:solidFill>
                  <a:srgbClr val="FF0066"/>
                </a:solidFill>
                <a:latin typeface="Comic Sans MS" panose="030F0902030302020204" pitchFamily="66" charset="0"/>
              </a:rPr>
              <a:t>a</a:t>
            </a:r>
            <a:endParaRPr lang="en-GB" altLang="en-US" sz="2000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n+1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= 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+ </a:t>
            </a:r>
            <a:r>
              <a:rPr lang="en-GB" altLang="en-US" sz="2400" dirty="0">
                <a:solidFill>
                  <a:srgbClr val="FF0066"/>
                </a:solidFill>
                <a:latin typeface="Comic Sans MS" panose="030F0902030302020204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loud Callout 95">
                <a:extLst>
                  <a:ext uri="{FF2B5EF4-FFF2-40B4-BE49-F238E27FC236}">
                    <a16:creationId xmlns:a16="http://schemas.microsoft.com/office/drawing/2014/main" id="{9FF7A20F-0109-F345-BAC2-CE16980B34C4}"/>
                  </a:ext>
                </a:extLst>
              </p:cNvPr>
              <p:cNvSpPr/>
              <p:nvPr/>
            </p:nvSpPr>
            <p:spPr>
              <a:xfrm>
                <a:off x="0" y="3710207"/>
                <a:ext cx="3954162" cy="1401763"/>
              </a:xfrm>
              <a:prstGeom prst="cloudCallout">
                <a:avLst>
                  <a:gd name="adj1" fmla="val 69594"/>
                  <a:gd name="adj2" fmla="val 117363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1600" dirty="0">
                    <a:solidFill>
                      <a:srgbClr val="FF0066"/>
                    </a:solidFill>
                    <a:latin typeface="Comic Sans MS" pitchFamily="66" charset="0"/>
                  </a:rPr>
                  <a:t>a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= the first term</a:t>
                </a:r>
              </a:p>
              <a:p>
                <a:pPr eaLnBrk="1" hangingPunct="1">
                  <a:defRPr/>
                </a:pPr>
                <a:r>
                  <a:rPr lang="en-GB" sz="1600" dirty="0">
                    <a:solidFill>
                      <a:srgbClr val="FF0066"/>
                    </a:solidFill>
                    <a:latin typeface="Comic Sans MS" pitchFamily="66" charset="0"/>
                  </a:rPr>
                  <a:t>b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= common difference</a:t>
                </a:r>
              </a:p>
              <a:p>
                <a:pPr>
                  <a:defRPr/>
                </a:pP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t</a:t>
                </a:r>
                <a:r>
                  <a:rPr lang="en-GB" sz="1600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 =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term of an arithmetic sequence </a:t>
                </a:r>
              </a:p>
            </p:txBody>
          </p:sp>
        </mc:Choice>
        <mc:Fallback xmlns="">
          <p:sp>
            <p:nvSpPr>
              <p:cNvPr id="96" name="Cloud Callout 95">
                <a:extLst>
                  <a:ext uri="{FF2B5EF4-FFF2-40B4-BE49-F238E27FC236}">
                    <a16:creationId xmlns:a16="http://schemas.microsoft.com/office/drawing/2014/main" id="{9FF7A20F-0109-F345-BAC2-CE16980B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0207"/>
                <a:ext cx="3954162" cy="1401763"/>
              </a:xfrm>
              <a:prstGeom prst="cloudCallout">
                <a:avLst>
                  <a:gd name="adj1" fmla="val 69594"/>
                  <a:gd name="adj2" fmla="val 117363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loud Callout 104">
            <a:extLst>
              <a:ext uri="{FF2B5EF4-FFF2-40B4-BE49-F238E27FC236}">
                <a16:creationId xmlns:a16="http://schemas.microsoft.com/office/drawing/2014/main" id="{FF93D257-320F-0C4D-8715-0F0E7019322F}"/>
              </a:ext>
            </a:extLst>
          </p:cNvPr>
          <p:cNvSpPr/>
          <p:nvPr/>
        </p:nvSpPr>
        <p:spPr>
          <a:xfrm>
            <a:off x="299839" y="855480"/>
            <a:ext cx="3807899" cy="2092325"/>
          </a:xfrm>
          <a:prstGeom prst="cloudCallout">
            <a:avLst>
              <a:gd name="adj1" fmla="val 76477"/>
              <a:gd name="adj2" fmla="val 4095"/>
            </a:avLst>
          </a:prstGeom>
          <a:solidFill>
            <a:schemeClr val="tx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A recurrence relation is a way of expressing this rule in a precise mathematical language..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6343546-4915-B648-91DB-2CC99E64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509" y="255587"/>
            <a:ext cx="867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 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=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10</a:t>
            </a:r>
            <a:endParaRPr lang="en-GB" altLang="en-US" sz="2000" dirty="0">
              <a:solidFill>
                <a:srgbClr val="FF0066"/>
              </a:solidFill>
              <a:latin typeface="Comic Sans MS" panose="030F0902030302020204" pitchFamily="66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5429B1C-3851-8C48-A4CD-5527B6CB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866" y="819150"/>
            <a:ext cx="13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n+1 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= 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+ </a:t>
            </a:r>
            <a:r>
              <a:rPr lang="en-GB" altLang="en-US" sz="2000" dirty="0">
                <a:solidFill>
                  <a:srgbClr val="FF0066"/>
                </a:solidFill>
                <a:latin typeface="Comic Sans MS" panose="030F0902030302020204" pitchFamily="66" charset="0"/>
              </a:rPr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E63C1B3-752C-2F4E-955B-7B881F30A56B}"/>
              </a:ext>
            </a:extLst>
          </p:cNvPr>
          <p:cNvCxnSpPr/>
          <p:nvPr/>
        </p:nvCxnSpPr>
        <p:spPr>
          <a:xfrm rot="10800000">
            <a:off x="8659813" y="1219200"/>
            <a:ext cx="159226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loud Callout 129">
            <a:extLst>
              <a:ext uri="{FF2B5EF4-FFF2-40B4-BE49-F238E27FC236}">
                <a16:creationId xmlns:a16="http://schemas.microsoft.com/office/drawing/2014/main" id="{B12AD929-25B5-9B4F-89EF-188A72FDE24C}"/>
              </a:ext>
            </a:extLst>
          </p:cNvPr>
          <p:cNvSpPr/>
          <p:nvPr/>
        </p:nvSpPr>
        <p:spPr>
          <a:xfrm>
            <a:off x="9271688" y="1974853"/>
            <a:ext cx="2549525" cy="1023937"/>
          </a:xfrm>
          <a:prstGeom prst="cloudCallout">
            <a:avLst>
              <a:gd name="adj1" fmla="val 6351"/>
              <a:gd name="adj2" fmla="val -109616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Use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Simple Equations</a:t>
            </a:r>
          </a:p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 animBg="1"/>
      <p:bldP spid="82" grpId="0" animBg="1"/>
      <p:bldP spid="160" grpId="0" animBg="1"/>
      <p:bldP spid="96" grpId="0" build="p" animBg="1"/>
      <p:bldP spid="105" grpId="0" build="p" animBg="1"/>
      <p:bldP spid="118" grpId="0"/>
      <p:bldP spid="123" grpId="0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</a:t>
                </a:r>
              </a:p>
              <a:p>
                <a:endParaRPr lang="en-GB" dirty="0"/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+ </a:t>
                </a:r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  <a:r>
                  <a:rPr lang="en-GB" dirty="0"/>
                  <a:t>= common difference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464" b="-3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0" y="4320540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4091940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6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350" y="681658"/>
                <a:ext cx="10058400" cy="38496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/>
                  <a:t>Generate and graph the first five terms of the sequence defined by the recurrence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=</a:t>
                </a:r>
                <a:r>
                  <a:rPr lang="en-AU" sz="2000" dirty="0">
                    <a:solidFill>
                      <a:srgbClr val="FF0000"/>
                    </a:solidFill>
                  </a:rPr>
                  <a:t>24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7030A0"/>
                    </a:solidFill>
                  </a:rPr>
                  <a:t>−2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0" y="681658"/>
                <a:ext cx="10058400" cy="3849624"/>
              </a:xfrm>
              <a:prstGeom prst="rect">
                <a:avLst/>
              </a:prstGeom>
              <a:blipFill>
                <a:blip r:embed="rId2"/>
                <a:stretch>
                  <a:fillRect l="-504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71488FFC-B523-574B-A598-0004AABE5F77}"/>
              </a:ext>
            </a:extLst>
          </p:cNvPr>
          <p:cNvSpPr txBox="1">
            <a:spLocks/>
          </p:cNvSpPr>
          <p:nvPr/>
        </p:nvSpPr>
        <p:spPr>
          <a:xfrm>
            <a:off x="0" y="77036"/>
            <a:ext cx="125222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AU" sz="3600" b="1" dirty="0"/>
              <a:t>Using a recurrence relation to generate an arithmetic sequence</a:t>
            </a:r>
            <a:endParaRPr lang="en-AU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92321F-E6E6-FF40-A213-1DC19E213E89}"/>
              </a:ext>
            </a:extLst>
          </p:cNvPr>
          <p:cNvSpPr txBox="1"/>
          <p:nvPr/>
        </p:nvSpPr>
        <p:spPr>
          <a:xfrm>
            <a:off x="0" y="1743101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92AB0AE-C9DD-7F45-B79E-DCB37181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1659371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/>
              <p:nvPr/>
            </p:nvSpPr>
            <p:spPr>
              <a:xfrm>
                <a:off x="3213100" y="1721912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800" dirty="0"/>
                  <a:t>+ </a:t>
                </a:r>
                <a:r>
                  <a:rPr lang="en-GB" sz="2800" dirty="0">
                    <a:solidFill>
                      <a:srgbClr val="7030A0"/>
                    </a:solidFill>
                  </a:rPr>
                  <a:t>D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1721912"/>
                <a:ext cx="6096000" cy="954107"/>
              </a:xfrm>
              <a:prstGeom prst="rect">
                <a:avLst/>
              </a:prstGeom>
              <a:blipFill>
                <a:blip r:embed="rId3"/>
                <a:stretch>
                  <a:fillRect b="-16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/>
              <p:nvPr/>
            </p:nvSpPr>
            <p:spPr>
              <a:xfrm>
                <a:off x="101600" y="2839130"/>
                <a:ext cx="60960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AU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7030A0"/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28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AU" sz="2800" i="1" dirty="0">
                    <a:latin typeface="Cambria Math" panose="02040503050406030204" pitchFamily="18" charset="0"/>
                  </a:rPr>
                  <a:t>The first five terms are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AU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AU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−2=24</a:t>
                </a:r>
                <a:r>
                  <a:rPr lang="en-AU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=22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−2=22</a:t>
                </a:r>
                <a:r>
                  <a:rPr lang="en-AU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−2=20</a:t>
                </a:r>
                <a:r>
                  <a:rPr lang="en-AU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=18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−2=18</a:t>
                </a:r>
                <a:r>
                  <a:rPr lang="en-AU" sz="28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=16</a:t>
                </a:r>
              </a:p>
              <a:p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2839130"/>
                <a:ext cx="6096000" cy="3539430"/>
              </a:xfrm>
              <a:prstGeom prst="rect">
                <a:avLst/>
              </a:prstGeom>
              <a:blipFill>
                <a:blip r:embed="rId4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5D65D0-1DEF-2F4A-9B8D-BF9AC6078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00" y="2972466"/>
            <a:ext cx="4127500" cy="336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/>
              <p:nvPr/>
            </p:nvSpPr>
            <p:spPr>
              <a:xfrm>
                <a:off x="6908800" y="634362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graph the terms, plot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against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𝑛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.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0" y="6343620"/>
                <a:ext cx="6096000" cy="646331"/>
              </a:xfrm>
              <a:prstGeom prst="rect">
                <a:avLst/>
              </a:prstGeom>
              <a:blipFill>
                <a:blip r:embed="rId6"/>
                <a:stretch>
                  <a:fillRect l="-624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4">
            <a:extLst>
              <a:ext uri="{FF2B5EF4-FFF2-40B4-BE49-F238E27FC236}">
                <a16:creationId xmlns:a16="http://schemas.microsoft.com/office/drawing/2014/main" id="{006F6B30-1E7E-DD48-A988-69102369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301" y="1297256"/>
            <a:ext cx="2076450" cy="646331"/>
          </a:xfrm>
          <a:prstGeom prst="cloudCallout">
            <a:avLst>
              <a:gd name="adj1" fmla="val -95922"/>
              <a:gd name="adj2" fmla="val 5099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1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an arithmetic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008" y="2037152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387" t="-9302" b="-302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9488" y="3118306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222" y="3628280"/>
                <a:ext cx="774701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585" y="30859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237" y="3653281"/>
            <a:ext cx="77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B050"/>
                </a:solidFill>
              </a:rPr>
              <a:t>24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363" y="3085951"/>
            <a:ext cx="208645" cy="554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794" y="3644298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33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867" y="3065121"/>
            <a:ext cx="0" cy="575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595" y="3609943"/>
            <a:ext cx="90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-2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9808" y="3068681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B7E31D93-3AE3-8845-BBD6-99FBCDBFE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363" y="2383777"/>
            <a:ext cx="376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 err="1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 err="1">
                <a:solidFill>
                  <a:srgbClr val="7030A0"/>
                </a:solidFill>
              </a:rPr>
              <a:t>n</a:t>
            </a:r>
            <a:r>
              <a:rPr lang="en-US" altLang="en-US" sz="4800" dirty="0"/>
              <a:t> =   </a:t>
            </a:r>
            <a:r>
              <a:rPr lang="en-US" altLang="en-US" sz="4800" i="1" dirty="0">
                <a:solidFill>
                  <a:srgbClr val="00B050"/>
                </a:solidFill>
              </a:rPr>
              <a:t>a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n</a:t>
            </a:r>
            <a:r>
              <a:rPr lang="en-US" altLang="en-US" sz="4800" i="1" dirty="0"/>
              <a:t> *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CA" altLang="en-US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63" y="2040379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9750" y="618214"/>
                <a:ext cx="10058400" cy="122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/>
                  <a:t>Generate and graph the first five terms of the sequence defined by the recurrence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000" dirty="0"/>
                  <a:t>=</a:t>
                </a:r>
                <a:r>
                  <a:rPr lang="en-AU" sz="2000" dirty="0">
                    <a:solidFill>
                      <a:srgbClr val="00B050"/>
                    </a:solidFill>
                  </a:rPr>
                  <a:t>24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−2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Use a rule to calculate the value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e>
                      <m:sup>
                        <m:r>
                          <a:rPr lang="en-AU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term in the sequence.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618214"/>
                <a:ext cx="10058400" cy="1224000"/>
              </a:xfrm>
              <a:prstGeom prst="rect">
                <a:avLst/>
              </a:prstGeom>
              <a:blipFill>
                <a:blip r:embed="rId4"/>
                <a:stretch>
                  <a:fillRect l="-545" t="-2488" b="-64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36550" y="2823446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8702F59-9FE9-804E-870C-25A0766D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790" y="4085926"/>
            <a:ext cx="5428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33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24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33</a:t>
            </a:r>
            <a:r>
              <a:rPr lang="en-US" altLang="en-US" sz="4800" i="1" dirty="0"/>
              <a:t> × 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(-2)</a:t>
            </a:r>
            <a:endParaRPr lang="en-CA" altLang="en-US" sz="4800" i="1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6139BD5-4EA4-A54E-ACBE-6991AD3F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644" y="6037064"/>
            <a:ext cx="2345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33</a:t>
            </a:r>
            <a:r>
              <a:rPr lang="en-US" altLang="en-US" sz="4800" dirty="0"/>
              <a:t> = </a:t>
            </a:r>
            <a:r>
              <a:rPr lang="en-US" altLang="en-US" sz="4800" i="1" dirty="0"/>
              <a:t>–42</a:t>
            </a:r>
            <a:endParaRPr lang="en-CA" altLang="en-US" sz="4800" i="1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B3620E-8D0B-D043-B5C5-F21169A7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34" y="4894845"/>
            <a:ext cx="32688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33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24</a:t>
            </a:r>
            <a:r>
              <a:rPr lang="en-US" altLang="en-US" sz="4800" i="1" dirty="0"/>
              <a:t> – 66</a:t>
            </a:r>
            <a:endParaRPr lang="en-CA" altLang="en-US" sz="4800" i="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A30DE4-D195-B245-B7B4-B4E5E59D501A}"/>
              </a:ext>
            </a:extLst>
          </p:cNvPr>
          <p:cNvSpPr txBox="1">
            <a:spLocks/>
          </p:cNvSpPr>
          <p:nvPr/>
        </p:nvSpPr>
        <p:spPr>
          <a:xfrm>
            <a:off x="0" y="77036"/>
            <a:ext cx="125222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AU" sz="3600" b="1" dirty="0"/>
              <a:t>Using a recurrence relation to generate an arithmetic sequence</a:t>
            </a:r>
            <a:endParaRPr lang="en-AU" sz="3600" dirty="0"/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FACC02D3-1357-F64C-9C21-72C108C9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01" y="5477632"/>
            <a:ext cx="2076450" cy="646331"/>
          </a:xfrm>
          <a:prstGeom prst="cloudCallout">
            <a:avLst>
              <a:gd name="adj1" fmla="val -71457"/>
              <a:gd name="adj2" fmla="val -23391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1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  <p:bldP spid="15" grpId="0"/>
      <p:bldP spid="2" grpId="0"/>
      <p:bldP spid="19" grpId="0" autoUpdateAnimBg="0"/>
      <p:bldP spid="22" grpId="0" autoUpdateAnimBg="0"/>
      <p:bldP spid="24" grpId="0" autoUpdateAnimBg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43" y="1203240"/>
                <a:ext cx="12140292" cy="12240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AU" sz="7200" dirty="0"/>
                  <a:t>Notation: P for </a:t>
                </a:r>
                <a:r>
                  <a:rPr lang="en-AU" sz="7200" dirty="0">
                    <a:solidFill>
                      <a:srgbClr val="0070C0"/>
                    </a:solidFill>
                  </a:rPr>
                  <a:t>perimeter</a:t>
                </a:r>
                <a:r>
                  <a:rPr lang="en-AU" sz="7200" dirty="0"/>
                  <a:t> rather than T for term.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7200" dirty="0"/>
                  <a:t>A recurrence relation that models this situation is: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7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7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7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7200" dirty="0"/>
                  <a:t>=10,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7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7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7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7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7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7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7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7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7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7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7200" dirty="0"/>
                  <a:t>+6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7200" dirty="0"/>
                  <a:t>1. 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7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7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7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7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7200" dirty="0"/>
                  <a:t>=10 tell us? What does the rule in the recurrence relation tell us?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7200" dirty="0"/>
                  <a:t>2. Use the recurrence relation to generate the </a:t>
                </a:r>
                <a:r>
                  <a:rPr lang="en-AU" sz="7200" dirty="0">
                    <a:solidFill>
                      <a:srgbClr val="0070C0"/>
                    </a:solidFill>
                  </a:rPr>
                  <a:t>perimeters </a:t>
                </a:r>
                <a:r>
                  <a:rPr lang="en-AU" sz="7200" dirty="0"/>
                  <a:t>of the first four snakes in this sequenceand use these perimeters to construct a table showing the Snake number (𝑛) and its perimeter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7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7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7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7200" dirty="0"/>
                  <a:t>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7200" dirty="0"/>
                  <a:t>3. Use the table to plot the Snake perimeters against shape number and comment on the form of the graph.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AU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3" y="1203240"/>
                <a:ext cx="12140292" cy="1224000"/>
              </a:xfrm>
              <a:prstGeom prst="rect">
                <a:avLst/>
              </a:prstGeom>
              <a:blipFill>
                <a:blip r:embed="rId3"/>
                <a:stretch>
                  <a:fillRect l="-313" t="-5155" r="-418" b="-1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" y="-65866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Application of arithmetic sequences using a recurrence relation and the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36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AU" sz="3600" b="1" dirty="0"/>
                  <a:t> term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" y="-65866"/>
                <a:ext cx="12522200" cy="1371600"/>
              </a:xfrm>
              <a:prstGeom prst="rect">
                <a:avLst/>
              </a:prstGeom>
              <a:blipFill>
                <a:blip r:embed="rId4"/>
                <a:stretch>
                  <a:fillRect l="-1420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C025CA-D3F0-634F-8D15-F8AD2EE65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547" y="519171"/>
            <a:ext cx="5643588" cy="1573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7F8C7-C008-2148-B2A1-82D205AFC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700" y="771426"/>
            <a:ext cx="839753" cy="839753"/>
          </a:xfrm>
          <a:prstGeom prst="rect">
            <a:avLst/>
          </a:prstGeom>
        </p:spPr>
      </p:pic>
      <p:sp>
        <p:nvSpPr>
          <p:cNvPr id="6" name="Left-right Arrow Callout 5">
            <a:extLst>
              <a:ext uri="{FF2B5EF4-FFF2-40B4-BE49-F238E27FC236}">
                <a16:creationId xmlns:a16="http://schemas.microsoft.com/office/drawing/2014/main" id="{C8BFC68F-052A-794B-8442-F0C1D5E5646F}"/>
              </a:ext>
            </a:extLst>
          </p:cNvPr>
          <p:cNvSpPr/>
          <p:nvPr/>
        </p:nvSpPr>
        <p:spPr>
          <a:xfrm>
            <a:off x="5727700" y="443640"/>
            <a:ext cx="748014" cy="35258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587E3-BF34-E34A-BA7D-D1A0F400B999}"/>
              </a:ext>
            </a:extLst>
          </p:cNvPr>
          <p:cNvSpPr txBox="1"/>
          <p:nvPr/>
        </p:nvSpPr>
        <p:spPr>
          <a:xfrm>
            <a:off x="5818683" y="500597"/>
            <a:ext cx="81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 unit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87BD6B-F184-F847-BC67-7FFA350DDF7B}"/>
                  </a:ext>
                </a:extLst>
              </p:cNvPr>
              <p:cNvSpPr/>
              <p:nvPr/>
            </p:nvSpPr>
            <p:spPr>
              <a:xfrm>
                <a:off x="128165" y="4115091"/>
                <a:ext cx="69977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Open Sans"/>
                  </a:rPr>
                  <a:t> tells us that the perimeter of Snake 1 is ten units.</a:t>
                </a:r>
              </a:p>
              <a:p>
                <a:r>
                  <a:rPr lang="en-AU" dirty="0">
                    <a:solidFill>
                      <a:srgbClr val="009EC6"/>
                    </a:solidFill>
                    <a:latin typeface="Open Sans"/>
                  </a:rPr>
                  <a:t>The rule tells us that the perimeter of each new snake in the sequence of snakes is 6 units longer than the perimeter of the previous snake.</a:t>
                </a:r>
                <a:endParaRPr lang="en-AU" b="0" i="0" dirty="0">
                  <a:solidFill>
                    <a:srgbClr val="009EC6"/>
                  </a:solidFill>
                  <a:effectLst/>
                  <a:latin typeface="Open San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87BD6B-F184-F847-BC67-7FFA350D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" y="4115091"/>
                <a:ext cx="6997700" cy="923330"/>
              </a:xfrm>
              <a:prstGeom prst="rect">
                <a:avLst/>
              </a:prstGeom>
              <a:blipFill>
                <a:blip r:embed="rId7"/>
                <a:stretch>
                  <a:fillRect l="-543" t="-2740" r="-906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F23F2A-EFA8-D849-8A20-91E0DBC182CA}"/>
                  </a:ext>
                </a:extLst>
              </p:cNvPr>
              <p:cNvSpPr/>
              <p:nvPr/>
            </p:nvSpPr>
            <p:spPr>
              <a:xfrm>
                <a:off x="128165" y="5072896"/>
                <a:ext cx="6096000" cy="17851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=10</a:t>
                </a:r>
                <a:endParaRPr lang="en-AU" dirty="0">
                  <a:solidFill>
                    <a:srgbClr val="009EC6"/>
                  </a:solidFill>
                  <a:latin typeface="Open San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=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+6=10+6=16</a:t>
                </a:r>
                <a:endParaRPr lang="en-AU" dirty="0">
                  <a:solidFill>
                    <a:srgbClr val="009EC6"/>
                  </a:solidFill>
                  <a:latin typeface="Open San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=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+6=16+6=22</a:t>
                </a:r>
                <a:endParaRPr lang="en-AU" dirty="0">
                  <a:solidFill>
                    <a:srgbClr val="009EC6"/>
                  </a:solidFill>
                  <a:latin typeface="Open San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=</a:t>
                </a:r>
                <a:r>
                  <a:rPr lang="en-AU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9EC6"/>
                    </a:solidFill>
                    <a:latin typeface="STIXGeneral-Regular" pitchFamily="2" charset="2"/>
                  </a:rPr>
                  <a:t>+6=22+6=28</a:t>
                </a:r>
                <a:endParaRPr lang="en-AU" dirty="0">
                  <a:solidFill>
                    <a:srgbClr val="009EC6"/>
                  </a:solidFill>
                  <a:latin typeface="Open Sans"/>
                </a:endParaRPr>
              </a:p>
              <a:p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5F23F2A-EFA8-D849-8A20-91E0DBC18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" y="5072896"/>
                <a:ext cx="6096000" cy="17851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utoShape 4">
            <a:extLst>
              <a:ext uri="{FF2B5EF4-FFF2-40B4-BE49-F238E27FC236}">
                <a16:creationId xmlns:a16="http://schemas.microsoft.com/office/drawing/2014/main" id="{14E38034-F171-314C-A9E9-5930DBF0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842" y="2154967"/>
            <a:ext cx="2076450" cy="419310"/>
          </a:xfrm>
          <a:prstGeom prst="cloudCallout">
            <a:avLst>
              <a:gd name="adj1" fmla="val -101426"/>
              <a:gd name="adj2" fmla="val 10979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2</a:t>
            </a:r>
            <a:endParaRPr lang="en-GB" altLang="en-US" sz="1600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09568-0527-0E42-959B-9529754E3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147" y="5247478"/>
            <a:ext cx="3962400" cy="93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39086-4C2E-1047-AB15-C9E412CC7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465" y="4043976"/>
            <a:ext cx="3783435" cy="27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animBg="1"/>
      <p:bldP spid="7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2E3E8"/>
      </a:lt2>
      <a:accent1>
        <a:srgbClr val="B79F20"/>
      </a:accent1>
      <a:accent2>
        <a:srgbClr val="D56817"/>
      </a:accent2>
      <a:accent3>
        <a:srgbClr val="E72B29"/>
      </a:accent3>
      <a:accent4>
        <a:srgbClr val="D51764"/>
      </a:accent4>
      <a:accent5>
        <a:srgbClr val="E729C5"/>
      </a:accent5>
      <a:accent6>
        <a:srgbClr val="A817D5"/>
      </a:accent6>
      <a:hlink>
        <a:srgbClr val="C34C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983</Words>
  <Application>Microsoft Office PowerPoint</Application>
  <PresentationFormat>Widescreen</PresentationFormat>
  <Paragraphs>135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STIXGeneral-Italic</vt:lpstr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Garamond</vt:lpstr>
      <vt:lpstr>Georgia</vt:lpstr>
      <vt:lpstr>Monotype Corsiva</vt:lpstr>
      <vt:lpstr>Open Sans</vt:lpstr>
      <vt:lpstr>Times New Roman</vt:lpstr>
      <vt:lpstr>Wingdings 2</vt:lpstr>
      <vt:lpstr>BrushVTI</vt:lpstr>
      <vt:lpstr>Using a recurrence relation 4 an arithmetic sequence </vt:lpstr>
      <vt:lpstr>PowerPoint Presentation</vt:lpstr>
      <vt:lpstr>Definition of Arithmetic Sequence</vt:lpstr>
      <vt:lpstr>PowerPoint Presentation</vt:lpstr>
      <vt:lpstr>PowerPoint Presentation</vt:lpstr>
      <vt:lpstr>Recurrence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23</cp:revision>
  <dcterms:created xsi:type="dcterms:W3CDTF">2020-03-23T20:53:30Z</dcterms:created>
  <dcterms:modified xsi:type="dcterms:W3CDTF">2023-03-16T21:08:11Z</dcterms:modified>
</cp:coreProperties>
</file>