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5829-7529-9827-0773-ED0AA0B02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52869-ED8B-0A8D-FA13-62A52E1DE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28C34-F555-1929-74CC-917735DE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20E-F9BB-BBA2-88AC-39231907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5222-AB51-E8E1-D718-BA9BC61B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97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4775-078C-DD77-A609-C8E29BB4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086F2-7B49-3F08-46DF-CAEAE97E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55B19-FD01-A3D6-BE73-F00A6EC2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36B33-4F58-81C2-833E-B1D038CA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22CE9-BB18-43F9-FBBD-95EAC277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193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63486-A896-2540-148D-7B7133EB7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7CDF0-F3BC-2C1C-88FB-A22E7EB2F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5280C-C14C-A05A-66D7-A1DD3D4E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58D0E-D646-BB97-06AA-DF5D3212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16A92-2033-937D-ADF9-E65F3F55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3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F356-56B7-1B59-EC67-8F36E557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C71C-BA81-7971-D83C-3E892CD6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4EC1-4F76-52FC-4DE9-A5A2C509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B6A45-DE1B-69D8-45A3-C20AF22D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4627B-C19A-1ECC-1C0B-419C3718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97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16EE-9E65-2A73-7ED3-560BA857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37FCB-F442-A139-3439-2644DC6B0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1EECC-5CC6-D875-8719-6E8B876D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E696B-77AD-A213-4A0E-EA0E3214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67EB1-E468-F524-0BF3-469E2E32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5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19D3-D18C-ECEB-703F-96489E56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BD421-1DD4-48B2-4F1A-281E2ABC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7DA24-379B-D5D6-89A1-A9A204A1D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6C731-620A-004E-C3CE-70234088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4EB31-5F2E-4F7E-9677-63078EBF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DE201-D033-AC9F-F174-89B1F265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998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E81E-C47A-A086-A8E6-071713CC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9B49C-BF99-6DC5-4535-38D98F910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F00A6-13BF-228A-679A-4F5328EDA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53983-D4DB-7433-B899-32B12DA34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28450-BB19-351F-C419-C947776C3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AE447-C11F-DBB9-55E9-D71FBD48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EEA48-4050-9C15-8177-1D3C5997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50646-28D0-0180-F756-A2F84692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95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F2A9-A3D5-9573-5884-8C51C230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BE865-75F6-5A72-0949-2F9EA006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9CBBB-BC66-392B-A470-FDFA106B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41664-DF78-17CB-F859-C84E6622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25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C7AC0-5AA1-1887-5F57-D3ACE6C7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97C80-ED70-96FC-C465-A0F26690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C101-BDF8-CA0D-8034-C95135A7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348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1B37-24B4-E57A-9D19-294E6EEB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3711-202B-2A1A-BA25-DD8A3EE9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B7844-716D-6FAD-A638-B3C13C036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0E6B6-4216-1AC9-0D48-3D0E304F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FAD02-5B7D-28B0-8DA7-68323A2D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D014D-4A17-FE04-03C5-CA44C43F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05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7902-5874-BC2D-2428-4F0A4DE2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DFFF3-C680-C247-EEDA-49A850342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B61BA-7A68-19D1-B0EE-21E432575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1CE37-C0EF-D5A0-0712-30513C4C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6EF3F-D32D-E269-C96C-3E8764E1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D5069-2E9F-EE4A-E70B-288A3CE7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99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F4E26-6E2A-13B8-9E90-C1941CA9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AB2E4-5958-F49F-77CE-5C63361EE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13B0E-B776-9890-786D-82D7C47F9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2B207-DEA8-415A-AED7-7BAC5CCB4A50}" type="datetimeFigureOut">
              <a:rPr lang="en-AU" smtClean="0"/>
              <a:t>26/01/2023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0277B-6841-9269-882C-BCD631F79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7CD6D-CAC8-A485-50BD-75AD15CB2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612EA-2959-4436-918C-223BD8F667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55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7453-0669-7880-4FA5-98CA19702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Finance applications using arithmetic</a:t>
            </a:r>
            <a:br>
              <a:rPr lang="en-US" dirty="0"/>
            </a:br>
            <a:r>
              <a:rPr lang="en-US" dirty="0"/>
              <a:t>sequences and recurrence relations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A6C97-FBE9-71B6-B402-0E8D0489B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US" dirty="0"/>
              <a:t>3E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076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D8F2-8F79-F38B-5FE4-B5FF463A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Using a recurrence relation to model linear decay: unit cost depreciation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992DD-918B-E3E8-423B-25F8B39CC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13" y="1256742"/>
            <a:ext cx="11361964" cy="13255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11BF8-8A2F-7188-DD80-123BDAD9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07" y="2237579"/>
            <a:ext cx="2094414" cy="302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072257-63E1-5C0D-2D19-65753857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18" y="2582305"/>
            <a:ext cx="11361964" cy="425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95AEF9-66A4-2D9C-1725-0EE150009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373" y="3088959"/>
            <a:ext cx="3019846" cy="1000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4FECA5-5B41-F94A-B7C9-809DC825B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32" y="4095830"/>
            <a:ext cx="11266045" cy="725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F95956-30F2-7D88-6DC1-47EF706E0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884" y="4562155"/>
            <a:ext cx="2848373" cy="2295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CB031C-FC29-28E2-E840-F05956CC4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1009" y="5433379"/>
            <a:ext cx="3334215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255C-DD46-6288-0786-68F37E2B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Linear growth and decay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21672-D1F4-C60F-5830-EC51F0F0A6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Linear growth and decay </a:t>
                </a:r>
                <a:r>
                  <a:rPr lang="en-US" dirty="0"/>
                  <a:t>can be modelled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= initial or starting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+ D,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after n years and D is the amount that is added each time period. Thus,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+ n × D. </a:t>
                </a:r>
              </a:p>
              <a:p>
                <a:r>
                  <a:rPr lang="en-US" dirty="0"/>
                  <a:t>For linear growth, D &gt; 0. </a:t>
                </a:r>
              </a:p>
              <a:p>
                <a:r>
                  <a:rPr lang="en-US" dirty="0"/>
                  <a:t>For linear decay, D &lt; 0.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21672-D1F4-C60F-5830-EC51F0F0A6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13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B12B45-05E2-E9AC-1924-F0EB6C781A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a rule for determining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term for linear growth or decay</a:t>
                </a:r>
                <a:endParaRPr lang="en-AU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B12B45-05E2-E9AC-1924-F0EB6C781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 r="-812" b="-216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4036B5-B3DF-8C07-0C92-F3F61D0BA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582" y="1690688"/>
            <a:ext cx="9565340" cy="1658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6ABE0-68E7-A01D-3C51-6BE78862B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815" y="2694173"/>
            <a:ext cx="3720325" cy="332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17A77-F1E5-C2AD-EAA0-34D1DAB6C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6" y="3367007"/>
            <a:ext cx="9565340" cy="402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2EA374-ADD5-3BEB-F34A-13BB60EAD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930" y="3058734"/>
            <a:ext cx="1970093" cy="1019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3CD03A-7253-27B9-70E8-8A13372A4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6" y="4184961"/>
            <a:ext cx="9534344" cy="3347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92C682-EF5B-D4A2-9E70-0531AA9FB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0221" y="4550730"/>
            <a:ext cx="3907509" cy="22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EFA4-C332-6FA9-0555-F45AA3F8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A44C7-B70E-47EF-13D7-F7C5173A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67" y="1825625"/>
            <a:ext cx="11654725" cy="4351338"/>
          </a:xfrm>
        </p:spPr>
        <p:txBody>
          <a:bodyPr/>
          <a:lstStyle/>
          <a:p>
            <a:r>
              <a:rPr lang="en-US" dirty="0"/>
              <a:t> To be able to use a recurrence relation to model simple interest.</a:t>
            </a:r>
          </a:p>
          <a:p>
            <a:r>
              <a:rPr lang="en-US" dirty="0"/>
              <a:t>To be able to use a recurrence relation to model flat rate depreciation.</a:t>
            </a:r>
          </a:p>
          <a:p>
            <a:r>
              <a:rPr lang="en-US" dirty="0"/>
              <a:t>To be able to use a recurrence relation to model unit cost depreciation.</a:t>
            </a:r>
          </a:p>
          <a:p>
            <a:r>
              <a:rPr lang="en-US" dirty="0"/>
              <a:t>To be able to use a rule to determine the nth term for linear growth or decay.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71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04F8-273D-AFBD-A44E-DE4A5A71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627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Using recurrence relations to model simple interest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13B7BC-8FB9-209F-2261-F684B52FB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19" y="1559830"/>
            <a:ext cx="11636762" cy="4050555"/>
          </a:xfrm>
        </p:spPr>
      </p:pic>
    </p:spTree>
    <p:extLst>
      <p:ext uri="{BB962C8B-B14F-4D97-AF65-F5344CB8AC3E}">
        <p14:creationId xmlns:p14="http://schemas.microsoft.com/office/powerpoint/2010/main" val="91870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7DFB-AD23-1470-B26D-8653B7AD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9F76C-7E4B-E078-11AE-E85797DAE8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Simple interest is an example of linear growth, where a fixed amount of interest is earned each period and found by multiplying the interest rate, r, by the initial amount,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. That is,</a:t>
                </a:r>
              </a:p>
              <a:p>
                <a:r>
                  <a:rPr lang="en-US" b="1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9F76C-7E4B-E078-11AE-E85797DAE8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92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434D-EA95-2E87-DDBF-32489225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7488" cy="1325563"/>
          </a:xfrm>
        </p:spPr>
        <p:txBody>
          <a:bodyPr/>
          <a:lstStyle/>
          <a:p>
            <a:r>
              <a:rPr lang="en-US" dirty="0"/>
              <a:t>Finding the amount of simple interest each year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92E81-A142-4F93-BE57-7A8292C73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430" y="1690688"/>
            <a:ext cx="10715139" cy="4737686"/>
          </a:xfrm>
        </p:spPr>
      </p:pic>
    </p:spTree>
    <p:extLst>
      <p:ext uri="{BB962C8B-B14F-4D97-AF65-F5344CB8AC3E}">
        <p14:creationId xmlns:p14="http://schemas.microsoft.com/office/powerpoint/2010/main" val="206224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F8497-ACD0-B741-16AB-EA40EC41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62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900" dirty="0"/>
              <a:t>Using recurrence relations to model flat rate depreciation</a:t>
            </a:r>
            <a:endParaRPr lang="en-AU" sz="39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2DB2F-C120-26EA-11D6-6804EFF9FD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Linear decay </a:t>
                </a:r>
                <a:r>
                  <a:rPr lang="en-US" dirty="0"/>
                  <a:t>can be represented as a recurrence relation. For example, a car that is purchased for $80 000 will be worth far less in a few years’ time. One way that depreciation is calculated is based on the age of the asset. This is called </a:t>
                </a:r>
                <a:r>
                  <a:rPr lang="en-US" b="1" dirty="0"/>
                  <a:t>flat rate </a:t>
                </a:r>
                <a:r>
                  <a:rPr lang="en-US" dirty="0"/>
                  <a:t>or </a:t>
                </a:r>
                <a:r>
                  <a:rPr lang="en-US" b="1" dirty="0"/>
                  <a:t>fixed rate depreciation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The value of an asset,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, in period n, reduces in value by a fixed amount, </a:t>
                </a:r>
                <a:r>
                  <a:rPr lang="en-US" b="1" dirty="0"/>
                  <a:t>D</a:t>
                </a:r>
                <a:r>
                  <a:rPr lang="en-US" dirty="0"/>
                  <a:t>, each period. The fixed amount may be given or it may be calculated based on a percentage rate, r, of the original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Thus, </a:t>
                </a:r>
                <a:r>
                  <a:rPr lang="en-US" b="1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AU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2DB2F-C120-26EA-11D6-6804EFF9F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A06B876-1D55-BF01-C889-99F5E1BF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281" y="4928461"/>
            <a:ext cx="2715123" cy="17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9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8611-A630-A340-3CEC-FB1F6083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Using a recurrence relation to model linear decay: flat rate depreciation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5FB16-AD87-79DD-F9B4-AC5947F48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55" y="1442716"/>
            <a:ext cx="11412889" cy="3656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0F4CF-AC8A-39D9-09D1-2F334FE4E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963" y="5098942"/>
            <a:ext cx="5046221" cy="16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8611-A630-A340-3CEC-FB1F6083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Using a recurrence relation to model linear decay: flat rate depreciation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60F04-18C7-CD20-99E0-03F214C9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0" y="1442717"/>
            <a:ext cx="8633241" cy="3128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549D3-BB72-E627-C7D9-769A4E814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143" y="1418240"/>
            <a:ext cx="2915057" cy="3153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AD543-51A3-59B9-385A-7CA834DE7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517" y="5137810"/>
            <a:ext cx="5458288" cy="10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1391-AFAF-108F-DB82-C20B1B7E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Using recurrence relations to model unit cost depreciation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973BE-D3AA-4EFB-DB53-0602E01AF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5446"/>
          </a:xfrm>
        </p:spPr>
        <p:txBody>
          <a:bodyPr/>
          <a:lstStyle/>
          <a:p>
            <a:r>
              <a:rPr lang="en-US" dirty="0"/>
              <a:t>A second way that depreciation can be calculated is based on how often the asset is used, rather than based on its age. In the instance of a car, the value of the car may depreciate based on the number of </a:t>
            </a:r>
            <a:r>
              <a:rPr lang="en-US" dirty="0" err="1"/>
              <a:t>kilometres</a:t>
            </a:r>
            <a:r>
              <a:rPr lang="en-US" dirty="0"/>
              <a:t> that the car has travelled. This is called </a:t>
            </a:r>
            <a:r>
              <a:rPr lang="en-US" b="1" dirty="0"/>
              <a:t>unit cost depreciation.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45933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444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Finance applications using arithmetic sequences and recurrence relations</vt:lpstr>
      <vt:lpstr>Learning intentions</vt:lpstr>
      <vt:lpstr>Using recurrence relations to model simple interest</vt:lpstr>
      <vt:lpstr>Simple interest </vt:lpstr>
      <vt:lpstr>Finding the amount of simple interest each year</vt:lpstr>
      <vt:lpstr>Using recurrence relations to model flat rate depreciation</vt:lpstr>
      <vt:lpstr>Using a recurrence relation to model linear decay: flat rate depreciation</vt:lpstr>
      <vt:lpstr>Using a recurrence relation to model linear decay: flat rate depreciation</vt:lpstr>
      <vt:lpstr>Using recurrence relations to model unit cost depreciation</vt:lpstr>
      <vt:lpstr>Using a recurrence relation to model linear decay: unit cost depreciation</vt:lpstr>
      <vt:lpstr>Linear growth and decay</vt:lpstr>
      <vt:lpstr>Using a rule for determining the n^th term for linear growth or decay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applications using arithmetic sequences and recurrence relations</dc:title>
  <dc:creator>Lyn ZHANG</dc:creator>
  <cp:lastModifiedBy>Lyn ZHANG</cp:lastModifiedBy>
  <cp:revision>5</cp:revision>
  <dcterms:created xsi:type="dcterms:W3CDTF">2023-01-25T22:43:20Z</dcterms:created>
  <dcterms:modified xsi:type="dcterms:W3CDTF">2023-01-25T23:22:02Z</dcterms:modified>
</cp:coreProperties>
</file>