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4"/>
  </p:notesMasterIdLst>
  <p:sldIdLst>
    <p:sldId id="256" r:id="rId2"/>
    <p:sldId id="304" r:id="rId3"/>
    <p:sldId id="257" r:id="rId4"/>
    <p:sldId id="303" r:id="rId5"/>
    <p:sldId id="302" r:id="rId6"/>
    <p:sldId id="305" r:id="rId7"/>
    <p:sldId id="359" r:id="rId8"/>
    <p:sldId id="306" r:id="rId9"/>
    <p:sldId id="360" r:id="rId10"/>
    <p:sldId id="362" r:id="rId11"/>
    <p:sldId id="361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45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What is Geometric Sequences what is the Rule for its Recurrence Relation?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>
              <a:solidFill>
                <a:schemeClr val="tx1"/>
              </a:solidFill>
              <a:latin typeface="Comic Sans MS" panose="030F0902030302020204" pitchFamily="66" charset="0"/>
            </a:rPr>
            <a:t>Booklet 3F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6. Summary </a:t>
          </a:r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notes for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Difference between 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Arithmetic and Geometric Sequences.</a:t>
          </a: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4. Finding Common Ratio R.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AB5A5357-65F1-4F47-A183-B1218F44855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5. Graphing a geometric sequence.  </a:t>
          </a:r>
        </a:p>
      </dgm:t>
    </dgm:pt>
    <dgm:pt modelId="{EC9D77B4-B37C-4042-B32C-6038ED32297E}" type="parTrans" cxnId="{F4AE5EA8-1E2F-A644-85F8-DBE8585E51A7}">
      <dgm:prSet/>
      <dgm:spPr/>
      <dgm:t>
        <a:bodyPr/>
        <a:lstStyle/>
        <a:p>
          <a:endParaRPr lang="en-GB"/>
        </a:p>
      </dgm:t>
    </dgm:pt>
    <dgm:pt modelId="{35D5E8DB-6381-0145-ACD3-176AD1DE179E}" type="sibTrans" cxnId="{F4AE5EA8-1E2F-A644-85F8-DBE8585E51A7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6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6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6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6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3AA1A958-02CE-2342-990B-B18A6EB81ECA}" type="pres">
      <dgm:prSet presAssocID="{AB5A5357-65F1-4F47-A183-B1218F448554}" presName="node" presStyleLbl="node1" presStyleIdx="4" presStyleCnt="6">
        <dgm:presLayoutVars>
          <dgm:bulletEnabled val="1"/>
        </dgm:presLayoutVars>
      </dgm:prSet>
      <dgm:spPr/>
    </dgm:pt>
    <dgm:pt modelId="{D6E82B03-D5C3-BB48-A92D-A4362CB7AFBC}" type="pres">
      <dgm:prSet presAssocID="{35D5E8DB-6381-0145-ACD3-176AD1DE179E}" presName="sibTrans" presStyleCnt="0"/>
      <dgm:spPr/>
    </dgm:pt>
    <dgm:pt modelId="{9B2FD329-3E81-0B4B-B164-EE3195B24534}" type="pres">
      <dgm:prSet presAssocID="{683E9536-1985-1B4C-BE04-87D75ED7B190}" presName="node" presStyleLbl="node1" presStyleIdx="5" presStyleCnt="6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5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AC38AC98-F1A1-9242-9DCC-9CE74B0791FF}" type="presOf" srcId="{AB5A5357-65F1-4F47-A183-B1218F448554}" destId="{3AA1A958-02CE-2342-990B-B18A6EB81ECA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4AE5EA8-1E2F-A644-85F8-DBE8585E51A7}" srcId="{E8FDA408-EBE3-4FFF-B181-52121CC44C86}" destId="{AB5A5357-65F1-4F47-A183-B1218F448554}" srcOrd="4" destOrd="0" parTransId="{EC9D77B4-B37C-4042-B32C-6038ED32297E}" sibTransId="{35D5E8DB-6381-0145-ACD3-176AD1DE179E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F387E091-9EEC-484D-AC6A-49A7B216879E}" type="presParOf" srcId="{DF60FF87-B492-9247-8DCF-486B281E697E}" destId="{3AA1A958-02CE-2342-990B-B18A6EB81ECA}" srcOrd="8" destOrd="0" presId="urn:microsoft.com/office/officeart/2005/8/layout/default"/>
    <dgm:cxn modelId="{B366050F-055F-4549-BE1F-5236B4AD330C}" type="presParOf" srcId="{DF60FF87-B492-9247-8DCF-486B281E697E}" destId="{D6E82B03-D5C3-BB48-A92D-A4362CB7AFBC}" srcOrd="9" destOrd="0" presId="urn:microsoft.com/office/officeart/2005/8/layout/default"/>
    <dgm:cxn modelId="{03B6C8EB-6584-EE46-88EB-D97F54E34AB8}" type="presParOf" srcId="{DF60FF87-B492-9247-8DCF-486B281E697E}" destId="{9B2FD329-3E81-0B4B-B164-EE3195B245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sz="2000" kern="1200">
              <a:solidFill>
                <a:schemeClr val="tx1"/>
              </a:solidFill>
              <a:latin typeface="Comic Sans MS" panose="030F0902030302020204" pitchFamily="66" charset="0"/>
            </a:rPr>
            <a:t>Booklet 3F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97549" y="530700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300734"/>
            <a:satOff val="1291"/>
            <a:lumOff val="-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2. What is Geometric Sequences what is the Rule for its Recurrence Relation?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306934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601468"/>
            <a:satOff val="2581"/>
            <a:lumOff val="-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3. Difference between </a:t>
          </a:r>
          <a:r>
            <a:rPr lang="en-GB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Arithmetic and Geometric Sequences.</a:t>
          </a:r>
        </a:p>
      </dsp:txBody>
      <dsp:txXfrm>
        <a:off x="6138681" y="490554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0" y="2443771"/>
          <a:ext cx="2790309" cy="1674186"/>
        </a:xfrm>
        <a:prstGeom prst="rect">
          <a:avLst/>
        </a:prstGeom>
        <a:solidFill>
          <a:schemeClr val="accent5">
            <a:hueOff val="902202"/>
            <a:satOff val="3872"/>
            <a:lumOff val="-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4. Finding Common Ratio R.</a:t>
          </a:r>
          <a:endParaRPr lang="en-GB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0" y="2443771"/>
        <a:ext cx="2790309" cy="1674186"/>
      </dsp:txXfrm>
    </dsp:sp>
    <dsp:sp modelId="{3AA1A958-02CE-2342-990B-B18A6EB81ECA}">
      <dsp:nvSpPr>
        <dsp:cNvPr id="0" name=""/>
        <dsp:cNvSpPr/>
      </dsp:nvSpPr>
      <dsp:spPr>
        <a:xfrm>
          <a:off x="3069341" y="2443771"/>
          <a:ext cx="2790309" cy="1674186"/>
        </a:xfrm>
        <a:prstGeom prst="rect">
          <a:avLst/>
        </a:prstGeom>
        <a:solidFill>
          <a:schemeClr val="accent5">
            <a:hueOff val="1202936"/>
            <a:satOff val="5162"/>
            <a:lumOff val="-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5. Graphing a geometric sequence.  </a:t>
          </a:r>
        </a:p>
      </dsp:txBody>
      <dsp:txXfrm>
        <a:off x="3069341" y="2443771"/>
        <a:ext cx="2790309" cy="1674186"/>
      </dsp:txXfrm>
    </dsp:sp>
    <dsp:sp modelId="{9B2FD329-3E81-0B4B-B164-EE3195B24534}">
      <dsp:nvSpPr>
        <dsp:cNvPr id="0" name=""/>
        <dsp:cNvSpPr/>
      </dsp:nvSpPr>
      <dsp:spPr>
        <a:xfrm>
          <a:off x="6138681" y="2443771"/>
          <a:ext cx="2790309" cy="1674186"/>
        </a:xfrm>
        <a:prstGeom prst="rect">
          <a:avLst/>
        </a:prstGeom>
        <a:solidFill>
          <a:schemeClr val="accent5">
            <a:hueOff val="1503670"/>
            <a:satOff val="645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6. Summary </a:t>
          </a:r>
          <a:r>
            <a:rPr lang="en-US" sz="2000" kern="1200">
              <a:solidFill>
                <a:schemeClr val="tx1"/>
              </a:solidFill>
              <a:latin typeface="Comic Sans MS" panose="030F0902030302020204" pitchFamily="66" charset="0"/>
            </a:rPr>
            <a:t>notes for </a:t>
          </a: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Homework. </a:t>
          </a:r>
        </a:p>
      </dsp:txBody>
      <dsp:txXfrm>
        <a:off x="613868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04E4C-E0B5-F143-9EB2-2206CEF42D0F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DA9F-0FAB-F147-9948-AA49DCE0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4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5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5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6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</a:t>
            </a:r>
            <a:r>
              <a:rPr lang="en-US" dirty="0" err="1"/>
              <a:t>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7" r:id="rId6"/>
    <p:sldLayoutId id="2147483752" r:id="rId7"/>
    <p:sldLayoutId id="2147483753" r:id="rId8"/>
    <p:sldLayoutId id="2147483754" r:id="rId9"/>
    <p:sldLayoutId id="2147483756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36EE9-41BD-4472-B75C-65C4EF65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2" y="10"/>
            <a:ext cx="1219203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30AF-939F-8249-9713-1A49A0CF9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29" y="516635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GeometRic</a:t>
            </a:r>
            <a:r>
              <a:rPr lang="en-US" sz="4800" dirty="0">
                <a:solidFill>
                  <a:srgbClr val="FFFFFF"/>
                </a:solidFill>
              </a:rPr>
              <a:t> 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5FFD4-C20D-F646-BA14-0D55C72F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135" y="5206998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Lesson 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9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779" y="130250"/>
            <a:ext cx="10450286" cy="1450757"/>
          </a:xfrm>
        </p:spPr>
        <p:txBody>
          <a:bodyPr/>
          <a:lstStyle/>
          <a:p>
            <a:r>
              <a:rPr lang="en-US" dirty="0"/>
              <a:t>Graphing a decreasing geometric sequence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(0 &lt; R &lt;1)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4" y="1582211"/>
            <a:ext cx="11990615" cy="1450757"/>
          </a:xfrm>
        </p:spPr>
        <p:txBody>
          <a:bodyPr>
            <a:normAutofit/>
          </a:bodyPr>
          <a:lstStyle/>
          <a:p>
            <a:r>
              <a:rPr lang="en-US" dirty="0"/>
              <a:t>Consider the geometric sequence: 32,16,8,…</a:t>
            </a:r>
          </a:p>
          <a:p>
            <a:r>
              <a:rPr lang="en-US" dirty="0"/>
              <a:t>A. Find the next term.                            B. Show the positions and values of the first four terms in a table.</a:t>
            </a:r>
          </a:p>
          <a:p>
            <a:r>
              <a:rPr lang="en-US" dirty="0"/>
              <a:t>C. Use the table to plot the graph.     D. Describe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44500" y="4027359"/>
                <a:ext cx="4468585" cy="11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b="0" i="0" u="none" strike="noStrike" dirty="0">
                  <a:solidFill>
                    <a:schemeClr val="accent1">
                      <a:lumMod val="75000"/>
                    </a:schemeClr>
                  </a:solidFill>
                  <a:effectLst/>
                  <a:latin typeface="STIXGeneral-Regular" pitchFamily="2" charset="2"/>
                </a:endParaRPr>
              </a:p>
              <a:p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The next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</a:rPr>
                      <m:t>=8 </m:t>
                    </m:r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4.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027359"/>
                <a:ext cx="4468585" cy="1180131"/>
              </a:xfrm>
              <a:prstGeom prst="rect">
                <a:avLst/>
              </a:prstGeom>
              <a:blipFill>
                <a:blip r:embed="rId2"/>
                <a:stretch>
                  <a:fillRect l="-2183" b="-46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CA0D2C3-D090-7048-9386-C09589C25F0C}"/>
              </a:ext>
            </a:extLst>
          </p:cNvPr>
          <p:cNvSpPr/>
          <p:nvPr/>
        </p:nvSpPr>
        <p:spPr>
          <a:xfrm>
            <a:off x="4913085" y="3414568"/>
            <a:ext cx="2880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graph is a curve with values decreasing and approaching zero.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B1CF0-7768-8A44-9008-A896A056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4" y="3096234"/>
            <a:ext cx="2618103" cy="93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92E9A-304B-A34F-A6BC-B4B9E33F7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3789"/>
            <a:ext cx="5164364" cy="1677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D06DD-279E-FE44-B6A4-27C9135D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862" y="3030559"/>
            <a:ext cx="4740138" cy="38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7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92" y="286646"/>
            <a:ext cx="10450286" cy="1450757"/>
          </a:xfrm>
        </p:spPr>
        <p:txBody>
          <a:bodyPr/>
          <a:lstStyle/>
          <a:p>
            <a:r>
              <a:rPr lang="en-US" dirty="0"/>
              <a:t>Graphs of geometric sequences (for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 positive)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3991428"/>
          </a:xfrm>
        </p:spPr>
        <p:txBody>
          <a:bodyPr>
            <a:normAutofit/>
          </a:bodyPr>
          <a:lstStyle/>
          <a:p>
            <a:r>
              <a:rPr lang="en-US" dirty="0"/>
              <a:t>Graphs of geometric sequences for R&gt;0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increasing when 𝑟 is greater than 1, R&gt;1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decreasing towards zero when R is less than 1,0&lt;R&lt;1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C7DCC6-656A-CE44-904A-AAD3B443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7" y="2274501"/>
            <a:ext cx="3802743" cy="4583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A7EAE-D831-BA42-AB5C-F34D2D38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34" y="3672132"/>
            <a:ext cx="3945575" cy="31858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D8CD24-093F-B74A-B870-55B67069EB37}"/>
              </a:ext>
            </a:extLst>
          </p:cNvPr>
          <p:cNvSpPr/>
          <p:nvPr/>
        </p:nvSpPr>
        <p:spPr>
          <a:xfrm>
            <a:off x="9306316" y="2017026"/>
            <a:ext cx="1220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>
                <a:solidFill>
                  <a:schemeClr val="accent1">
                    <a:lumMod val="75000"/>
                  </a:schemeClr>
                </a:solidFill>
                <a:latin typeface="STIXGeneral-Regular" pitchFamily="2" charset="2"/>
              </a:rPr>
              <a:t>R =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802DEA-8FA9-5645-A80F-3CC68339DAE1}"/>
                  </a:ext>
                </a:extLst>
              </p:cNvPr>
              <p:cNvSpPr/>
              <p:nvPr/>
            </p:nvSpPr>
            <p:spPr>
              <a:xfrm>
                <a:off x="822308" y="4771871"/>
                <a:ext cx="129234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4000" dirty="0">
                    <a:solidFill>
                      <a:schemeClr val="accent1">
                        <a:lumMod val="75000"/>
                      </a:schemeClr>
                    </a:solidFill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4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4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802DEA-8FA9-5645-A80F-3CC68339D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08" y="4771871"/>
                <a:ext cx="1292341" cy="961545"/>
              </a:xfrm>
              <a:prstGeom prst="rect">
                <a:avLst/>
              </a:prstGeom>
              <a:blipFill>
                <a:blip r:embed="rId4"/>
                <a:stretch>
                  <a:fillRect l="-16981" b="-132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9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314064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6179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76" y="600502"/>
            <a:ext cx="10957824" cy="1190198"/>
          </a:xfrm>
        </p:spPr>
        <p:txBody>
          <a:bodyPr anchor="t"/>
          <a:lstStyle/>
          <a:p>
            <a:r>
              <a:rPr lang="en-GB" u="sng" dirty="0"/>
              <a:t>Geometric 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88" y="2220313"/>
            <a:ext cx="10957823" cy="36325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>
                <a:solidFill>
                  <a:schemeClr val="tx1"/>
                </a:solidFill>
              </a:rPr>
              <a:t>Know the definition of A Geometric Sequence &amp; Common Ratio</a:t>
            </a:r>
            <a:endParaRPr lang="en-GB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>
                <a:solidFill>
                  <a:schemeClr val="tx1"/>
                </a:solidFill>
              </a:rPr>
              <a:t>Finding the Common </a:t>
            </a:r>
            <a:r>
              <a:rPr lang="en-GB" cap="none" dirty="0"/>
              <a:t>Ratio R, Identifying a geometric sequence</a:t>
            </a: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cap="none" dirty="0"/>
              <a:t>How to use Recursion to generate the terms of a geometric sequence with Mathematica</a:t>
            </a:r>
            <a:endParaRPr lang="en-GB" sz="2400" cap="non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0183" y="2196186"/>
            <a:ext cx="428185" cy="42818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0183" y="3313441"/>
            <a:ext cx="428185" cy="42818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183" y="4430696"/>
            <a:ext cx="428185" cy="42818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7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Geometric Sequences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>
            <a:extLst>
              <a:ext uri="{FF2B5EF4-FFF2-40B4-BE49-F238E27FC236}">
                <a16:creationId xmlns:a16="http://schemas.microsoft.com/office/drawing/2014/main" id="{D6853AE2-46F8-E34F-A99C-DAF2A4C3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5" y="2639380"/>
            <a:ext cx="3030180" cy="3229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In geometric sequences, you multiply by a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common Ratio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 each time.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  <a:buChar char="¢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78481-35EE-E64D-BA1D-BD438894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19" y="470206"/>
            <a:ext cx="5303352" cy="133909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004AA9-115F-8146-A081-FB601BD4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58" y="2232410"/>
            <a:ext cx="5998029" cy="1248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497517-F5DB-8E43-954A-5C392B58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58" y="4254237"/>
            <a:ext cx="6679057" cy="12484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67374C-7EA8-934A-A000-6823A14B4CAA}"/>
              </a:ext>
            </a:extLst>
          </p:cNvPr>
          <p:cNvSpPr txBox="1"/>
          <p:nvPr/>
        </p:nvSpPr>
        <p:spPr>
          <a:xfrm>
            <a:off x="10254343" y="869171"/>
            <a:ext cx="120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/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blipFill>
                <a:blip r:embed="rId5"/>
                <a:stretch>
                  <a:fillRect l="-13131" b="-116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/>
              <p:nvPr/>
            </p:nvSpPr>
            <p:spPr>
              <a:xfrm>
                <a:off x="8395518" y="5519491"/>
                <a:ext cx="3416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𝐶𝑜𝑚𝑚𝑜𝑛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𝑅𝑎𝑡𝑖𝑜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18" y="5519491"/>
                <a:ext cx="3416320" cy="584775"/>
              </a:xfrm>
              <a:prstGeom prst="rect">
                <a:avLst/>
              </a:prstGeom>
              <a:blipFill>
                <a:blip r:embed="rId6"/>
                <a:stretch>
                  <a:fillRect l="-4456" t="-12500" b="-343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Arithmetic vs. Geometric Sequences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Geometric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Ratio 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R</a:t>
                </a: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Multiplication or Division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6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blipFill>
                <a:blip r:embed="rId2"/>
                <a:stretch>
                  <a:fillRect l="-842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Arithmetic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difference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Addition or Subtraction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blipFill>
                <a:blip r:embed="rId3"/>
                <a:stretch>
                  <a:fillRect l="-983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1C6EB1F-96F1-684E-B459-DB10DAD2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280" y="5359400"/>
            <a:ext cx="7886700" cy="104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/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Common difference </a:t>
                </a:r>
                <a:r>
                  <a:rPr lang="en-AU" sz="2400" dirty="0">
                    <a:solidFill>
                      <a:srgbClr val="000000"/>
                    </a:solidFill>
                    <a:latin typeface="STIXGeneral-Italic" pitchFamily="2" charset="2"/>
                  </a:rPr>
                  <a:t>d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=any term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 the previous term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>
                  <a:solidFill>
                    <a:srgbClr val="000000"/>
                  </a:solidFill>
                  <a:latin typeface="STIXGeneral-Regular" pitchFamily="2" charset="2"/>
                </a:endParaRP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  <a:blipFill>
                <a:blip r:embed="rId5"/>
                <a:stretch>
                  <a:fillRect l="-2315" t="-3101" b="-7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C0ED7F8-DC4B-0841-B37F-473CE4FB008B}"/>
              </a:ext>
            </a:extLst>
          </p:cNvPr>
          <p:cNvSpPr/>
          <p:nvPr/>
        </p:nvSpPr>
        <p:spPr>
          <a:xfrm>
            <a:off x="27564" y="4602117"/>
            <a:ext cx="4112636" cy="1608183"/>
          </a:xfrm>
          <a:prstGeom prst="frame">
            <a:avLst>
              <a:gd name="adj1" fmla="val 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977899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</a:t>
            </a:r>
            <a:r>
              <a:rPr lang="en-US" dirty="0"/>
              <a:t>in each of the following geometric sequences.</a:t>
            </a:r>
          </a:p>
          <a:p>
            <a:r>
              <a:rPr lang="en-US" dirty="0"/>
              <a:t>A. 3,12,48,192,…                                                                          B. 16,8,4,2,…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9BA5-4CC9-6D44-84B5-09002F35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5" y="2975422"/>
            <a:ext cx="5012871" cy="90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4</a:t>
                </a:r>
                <a:br>
                  <a:rPr lang="en-AU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  <a:blipFill>
                <a:blip r:embed="rId3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B2261BD-6350-074B-9D4F-43D11D36CD7E}"/>
              </a:ext>
            </a:extLst>
          </p:cNvPr>
          <p:cNvSpPr/>
          <p:nvPr/>
        </p:nvSpPr>
        <p:spPr>
          <a:xfrm>
            <a:off x="459015" y="5292258"/>
            <a:ext cx="379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common Ratio </a:t>
            </a:r>
            <a:r>
              <a:rPr lang="en-A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R = </a:t>
            </a:r>
            <a:r>
              <a:rPr lang="en-AU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TIXGeneral-Regular" pitchFamily="2" charset="2"/>
              </a:rPr>
              <a:t>4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82BA-E2A7-0540-BB0C-ED8D7C560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35" y="2853900"/>
            <a:ext cx="5327650" cy="1150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/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  <a:blipFill>
                <a:blip r:embed="rId5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/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dirty="0">
                    <a:solidFill>
                      <a:srgbClr val="009EC6"/>
                    </a:solidFill>
                    <a:effectLst/>
                    <a:latin typeface="Open Sans"/>
                  </a:rPr>
                  <a:t>The common Ratio </a:t>
                </a:r>
                <a:r>
                  <a:rPr lang="en-AU" sz="24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Open Sans"/>
                  </a:rPr>
                  <a:t>R = 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  <a:blipFill>
                <a:blip r:embed="rId6"/>
                <a:stretch>
                  <a:fillRect l="-2408" b="-99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284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3035"/>
            <a:ext cx="10058400" cy="834325"/>
          </a:xfrm>
        </p:spPr>
        <p:txBody>
          <a:bodyPr/>
          <a:lstStyle/>
          <a:p>
            <a:r>
              <a:rPr lang="en-US" dirty="0"/>
              <a:t>Identifying a geometric sequence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977899"/>
          </a:xfrm>
        </p:spPr>
        <p:txBody>
          <a:bodyPr>
            <a:normAutofit/>
          </a:bodyPr>
          <a:lstStyle/>
          <a:p>
            <a:r>
              <a:rPr lang="en-US" dirty="0"/>
              <a:t>Which of the following is a geometric sequence?</a:t>
            </a:r>
          </a:p>
          <a:p>
            <a:r>
              <a:rPr lang="en-US" dirty="0"/>
              <a:t>A. 2,10,50,250,…                                                               B. 3,6,18,36,…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59015" y="4266977"/>
                <a:ext cx="4468585" cy="1551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TIXGeneral-Regular" pitchFamily="2" charset="2"/>
                      </a:rPr>
                      <m:t>=</m:t>
                    </m:r>
                    <m:r>
                      <m:rPr>
                        <m:nor/>
                      </m:rPr>
                      <a:rPr lang="en-AU" sz="2400" b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m:t>  </m:t>
                    </m:r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5</a:t>
                </a:r>
                <a:br>
                  <a:rPr lang="en-AU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" y="4266977"/>
                <a:ext cx="4468585" cy="1551387"/>
              </a:xfrm>
              <a:prstGeom prst="rect">
                <a:avLst/>
              </a:prstGeom>
              <a:blipFill>
                <a:blip r:embed="rId2"/>
                <a:stretch>
                  <a:fillRect l="-20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B2261BD-6350-074B-9D4F-43D11D36CD7E}"/>
              </a:ext>
            </a:extLst>
          </p:cNvPr>
          <p:cNvSpPr/>
          <p:nvPr/>
        </p:nvSpPr>
        <p:spPr>
          <a:xfrm>
            <a:off x="459015" y="5637286"/>
            <a:ext cx="3795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common Ratio </a:t>
            </a:r>
            <a:r>
              <a:rPr lang="en-A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R = 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STIXGeneral-Regular" pitchFamily="2" charset="2"/>
              </a:rPr>
              <a:t>5</a:t>
            </a:r>
            <a:endParaRPr lang="en-AU" sz="24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STIXGeneral-Regular" pitchFamily="2" charset="2"/>
            </a:endParaRPr>
          </a:p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sequence is geometric.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82BA-E2A7-0540-BB0C-ED8D7C56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35" y="2853900"/>
            <a:ext cx="5327650" cy="1150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/>
              <p:nvPr/>
            </p:nvSpPr>
            <p:spPr>
              <a:xfrm>
                <a:off x="5907991" y="4443316"/>
                <a:ext cx="6065520" cy="103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R</a:t>
                </a:r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atio,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2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3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2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991" y="4443316"/>
                <a:ext cx="6065520" cy="1039836"/>
              </a:xfrm>
              <a:prstGeom prst="rect">
                <a:avLst/>
              </a:prstGeom>
              <a:blipFill>
                <a:blip r:embed="rId4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6ACE23-A0E2-2D43-BCD9-A2C8FC8423C4}"/>
              </a:ext>
            </a:extLst>
          </p:cNvPr>
          <p:cNvSpPr/>
          <p:nvPr/>
        </p:nvSpPr>
        <p:spPr>
          <a:xfrm>
            <a:off x="6126480" y="5578707"/>
            <a:ext cx="547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Ratios are not the same.</a:t>
            </a:r>
          </a:p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sequence is not geometric.</a:t>
            </a:r>
            <a:endParaRPr lang="en-US" sz="2400" dirty="0"/>
          </a:p>
        </p:txBody>
      </p:sp>
      <p:pic>
        <p:nvPicPr>
          <p:cNvPr id="7172" name="Picture 4" descr="PIC">
            <a:extLst>
              <a:ext uri="{FF2B5EF4-FFF2-40B4-BE49-F238E27FC236}">
                <a16:creationId xmlns:a16="http://schemas.microsoft.com/office/drawing/2014/main" id="{190ED70D-EEC7-CE4E-88D7-E7A1DAB2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7" y="3003549"/>
            <a:ext cx="5527443" cy="9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1751BE-4911-174B-BEFE-78089105C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99" y="3757377"/>
            <a:ext cx="4807859" cy="328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3333A-B637-B646-B85D-8EB24D0BC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878" y="3604590"/>
            <a:ext cx="4807859" cy="32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F1B714-D2C3-7E4C-8649-525FBBE66507}"/>
              </a:ext>
            </a:extLst>
          </p:cNvPr>
          <p:cNvSpPr/>
          <p:nvPr/>
        </p:nvSpPr>
        <p:spPr>
          <a:xfrm>
            <a:off x="459015" y="36528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60F747-202C-9443-8002-755DF56167C7}"/>
              </a:ext>
            </a:extLst>
          </p:cNvPr>
          <p:cNvSpPr/>
          <p:nvPr/>
        </p:nvSpPr>
        <p:spPr>
          <a:xfrm>
            <a:off x="1629377" y="37170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94BFC-F54E-1640-9ABE-6E3ED4DABB52}"/>
              </a:ext>
            </a:extLst>
          </p:cNvPr>
          <p:cNvSpPr/>
          <p:nvPr/>
        </p:nvSpPr>
        <p:spPr>
          <a:xfrm>
            <a:off x="2904347" y="3712092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19E8D-7E71-D047-84C6-AF53ED9E2EA0}"/>
              </a:ext>
            </a:extLst>
          </p:cNvPr>
          <p:cNvSpPr/>
          <p:nvPr/>
        </p:nvSpPr>
        <p:spPr>
          <a:xfrm>
            <a:off x="4138535" y="376908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250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29967-FFB7-8B4F-8407-60B617317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3057081"/>
            <a:ext cx="368300" cy="3016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58BABB-C1F2-6C4F-A0CC-5E04C085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757" y="3036860"/>
            <a:ext cx="368300" cy="3016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D4218E-9720-4A46-B809-72F1E87C3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185" y="3025607"/>
            <a:ext cx="368300" cy="3016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D63F38-1CA5-5A48-8262-891F289A8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935" y="3035313"/>
            <a:ext cx="368300" cy="301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C5AEEE-2E35-574D-BBE2-834F4E2D2602}"/>
                  </a:ext>
                </a:extLst>
              </p:cNvPr>
              <p:cNvSpPr/>
              <p:nvPr/>
            </p:nvSpPr>
            <p:spPr>
              <a:xfrm>
                <a:off x="1044446" y="2948641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C5AEEE-2E35-574D-BBE2-834F4E2D2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6" y="2948641"/>
                <a:ext cx="5357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D24B36-3357-834A-884A-DF51541AAE2B}"/>
                  </a:ext>
                </a:extLst>
              </p:cNvPr>
              <p:cNvSpPr/>
              <p:nvPr/>
            </p:nvSpPr>
            <p:spPr>
              <a:xfrm>
                <a:off x="2268436" y="2963208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D24B36-3357-834A-884A-DF51541AA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36" y="2963208"/>
                <a:ext cx="5357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9565CF-7966-B748-8C93-8FB869C3208D}"/>
                  </a:ext>
                </a:extLst>
              </p:cNvPr>
              <p:cNvSpPr/>
              <p:nvPr/>
            </p:nvSpPr>
            <p:spPr>
              <a:xfrm>
                <a:off x="3654186" y="293871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9565CF-7966-B748-8C93-8FB869C3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86" y="2938716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40BC78-6A21-3447-B6C3-BD8D46EF21EA}"/>
                  </a:ext>
                </a:extLst>
              </p:cNvPr>
              <p:cNvSpPr/>
              <p:nvPr/>
            </p:nvSpPr>
            <p:spPr>
              <a:xfrm>
                <a:off x="4972263" y="2952094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40BC78-6A21-3447-B6C3-BD8D46EF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263" y="2952094"/>
                <a:ext cx="5357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FE257C8-F535-D448-9F2A-150C3A794425}"/>
              </a:ext>
            </a:extLst>
          </p:cNvPr>
          <p:cNvSpPr/>
          <p:nvPr/>
        </p:nvSpPr>
        <p:spPr>
          <a:xfrm>
            <a:off x="6400840" y="36471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C25B6E-FA26-B640-AC82-4844A6388470}"/>
              </a:ext>
            </a:extLst>
          </p:cNvPr>
          <p:cNvSpPr/>
          <p:nvPr/>
        </p:nvSpPr>
        <p:spPr>
          <a:xfrm>
            <a:off x="7582875" y="36865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C1AD31-1BD9-7649-8C81-2A3B9DD85279}"/>
              </a:ext>
            </a:extLst>
          </p:cNvPr>
          <p:cNvSpPr/>
          <p:nvPr/>
        </p:nvSpPr>
        <p:spPr>
          <a:xfrm>
            <a:off x="8814729" y="368652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4B4867-FACF-6949-B3A0-6DE33FE22416}"/>
              </a:ext>
            </a:extLst>
          </p:cNvPr>
          <p:cNvSpPr/>
          <p:nvPr/>
        </p:nvSpPr>
        <p:spPr>
          <a:xfrm>
            <a:off x="9957959" y="373094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B3C9A-7B93-7D41-9A43-5F83A9E3E8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6453" y="2963208"/>
            <a:ext cx="431800" cy="46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5AA246-2115-BB47-AED7-4DD156E4E3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2875" y="2976190"/>
            <a:ext cx="431800" cy="469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9587AC-4D3B-B444-904A-DD0FBCDD7A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5451" y="2877485"/>
            <a:ext cx="431800" cy="469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76F16E-1160-C642-A0C7-C06BC9C547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9674" y="2875706"/>
            <a:ext cx="4318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58A566-9B45-3649-B476-E84662FC85B0}"/>
                  </a:ext>
                </a:extLst>
              </p:cNvPr>
              <p:cNvSpPr/>
              <p:nvPr/>
            </p:nvSpPr>
            <p:spPr>
              <a:xfrm>
                <a:off x="6912189" y="295817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58A566-9B45-3649-B476-E84662FC8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89" y="2958175"/>
                <a:ext cx="5357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041844-1075-7D48-A467-4506DF02888C}"/>
                  </a:ext>
                </a:extLst>
              </p:cNvPr>
              <p:cNvSpPr/>
              <p:nvPr/>
            </p:nvSpPr>
            <p:spPr>
              <a:xfrm>
                <a:off x="8102550" y="2959601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041844-1075-7D48-A467-4506DF028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50" y="2959601"/>
                <a:ext cx="5357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0785B1-1A0E-FB4A-B337-5D3E53B77A5E}"/>
                  </a:ext>
                </a:extLst>
              </p:cNvPr>
              <p:cNvSpPr/>
              <p:nvPr/>
            </p:nvSpPr>
            <p:spPr>
              <a:xfrm>
                <a:off x="9408111" y="29022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0785B1-1A0E-FB4A-B337-5D3E53B77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111" y="2902200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929161-248F-6B48-8C76-A9EDB244B0F1}"/>
                  </a:ext>
                </a:extLst>
              </p:cNvPr>
              <p:cNvSpPr/>
              <p:nvPr/>
            </p:nvSpPr>
            <p:spPr>
              <a:xfrm>
                <a:off x="10648132" y="2915667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929161-248F-6B48-8C76-A9EDB244B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132" y="2915667"/>
                <a:ext cx="50526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4" y="339111"/>
            <a:ext cx="7796693" cy="1450757"/>
          </a:xfrm>
        </p:spPr>
        <p:txBody>
          <a:bodyPr/>
          <a:lstStyle/>
          <a:p>
            <a:r>
              <a:rPr lang="en-GB" dirty="0"/>
              <a:t>Recurrence Relations for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sequence. </a:t>
                </a:r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× </a:t>
                </a: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  <a:r>
                  <a:rPr lang="en-GB" dirty="0"/>
                  <a:t>= common Ratio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87793" y="3440387"/>
            <a:ext cx="629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</a:p>
          <a:p>
            <a:r>
              <a:rPr 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For Geometric Sequences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303677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86603"/>
            <a:ext cx="11858171" cy="1450757"/>
          </a:xfrm>
        </p:spPr>
        <p:txBody>
          <a:bodyPr>
            <a:normAutofit/>
          </a:bodyPr>
          <a:lstStyle/>
          <a:p>
            <a:r>
              <a:rPr lang="en-US" dirty="0"/>
              <a:t>How to use Recursion to generate the terms of a geometric sequence with Mathematica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2"/>
            <a:ext cx="11633200" cy="583356"/>
          </a:xfrm>
        </p:spPr>
        <p:txBody>
          <a:bodyPr/>
          <a:lstStyle/>
          <a:p>
            <a:r>
              <a:rPr lang="en-US" dirty="0"/>
              <a:t>Generate the first six terms of the geometric sequence: 1,3,9,27,…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7C3A3F-A3A8-A545-BBD6-0798EEF4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" y="2475357"/>
            <a:ext cx="12009859" cy="30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1" y="221309"/>
            <a:ext cx="10450286" cy="1450757"/>
          </a:xfrm>
        </p:spPr>
        <p:txBody>
          <a:bodyPr/>
          <a:lstStyle/>
          <a:p>
            <a:r>
              <a:rPr lang="en-US" dirty="0"/>
              <a:t>Graphing an increasing geometric sequence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(R&gt;1)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5" y="1582211"/>
            <a:ext cx="11633200" cy="1450757"/>
          </a:xfrm>
        </p:spPr>
        <p:txBody>
          <a:bodyPr>
            <a:normAutofit/>
          </a:bodyPr>
          <a:lstStyle/>
          <a:p>
            <a:r>
              <a:rPr lang="en-US" dirty="0"/>
              <a:t>Consider the geometric sequence: 2,6,18,…</a:t>
            </a:r>
          </a:p>
          <a:p>
            <a:r>
              <a:rPr lang="en-US" dirty="0"/>
              <a:t>A. Find the next term.                 B. Show the positions and values of the first four terms in a table.</a:t>
            </a:r>
          </a:p>
          <a:p>
            <a:r>
              <a:rPr lang="en-US" dirty="0"/>
              <a:t>C. Use the table to plot the graph.                          D. Describe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44500" y="4027359"/>
                <a:ext cx="4468585" cy="1394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3</a:t>
                </a:r>
              </a:p>
              <a:p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The next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9EC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</a:rPr>
                      <m:t>=18 </m:t>
                    </m:r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AU" sz="2400" b="0" i="1" dirty="0" smtClean="0">
                        <a:solidFill>
                          <a:srgbClr val="009EC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>
                    <a:solidFill>
                      <a:srgbClr val="009EC6"/>
                    </a:solidFill>
                    <a:latin typeface="Open Sans"/>
                  </a:rPr>
                  <a:t>54.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027359"/>
                <a:ext cx="4468585" cy="1394613"/>
              </a:xfrm>
              <a:prstGeom prst="rect">
                <a:avLst/>
              </a:prstGeom>
              <a:blipFill>
                <a:blip r:embed="rId2"/>
                <a:stretch>
                  <a:fillRect l="-2183" b="-96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4FBC44F-F74B-9144-9EC3-998D0D4A0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8" y="3032968"/>
            <a:ext cx="2725057" cy="951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232362-DBF7-2F4E-840F-B77C53792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4" y="5264457"/>
            <a:ext cx="4807857" cy="1565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14CF3E-CE35-4E46-8C06-A8DC606E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643" y="2503353"/>
            <a:ext cx="3601357" cy="43407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A0D2C3-D090-7048-9386-C09589C25F0C}"/>
              </a:ext>
            </a:extLst>
          </p:cNvPr>
          <p:cNvSpPr/>
          <p:nvPr/>
        </p:nvSpPr>
        <p:spPr>
          <a:xfrm>
            <a:off x="5311774" y="5052640"/>
            <a:ext cx="2880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values lie along a curve and they are increasing.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866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2E7E8"/>
      </a:lt2>
      <a:accent1>
        <a:srgbClr val="DA8A82"/>
      </a:accent1>
      <a:accent2>
        <a:srgbClr val="D0995F"/>
      </a:accent2>
      <a:accent3>
        <a:srgbClr val="ABA666"/>
      </a:accent3>
      <a:accent4>
        <a:srgbClr val="8FAD54"/>
      </a:accent4>
      <a:accent5>
        <a:srgbClr val="78B266"/>
      </a:accent5>
      <a:accent6>
        <a:srgbClr val="59B76A"/>
      </a:accent6>
      <a:hlink>
        <a:srgbClr val="588C92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650</Words>
  <Application>Microsoft Office PowerPoint</Application>
  <PresentationFormat>Widescreen</PresentationFormat>
  <Paragraphs>97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STIXGeneral-Italic</vt:lpstr>
      <vt:lpstr>STIXGeneral-Regular</vt:lpstr>
      <vt:lpstr>Arial</vt:lpstr>
      <vt:lpstr>Avenir Next LT Pro</vt:lpstr>
      <vt:lpstr>Avenir Next LT Pro Light</vt:lpstr>
      <vt:lpstr>Calibri</vt:lpstr>
      <vt:lpstr>Cambria Math</vt:lpstr>
      <vt:lpstr>Comic Sans MS</vt:lpstr>
      <vt:lpstr>Monotype Corsiva</vt:lpstr>
      <vt:lpstr>Open Sans</vt:lpstr>
      <vt:lpstr>Times New Roman</vt:lpstr>
      <vt:lpstr>Wingdings</vt:lpstr>
      <vt:lpstr>RetrospectVTI</vt:lpstr>
      <vt:lpstr>GeometRic sequences</vt:lpstr>
      <vt:lpstr>Geometric Sequences</vt:lpstr>
      <vt:lpstr>Geometric Sequences</vt:lpstr>
      <vt:lpstr>Arithmetic vs. Geometric Sequences</vt:lpstr>
      <vt:lpstr>Finding the common Ratio R</vt:lpstr>
      <vt:lpstr>Identifying a geometric sequence</vt:lpstr>
      <vt:lpstr>Recurrence Relations for Geometric Sequence</vt:lpstr>
      <vt:lpstr>How to use Recursion to generate the terms of a geometric sequence with Mathematica</vt:lpstr>
      <vt:lpstr>Graphing an increasing geometric sequence (R&gt;1)</vt:lpstr>
      <vt:lpstr>Graphing a decreasing geometric sequence (0 &lt; R &lt;1)</vt:lpstr>
      <vt:lpstr>Graphs of geometric sequences (for R positive)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sequences</dc:title>
  <dc:creator>Yongmei Zhang</dc:creator>
  <cp:lastModifiedBy>Lyn ZHANG</cp:lastModifiedBy>
  <cp:revision>23</cp:revision>
  <dcterms:created xsi:type="dcterms:W3CDTF">2020-04-09T03:53:38Z</dcterms:created>
  <dcterms:modified xsi:type="dcterms:W3CDTF">2023-03-16T21:09:12Z</dcterms:modified>
</cp:coreProperties>
</file>