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6"/>
  </p:notesMasterIdLst>
  <p:sldIdLst>
    <p:sldId id="256" r:id="rId2"/>
    <p:sldId id="362" r:id="rId3"/>
    <p:sldId id="259" r:id="rId4"/>
    <p:sldId id="257" r:id="rId5"/>
    <p:sldId id="359" r:id="rId6"/>
    <p:sldId id="364" r:id="rId7"/>
    <p:sldId id="314" r:id="rId8"/>
    <p:sldId id="360" r:id="rId9"/>
    <p:sldId id="261" r:id="rId10"/>
    <p:sldId id="369" r:id="rId11"/>
    <p:sldId id="365" r:id="rId12"/>
    <p:sldId id="368" r:id="rId13"/>
    <p:sldId id="371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817"/>
  </p:normalViewPr>
  <p:slideViewPr>
    <p:cSldViewPr snapToGrid="0" snapToObjects="1">
      <p:cViewPr varScale="1">
        <p:scale>
          <a:sx n="62" d="100"/>
          <a:sy n="6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is Recurrence Relation and what are equations of its rules?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1.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>
              <a:solidFill>
                <a:schemeClr val="tx1"/>
              </a:solidFill>
              <a:latin typeface="Comic Sans MS" panose="030F0902030302020204" pitchFamily="66" charset="0"/>
            </a:rPr>
            <a:t>Booklet 3G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3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3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9B2FD329-3E81-0B4B-B164-EE3195B24534}" type="pres">
      <dgm:prSet presAssocID="{683E9536-1985-1B4C-BE04-87D75ED7B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2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3B6C8EB-6584-EE46-88EB-D97F54E34AB8}" type="presParOf" srcId="{DF60FF87-B492-9247-8DCF-486B281E697E}" destId="{9B2FD329-3E81-0B4B-B164-EE3195B245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866620" y="51287"/>
          <a:ext cx="3544565" cy="21267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1. </a:t>
          </a:r>
          <a:r>
            <a:rPr lang="en-US" sz="2600" kern="1200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 sz="2600" kern="1200">
              <a:solidFill>
                <a:schemeClr val="tx1"/>
              </a:solidFill>
              <a:latin typeface="Comic Sans MS" panose="030F0902030302020204" pitchFamily="66" charset="0"/>
            </a:rPr>
            <a:t>Booklet 3G</a:t>
          </a:r>
          <a:endParaRPr lang="en-US" sz="26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866620" y="51287"/>
        <a:ext cx="3544565" cy="2126739"/>
      </dsp:txXfrm>
    </dsp:sp>
    <dsp:sp modelId="{535C5986-F4D1-A44F-B0A1-E35BA55AE100}">
      <dsp:nvSpPr>
        <dsp:cNvPr id="0" name=""/>
        <dsp:cNvSpPr/>
      </dsp:nvSpPr>
      <dsp:spPr>
        <a:xfrm>
          <a:off x="4641724" y="287"/>
          <a:ext cx="3544565" cy="2126739"/>
        </a:xfrm>
        <a:prstGeom prst="rect">
          <a:avLst/>
        </a:prstGeom>
        <a:solidFill>
          <a:schemeClr val="accent5">
            <a:hueOff val="731253"/>
            <a:satOff val="85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2. </a:t>
          </a:r>
          <a:r>
            <a:rPr lang="en-AU" sz="2600" kern="1200" dirty="0">
              <a:solidFill>
                <a:schemeClr val="tx1"/>
              </a:solidFill>
              <a:latin typeface="Comic Sans MS" panose="030F0902030302020204" pitchFamily="66" charset="0"/>
            </a:rPr>
            <a:t>What is Recurrence Relation and what are equations of its rules?</a:t>
          </a:r>
          <a:endParaRPr lang="en-US" sz="26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4641724" y="287"/>
        <a:ext cx="3544565" cy="2126739"/>
      </dsp:txXfrm>
    </dsp:sp>
    <dsp:sp modelId="{9B2FD329-3E81-0B4B-B164-EE3195B24534}">
      <dsp:nvSpPr>
        <dsp:cNvPr id="0" name=""/>
        <dsp:cNvSpPr/>
      </dsp:nvSpPr>
      <dsp:spPr>
        <a:xfrm>
          <a:off x="2692213" y="2481483"/>
          <a:ext cx="3544565" cy="2126739"/>
        </a:xfrm>
        <a:prstGeom prst="rect">
          <a:avLst/>
        </a:prstGeom>
        <a:solidFill>
          <a:schemeClr val="accent5">
            <a:hueOff val="1462505"/>
            <a:satOff val="170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US" sz="2600" kern="1200" dirty="0">
              <a:solidFill>
                <a:schemeClr val="tx1"/>
              </a:solidFill>
              <a:latin typeface="Comic Sans MS" panose="030F0902030302020204" pitchFamily="66" charset="0"/>
            </a:rPr>
            <a:t>Summary notes for Homework. </a:t>
          </a:r>
        </a:p>
      </dsp:txBody>
      <dsp:txXfrm>
        <a:off x="2692213" y="2481483"/>
        <a:ext cx="3544565" cy="212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7CE2-9A8E-E84A-B6BE-A40E498FE6E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98073-8340-8848-B419-D8195188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= fixed 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58678-2270-1649-921C-0A6C659D26E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7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Snake shapes below are made using blocks, each with a side length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unit.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perimeter of each Snake shape can be found by counting the sides of the blocks around the outside of the shape. The perimeter of each new snake built is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units longer than the previous snake.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𝑃𝑛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 the perimeter of the Snake shape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𝑛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5D3D8-3583-B340-816F-CACCE1004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8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Snake shapes below are made using blocks, each with a side length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unit.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perimeter of each Snake shape can be found by counting the sides of the blocks around the outside of the shape. The perimeter of each new snake built is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units longer than the previous snake.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𝑃𝑛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 the perimeter of the Snake shape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𝑛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5D3D8-3583-B340-816F-CACCE1004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9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5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31" r:id="rId6"/>
    <p:sldLayoutId id="2147483726" r:id="rId7"/>
    <p:sldLayoutId id="2147483727" r:id="rId8"/>
    <p:sldLayoutId id="2147483728" r:id="rId9"/>
    <p:sldLayoutId id="2147483730" r:id="rId10"/>
    <p:sldLayoutId id="21474837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46BB9-DB23-4111-8F08-8A94DFE6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213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242731 w 10515600"/>
              <a:gd name="connsiteY3" fmla="*/ 0 h 5416094"/>
              <a:gd name="connsiteX4" fmla="*/ 2912746 w 10515600"/>
              <a:gd name="connsiteY4" fmla="*/ 0 h 5416094"/>
              <a:gd name="connsiteX5" fmla="*/ 3321456 w 10515600"/>
              <a:gd name="connsiteY5" fmla="*/ 0 h 5416094"/>
              <a:gd name="connsiteX6" fmla="*/ 4165675 w 10515600"/>
              <a:gd name="connsiteY6" fmla="*/ 0 h 5416094"/>
              <a:gd name="connsiteX7" fmla="*/ 4835690 w 10515600"/>
              <a:gd name="connsiteY7" fmla="*/ 0 h 5416094"/>
              <a:gd name="connsiteX8" fmla="*/ 5679910 w 10515600"/>
              <a:gd name="connsiteY8" fmla="*/ 0 h 5416094"/>
              <a:gd name="connsiteX9" fmla="*/ 6262823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185767 w 10515600"/>
              <a:gd name="connsiteY12" fmla="*/ 0 h 5416094"/>
              <a:gd name="connsiteX13" fmla="*/ 9029987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396162 h 5416094"/>
              <a:gd name="connsiteX17" fmla="*/ 10515600 w 10515600"/>
              <a:gd name="connsiteY17" fmla="*/ 2034051 h 5416094"/>
              <a:gd name="connsiteX18" fmla="*/ 10515600 w 10515600"/>
              <a:gd name="connsiteY18" fmla="*/ 2599726 h 5416094"/>
              <a:gd name="connsiteX19" fmla="*/ 10515600 w 10515600"/>
              <a:gd name="connsiteY19" fmla="*/ 3129295 h 5416094"/>
              <a:gd name="connsiteX20" fmla="*/ 10515600 w 10515600"/>
              <a:gd name="connsiteY20" fmla="*/ 3622756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8855783 w 10515600"/>
              <a:gd name="connsiteY23" fmla="*/ 5416094 h 5416094"/>
              <a:gd name="connsiteX24" fmla="*/ 8272869 w 10515600"/>
              <a:gd name="connsiteY24" fmla="*/ 5416094 h 5416094"/>
              <a:gd name="connsiteX25" fmla="*/ 7428650 w 10515600"/>
              <a:gd name="connsiteY25" fmla="*/ 5416094 h 5416094"/>
              <a:gd name="connsiteX26" fmla="*/ 6932838 w 10515600"/>
              <a:gd name="connsiteY26" fmla="*/ 5416094 h 5416094"/>
              <a:gd name="connsiteX27" fmla="*/ 6088619 w 10515600"/>
              <a:gd name="connsiteY27" fmla="*/ 5416094 h 5416094"/>
              <a:gd name="connsiteX28" fmla="*/ 5592808 w 10515600"/>
              <a:gd name="connsiteY28" fmla="*/ 5416094 h 5416094"/>
              <a:gd name="connsiteX29" fmla="*/ 4835690 w 10515600"/>
              <a:gd name="connsiteY29" fmla="*/ 5416094 h 5416094"/>
              <a:gd name="connsiteX30" fmla="*/ 3991471 w 10515600"/>
              <a:gd name="connsiteY30" fmla="*/ 5416094 h 5416094"/>
              <a:gd name="connsiteX31" fmla="*/ 3582762 w 10515600"/>
              <a:gd name="connsiteY31" fmla="*/ 5416094 h 5416094"/>
              <a:gd name="connsiteX32" fmla="*/ 2738542 w 10515600"/>
              <a:gd name="connsiteY32" fmla="*/ 5416094 h 5416094"/>
              <a:gd name="connsiteX33" fmla="*/ 1894323 w 10515600"/>
              <a:gd name="connsiteY33" fmla="*/ 5416094 h 5416094"/>
              <a:gd name="connsiteX34" fmla="*/ 1485613 w 10515600"/>
              <a:gd name="connsiteY34" fmla="*/ 5416094 h 5416094"/>
              <a:gd name="connsiteX35" fmla="*/ 902700 w 10515600"/>
              <a:gd name="connsiteY35" fmla="*/ 5416094 h 5416094"/>
              <a:gd name="connsiteX36" fmla="*/ 0 w 10515600"/>
              <a:gd name="connsiteY36" fmla="*/ 4513394 h 5416094"/>
              <a:gd name="connsiteX37" fmla="*/ 0 w 10515600"/>
              <a:gd name="connsiteY37" fmla="*/ 3983826 h 5416094"/>
              <a:gd name="connsiteX38" fmla="*/ 0 w 10515600"/>
              <a:gd name="connsiteY38" fmla="*/ 3490364 h 5416094"/>
              <a:gd name="connsiteX39" fmla="*/ 0 w 10515600"/>
              <a:gd name="connsiteY39" fmla="*/ 2816368 h 5416094"/>
              <a:gd name="connsiteX40" fmla="*/ 0 w 10515600"/>
              <a:gd name="connsiteY40" fmla="*/ 2142372 h 5416094"/>
              <a:gd name="connsiteX41" fmla="*/ 0 w 10515600"/>
              <a:gd name="connsiteY41" fmla="*/ 1648910 h 5416094"/>
              <a:gd name="connsiteX42" fmla="*/ 0 w 10515600"/>
              <a:gd name="connsiteY42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stroke="0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88FC0-8731-3C41-A966-4B6E73ECC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Using a recurrence relation to generate and </a:t>
            </a:r>
            <a:r>
              <a:rPr lang="en-US" sz="4800" dirty="0" err="1">
                <a:solidFill>
                  <a:schemeClr val="bg1"/>
                </a:solidFill>
              </a:rPr>
              <a:t>analyse</a:t>
            </a:r>
            <a:r>
              <a:rPr lang="en-US" sz="4800" dirty="0">
                <a:solidFill>
                  <a:schemeClr val="bg1"/>
                </a:solidFill>
              </a:rPr>
              <a:t> a geometric sequence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CF96A-ECF0-554C-B415-5EA6FB9A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3G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8A83-615A-7E44-B53B-41CB658744C9}"/>
              </a:ext>
            </a:extLst>
          </p:cNvPr>
          <p:cNvSpPr txBox="1">
            <a:spLocks/>
          </p:cNvSpPr>
          <p:nvPr/>
        </p:nvSpPr>
        <p:spPr>
          <a:xfrm>
            <a:off x="0" y="31302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Using a recurrence relation to generate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B3B31-4CA8-6944-9876-A960796079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04013"/>
                <a:ext cx="12060995" cy="2023211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2000" dirty="0"/>
              </a:p>
              <a:p>
                <a:r>
                  <a:rPr lang="en-AU" sz="4200" dirty="0"/>
                  <a:t>Generate and graph </a:t>
                </a:r>
                <a:r>
                  <a:rPr lang="en-AU" sz="4200" b="1" dirty="0">
                    <a:solidFill>
                      <a:srgbClr val="C00000"/>
                    </a:solidFill>
                  </a:rPr>
                  <a:t>the first five terms </a:t>
                </a:r>
                <a:r>
                  <a:rPr lang="en-AU" sz="4200" dirty="0"/>
                  <a:t>of the sequence defined by the recurrence relation: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4200" b="1" dirty="0"/>
                  <a:t>=</a:t>
                </a:r>
                <a:r>
                  <a:rPr lang="en-AU" sz="4200" b="1" dirty="0">
                    <a:latin typeface="Comic Sans MS" panose="030F0902030302020204" pitchFamily="66" charset="0"/>
                  </a:rPr>
                  <a:t>5</a:t>
                </a:r>
                <a:r>
                  <a:rPr lang="en-AU" sz="42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4200" b="1" dirty="0"/>
                  <a:t>=</a:t>
                </a:r>
                <a:r>
                  <a:rPr lang="en-AU" sz="4200" b="1" dirty="0">
                    <a:latin typeface="Comic Sans MS" panose="030F0902030302020204" pitchFamily="66" charset="0"/>
                  </a:rPr>
                  <a:t>2</a:t>
                </a:r>
                <a:r>
                  <a:rPr lang="en-AU" sz="4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AU" sz="4200" b="1" dirty="0"/>
              </a:p>
              <a:p>
                <a:r>
                  <a:rPr lang="en-AU" sz="4200" dirty="0"/>
                  <a:t>Use a rule to calculate the value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42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4200" dirty="0"/>
                  <a:t> term in the sequence</a:t>
                </a:r>
                <a:r>
                  <a:rPr lang="en-AU" sz="2000" dirty="0"/>
                  <a:t>.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B3B31-4CA8-6944-9876-A9607960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4013"/>
                <a:ext cx="12060995" cy="2023211"/>
              </a:xfrm>
              <a:prstGeom prst="rect">
                <a:avLst/>
              </a:prstGeom>
              <a:blipFill>
                <a:blip r:embed="rId2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extLst>
              <a:ext uri="{FF2B5EF4-FFF2-40B4-BE49-F238E27FC236}">
                <a16:creationId xmlns:a16="http://schemas.microsoft.com/office/drawing/2014/main" id="{A83EDDD8-16D6-A54E-BDAD-E076BB68F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01" y="5477632"/>
            <a:ext cx="2076450" cy="646331"/>
          </a:xfrm>
          <a:prstGeom prst="cloudCallout">
            <a:avLst>
              <a:gd name="adj1" fmla="val -71457"/>
              <a:gd name="adj2" fmla="val -23391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1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5284E-057E-D840-88A8-17F96403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5" y="2356629"/>
            <a:ext cx="11680825" cy="16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099D44-ACCA-2C43-A3A5-15E573FB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811" y="3110705"/>
            <a:ext cx="4154876" cy="3215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12" y="523565"/>
                <a:ext cx="12140292" cy="348593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AU" sz="2400" dirty="0"/>
                  <a:t> be the volume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400" dirty="0"/>
                  <a:t>)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AU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cube in this sequence of cubes.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A recurrence relation that can be used to generate the volumes of this sequence of cubes is: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2400" b="1" dirty="0"/>
                  <a:t>=</a:t>
                </a:r>
                <a:r>
                  <a:rPr lang="en-AU" sz="2400" b="1" dirty="0">
                    <a:latin typeface="Comic Sans MS" panose="030F0902030302020204" pitchFamily="66" charset="0"/>
                  </a:rPr>
                  <a:t>8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2400" b="1" dirty="0"/>
                  <a:t>=</a:t>
                </a:r>
                <a:r>
                  <a:rPr lang="en-AU" sz="2400" b="1" dirty="0">
                    <a:latin typeface="Comic Sans MS" panose="030F0902030302020204" pitchFamily="66" charset="0"/>
                  </a:rPr>
                  <a:t>1.5</a:t>
                </a:r>
                <a:r>
                  <a:rPr lang="en-AU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/>
              </a:p>
              <a:p>
                <a:pPr marL="0" indent="0" algn="just">
                  <a:buNone/>
                </a:pPr>
                <a:r>
                  <a:rPr lang="en-AU" sz="2400" dirty="0"/>
                  <a:t>1. Use the recurrence relation to generate the volumes of the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first four cubes </a:t>
                </a:r>
                <a:r>
                  <a:rPr lang="en-AU" sz="2400" dirty="0"/>
                  <a:t>in this sequence and use these volumes to construct a table showing the cube number (𝑛) and its volume (𝑉𝑛).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2. Use the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table</a:t>
                </a:r>
                <a:r>
                  <a:rPr lang="en-AU" sz="2400" dirty="0"/>
                  <a:t> to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plot</a:t>
                </a:r>
                <a:r>
                  <a:rPr lang="en-AU" sz="2400" dirty="0"/>
                  <a:t> the volume of the cube against cube number and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comment</a:t>
                </a:r>
                <a:r>
                  <a:rPr lang="en-AU" sz="2400" dirty="0"/>
                  <a:t> on the form of the graph.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3. Use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AU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term for this sequence to predict the volume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2400" dirty="0"/>
                  <a:t> cube in this sequence.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" y="523565"/>
                <a:ext cx="12140292" cy="3485935"/>
              </a:xfrm>
              <a:prstGeom prst="rect">
                <a:avLst/>
              </a:prstGeom>
              <a:blipFill>
                <a:blip r:embed="rId4"/>
                <a:stretch>
                  <a:fillRect l="-627" t="-725" r="-731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935" y="50471"/>
                <a:ext cx="1252220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2200" b="1" dirty="0"/>
                  <a:t>Application of geometric sequences using a recurrence relation and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22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AU" sz="2200" b="1" dirty="0"/>
                  <a:t> term</a:t>
                </a:r>
                <a:endParaRPr lang="en-AU" sz="22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935" y="50471"/>
                <a:ext cx="12522200" cy="1371600"/>
              </a:xfrm>
              <a:prstGeom prst="rect">
                <a:avLst/>
              </a:prstGeom>
              <a:blipFill>
                <a:blip r:embed="rId5"/>
                <a:stretch>
                  <a:fillRect l="-609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5F23F2A-EFA8-D849-8A20-91E0DBC182CA}"/>
                  </a:ext>
                </a:extLst>
              </p:cNvPr>
              <p:cNvSpPr/>
              <p:nvPr/>
            </p:nvSpPr>
            <p:spPr>
              <a:xfrm>
                <a:off x="128165" y="4234426"/>
                <a:ext cx="6096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=1.5×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=8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=1.5×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=1.5×8=12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=1.5×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=1.5×12=18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=1.5×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 =1.5×18=278</a:t>
                </a:r>
                <a:endParaRPr lang="en-AU" dirty="0">
                  <a:solidFill>
                    <a:srgbClr val="009EC6"/>
                  </a:solidFill>
                  <a:latin typeface="Open Sans"/>
                </a:endParaRPr>
              </a:p>
              <a:p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5F23F2A-EFA8-D849-8A20-91E0DBC18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5" y="4234426"/>
                <a:ext cx="6096000" cy="2031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utoShape 4">
            <a:extLst>
              <a:ext uri="{FF2B5EF4-FFF2-40B4-BE49-F238E27FC236}">
                <a16:creationId xmlns:a16="http://schemas.microsoft.com/office/drawing/2014/main" id="{14E38034-F171-314C-A9E9-5930DBF0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170" y="2657474"/>
            <a:ext cx="2076450" cy="419310"/>
          </a:xfrm>
          <a:prstGeom prst="cloudCallout">
            <a:avLst>
              <a:gd name="adj1" fmla="val -101426"/>
              <a:gd name="adj2" fmla="val 1097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2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A66B8-A02A-464B-A4DC-9B5F511F6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305" y="462460"/>
            <a:ext cx="4729315" cy="1628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B1F18-E43F-7249-9259-A11A2609D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865" y="4269449"/>
            <a:ext cx="4864100" cy="1143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A1682D-6C20-B14B-B0F2-9740E29EFA76}"/>
              </a:ext>
            </a:extLst>
          </p:cNvPr>
          <p:cNvSpPr/>
          <p:nvPr/>
        </p:nvSpPr>
        <p:spPr>
          <a:xfrm>
            <a:off x="3550170" y="5487732"/>
            <a:ext cx="4233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9EC6"/>
                </a:solidFill>
                <a:latin typeface="Open Sans"/>
              </a:rPr>
              <a:t>The plot is non-linear and curves upwards.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07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0008" y="2037152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 geometric sequence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008" y="2037152"/>
                <a:ext cx="9144000" cy="530915"/>
              </a:xfrm>
              <a:prstGeom prst="rect">
                <a:avLst/>
              </a:prstGeom>
              <a:blipFill>
                <a:blip r:embed="rId2"/>
                <a:stretch>
                  <a:fillRect l="-1387" t="-9302" b="-30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9488" y="3118306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7222" y="3628280"/>
                <a:ext cx="7747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7222" y="3628280"/>
                <a:ext cx="774701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585" y="3085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F9A1C9A-B820-9440-8683-8BFFE770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660" y="3681201"/>
            <a:ext cx="77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007" y="2951933"/>
            <a:ext cx="1" cy="688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794" y="3644298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364" y="3118306"/>
            <a:ext cx="1803504" cy="52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559" y="3609326"/>
            <a:ext cx="903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1.5</a:t>
            </a: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150" y="3199947"/>
            <a:ext cx="2394858" cy="478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363" y="2383777"/>
                <a:ext cx="328955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 err="1">
                    <a:solidFill>
                      <a:srgbClr val="7030A0"/>
                    </a:solidFill>
                  </a:rPr>
                  <a:t>t</a:t>
                </a:r>
                <a:r>
                  <a:rPr lang="en-US" altLang="en-US" sz="4800" i="1" baseline="-25000" dirty="0" err="1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  </a:t>
                </a:r>
                <a:r>
                  <a:rPr lang="en-US" altLang="en-US" sz="4800" i="1" dirty="0">
                    <a:solidFill>
                      <a:srgbClr val="00B05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en-US" sz="4800" i="1" dirty="0">
                            <a:solidFill>
                              <a:srgbClr val="0070C0"/>
                            </a:solidFill>
                          </a:rPr>
                          <m:t>n</m:t>
                        </m:r>
                      </m:sup>
                    </m:sSup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363" y="2383777"/>
                <a:ext cx="3289555" cy="830997"/>
              </a:xfrm>
              <a:prstGeom prst="rect">
                <a:avLst/>
              </a:prstGeom>
              <a:blipFill>
                <a:blip r:embed="rId4"/>
                <a:stretch>
                  <a:fillRect l="-8534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063" y="2040379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336550" y="2823446"/>
            <a:ext cx="17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Rule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76139BD5-4EA4-A54E-ACBE-6991AD3F6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919" y="5962831"/>
                <a:ext cx="369601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10</a:t>
                </a:r>
                <a:r>
                  <a:rPr lang="en-US" altLang="en-US" sz="4800" dirty="0"/>
                  <a:t> = </a:t>
                </a:r>
                <a:r>
                  <a:rPr lang="en-US" altLang="en-US" sz="4800" i="1" dirty="0"/>
                  <a:t>462</a:t>
                </a:r>
                <a:r>
                  <a:rPr lang="en-AU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48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CA" altLang="en-US" sz="4800" i="1" dirty="0"/>
              </a:p>
            </p:txBody>
          </p:sp>
        </mc:Choice>
        <mc:Fallback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76139BD5-4EA4-A54E-ACBE-6991AD3F6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7919" y="5962831"/>
                <a:ext cx="3696012" cy="830997"/>
              </a:xfrm>
              <a:prstGeom prst="rect">
                <a:avLst/>
              </a:prstGeom>
              <a:blipFill>
                <a:blip r:embed="rId5"/>
                <a:stretch>
                  <a:fillRect l="-7591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utoShape 4">
            <a:extLst>
              <a:ext uri="{FF2B5EF4-FFF2-40B4-BE49-F238E27FC236}">
                <a16:creationId xmlns:a16="http://schemas.microsoft.com/office/drawing/2014/main" id="{FACC02D3-1357-F64C-9C21-72C108C9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01" y="5477632"/>
            <a:ext cx="2076450" cy="646331"/>
          </a:xfrm>
          <a:prstGeom prst="cloudCallout">
            <a:avLst>
              <a:gd name="adj1" fmla="val -71457"/>
              <a:gd name="adj2" fmla="val -23391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2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969CF2-6FBD-1D4C-A267-5728352A60C5}"/>
              </a:ext>
            </a:extLst>
          </p:cNvPr>
          <p:cNvSpPr txBox="1">
            <a:spLocks/>
          </p:cNvSpPr>
          <p:nvPr/>
        </p:nvSpPr>
        <p:spPr>
          <a:xfrm>
            <a:off x="0" y="31302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 Using a recurrence relation to generate a geometric sequence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5D2B1B74-D919-D04C-AE36-1483DD387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763" y="3944046"/>
                <a:ext cx="4588820" cy="96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10</a:t>
                </a:r>
                <a:r>
                  <a:rPr lang="en-US" altLang="en-US" sz="4800" dirty="0"/>
                  <a:t> =   </a:t>
                </a:r>
                <a:r>
                  <a:rPr lang="en-US" altLang="en-US" sz="4800" i="1" dirty="0">
                    <a:solidFill>
                      <a:srgbClr val="00B050"/>
                    </a:solidFill>
                  </a:rPr>
                  <a:t>8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1.5</m:t>
                        </m:r>
                      </m:e>
                      <m:sup>
                        <m:r>
                          <m:rPr>
                            <m:nor/>
                          </m:rPr>
                          <a:rPr lang="en-AU" altLang="en-US" sz="4800" b="0" i="1" dirty="0" smtClean="0">
                            <a:solidFill>
                              <a:srgbClr val="0070C0"/>
                            </a:solidFill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en-US" sz="4800" i="1" dirty="0"/>
                          <m:t> </m:t>
                        </m:r>
                      </m:sup>
                    </m:sSup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5D2B1B74-D919-D04C-AE36-1483DD387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2763" y="3944046"/>
                <a:ext cx="4588820" cy="960712"/>
              </a:xfrm>
              <a:prstGeom prst="rect">
                <a:avLst/>
              </a:prstGeom>
              <a:blipFill>
                <a:blip r:embed="rId6"/>
                <a:stretch>
                  <a:fillRect l="-6117" t="-633" b="-32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9F6BFA0E-2477-924C-97F7-7C4441684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923" y="4975286"/>
                <a:ext cx="432560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10</a:t>
                </a:r>
                <a:r>
                  <a:rPr lang="en-US" altLang="en-US" sz="4800" dirty="0"/>
                  <a:t> =   </a:t>
                </a:r>
                <a:r>
                  <a:rPr lang="en-US" altLang="en-US" sz="4800" i="1" dirty="0">
                    <a:solidFill>
                      <a:srgbClr val="00B050"/>
                    </a:solidFill>
                  </a:rPr>
                  <a:t>8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1.5</m:t>
                        </m:r>
                      </m:e>
                      <m:sup>
                        <m:r>
                          <a:rPr lang="en-US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9F6BFA0E-2477-924C-97F7-7C4441684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923" y="4975286"/>
                <a:ext cx="4325608" cy="830997"/>
              </a:xfrm>
              <a:prstGeom prst="rect">
                <a:avLst/>
              </a:prstGeom>
              <a:blipFill>
                <a:blip r:embed="rId7"/>
                <a:stretch>
                  <a:fillRect l="-6338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296DD42-B1A1-0642-B067-B426617CE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12" y="523565"/>
                <a:ext cx="12140292" cy="348593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A recurrence relation that can be used to generate the volumes of this sequence of cubes is: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2400" b="1" dirty="0"/>
                  <a:t>=</a:t>
                </a:r>
                <a:r>
                  <a:rPr lang="en-AU" sz="2400" b="1" dirty="0">
                    <a:latin typeface="Comic Sans MS" panose="030F0902030302020204" pitchFamily="66" charset="0"/>
                  </a:rPr>
                  <a:t>8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2400" b="1" dirty="0"/>
                  <a:t>=</a:t>
                </a:r>
                <a:r>
                  <a:rPr lang="en-AU" sz="2400" b="1" dirty="0">
                    <a:latin typeface="Comic Sans MS" panose="030F0902030302020204" pitchFamily="66" charset="0"/>
                  </a:rPr>
                  <a:t>1.5</a:t>
                </a:r>
                <a:r>
                  <a:rPr lang="en-AU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/>
              </a:p>
              <a:p>
                <a:pPr marL="0" indent="0" algn="just">
                  <a:buNone/>
                </a:pPr>
                <a:r>
                  <a:rPr lang="en-AU" sz="2400" dirty="0"/>
                  <a:t>3. Use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AU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term for this sequence to predict the volume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2400" dirty="0"/>
                  <a:t> cube in this sequence.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296DD42-B1A1-0642-B067-B426617CE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" y="523565"/>
                <a:ext cx="12140292" cy="3485935"/>
              </a:xfrm>
              <a:prstGeom prst="rect">
                <a:avLst/>
              </a:prstGeom>
              <a:blipFill>
                <a:blip r:embed="rId8"/>
                <a:stretch>
                  <a:fillRect l="-627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0071801-5DBC-1244-9056-7F43D37A6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152" y="462460"/>
            <a:ext cx="3909468" cy="13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8" grpId="0" autoUpdateAnimBg="0"/>
      <p:bldP spid="5130" grpId="0" autoUpdateAnimBg="0"/>
      <p:bldP spid="5132" grpId="0" autoUpdateAnimBg="0"/>
      <p:bldP spid="5134" grpId="0" autoUpdateAnimBg="0"/>
      <p:bldP spid="5136" grpId="0" autoUpdateAnimBg="0"/>
      <p:bldP spid="5137" grpId="0" animBg="1"/>
      <p:bldP spid="2" grpId="0"/>
      <p:bldP spid="22" grpId="0" autoUpdateAnimBg="0"/>
      <p:bldP spid="27" grpId="0" animBg="1"/>
      <p:bldP spid="29" grpId="0" autoUpdateAnimBg="0"/>
      <p:bldP spid="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12" y="523565"/>
                <a:ext cx="12140292" cy="348593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AU" sz="2400" dirty="0"/>
                  <a:t> be the volume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400" dirty="0"/>
                  <a:t>)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AU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cube in this sequence of cubes.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A recurrence relation that can be used to generate the volumes of this sequence of cubes is: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2400" b="1" dirty="0"/>
                  <a:t>=</a:t>
                </a:r>
                <a:r>
                  <a:rPr lang="en-AU" sz="2400" b="1" dirty="0">
                    <a:latin typeface="Comic Sans MS" panose="030F0902030302020204" pitchFamily="66" charset="0"/>
                  </a:rPr>
                  <a:t>8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2400" b="1" dirty="0"/>
                  <a:t>=</a:t>
                </a:r>
                <a:r>
                  <a:rPr lang="en-AU" sz="2400" b="1" dirty="0">
                    <a:latin typeface="Comic Sans MS" panose="030F0902030302020204" pitchFamily="66" charset="0"/>
                  </a:rPr>
                  <a:t>1.5</a:t>
                </a:r>
                <a:r>
                  <a:rPr lang="en-AU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/>
              </a:p>
              <a:p>
                <a:pPr marL="0" indent="0" algn="just">
                  <a:buNone/>
                </a:pPr>
                <a:r>
                  <a:rPr lang="en-AU" sz="2400" dirty="0"/>
                  <a:t>1. Use the recurrence relation to generate the volumes of the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first four cubes </a:t>
                </a:r>
                <a:r>
                  <a:rPr lang="en-AU" sz="2400" dirty="0"/>
                  <a:t>in this sequence and use these volumes to construct a table showing the cube number (𝑛) and its volume (𝑉𝑛).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2. Use the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table</a:t>
                </a:r>
                <a:r>
                  <a:rPr lang="en-AU" sz="2400" dirty="0"/>
                  <a:t> to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plot</a:t>
                </a:r>
                <a:r>
                  <a:rPr lang="en-AU" sz="2400" dirty="0"/>
                  <a:t> the volume of the cube against cube number and </a:t>
                </a:r>
                <a:r>
                  <a:rPr lang="en-AU" sz="2400" b="1" dirty="0">
                    <a:solidFill>
                      <a:srgbClr val="C00000"/>
                    </a:solidFill>
                  </a:rPr>
                  <a:t>comment</a:t>
                </a:r>
                <a:r>
                  <a:rPr lang="en-AU" sz="2400" dirty="0"/>
                  <a:t> on the form of the graph.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3. Use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AU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term for this sequence to predict the volume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2400" dirty="0"/>
                  <a:t> cube in this sequence.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" y="523565"/>
                <a:ext cx="12140292" cy="3485935"/>
              </a:xfrm>
              <a:prstGeom prst="rect">
                <a:avLst/>
              </a:prstGeom>
              <a:blipFill>
                <a:blip r:embed="rId4"/>
                <a:stretch>
                  <a:fillRect l="-627" t="-725" r="-731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935" y="50471"/>
                <a:ext cx="1252220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2200" b="1" dirty="0"/>
                  <a:t>Application of geometric sequences using a recurrence relation and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22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AU" sz="2200" b="1" dirty="0"/>
                  <a:t> term</a:t>
                </a:r>
                <a:endParaRPr lang="en-AU" sz="22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935" y="50471"/>
                <a:ext cx="12522200" cy="1371600"/>
              </a:xfrm>
              <a:prstGeom prst="rect">
                <a:avLst/>
              </a:prstGeom>
              <a:blipFill>
                <a:blip r:embed="rId5"/>
                <a:stretch>
                  <a:fillRect l="-609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utoShape 4">
            <a:extLst>
              <a:ext uri="{FF2B5EF4-FFF2-40B4-BE49-F238E27FC236}">
                <a16:creationId xmlns:a16="http://schemas.microsoft.com/office/drawing/2014/main" id="{14E38034-F171-314C-A9E9-5930DBF0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170" y="2657474"/>
            <a:ext cx="2076450" cy="419310"/>
          </a:xfrm>
          <a:prstGeom prst="cloudCallout">
            <a:avLst>
              <a:gd name="adj1" fmla="val -101426"/>
              <a:gd name="adj2" fmla="val 1097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2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A66B8-A02A-464B-A4DC-9B5F511F6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305" y="462460"/>
            <a:ext cx="4729315" cy="162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D08118-DA03-B74D-A5A5-7A6E44888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1" y="4009500"/>
            <a:ext cx="12130845" cy="173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746366-7E89-B04B-A549-AFD4EC7D9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304" y="5770972"/>
            <a:ext cx="4733999" cy="11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67196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4004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" y="420363"/>
            <a:ext cx="12077700" cy="4176880"/>
          </a:xfrm>
        </p:spPr>
        <p:txBody>
          <a:bodyPr anchor="t"/>
          <a:lstStyle/>
          <a:p>
            <a:r>
              <a:rPr lang="en-GB" sz="8000" u="sng" dirty="0"/>
              <a:t>Recurrence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006221"/>
            <a:ext cx="8825658" cy="443141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cap="none" dirty="0">
                <a:solidFill>
                  <a:schemeClr val="tx1"/>
                </a:solidFill>
              </a:rPr>
              <a:t>What is a Recurrence Relation for A Geometric Sequence?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400" b="1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cap="none" dirty="0">
                <a:solidFill>
                  <a:schemeClr val="tx1"/>
                </a:solidFill>
              </a:rPr>
              <a:t>Using Recurrence </a:t>
            </a:r>
            <a:r>
              <a:rPr lang="en-GB" sz="4400" b="1" dirty="0"/>
              <a:t>R</a:t>
            </a:r>
            <a:r>
              <a:rPr lang="en-GB" sz="4400" b="1" cap="none" dirty="0">
                <a:solidFill>
                  <a:schemeClr val="tx1"/>
                </a:solidFill>
              </a:rPr>
              <a:t>elations to </a:t>
            </a:r>
            <a:r>
              <a:rPr lang="en-GB" sz="4400" b="1" dirty="0"/>
              <a:t>generate A Geometric Sequence. </a:t>
            </a:r>
            <a:endParaRPr lang="en-GB" sz="4400" b="1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400" b="1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/>
              <a:t>Using Recurrence Relations to analyse A Geometric Sequence.</a:t>
            </a:r>
            <a:endParaRPr lang="en-GB" sz="4400" b="1" cap="non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0362" y="2170688"/>
            <a:ext cx="428185" cy="42818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35909" y="3843494"/>
            <a:ext cx="428185" cy="42818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00362" y="5587490"/>
            <a:ext cx="428185" cy="42818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5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>
            <a:extLst>
              <a:ext uri="{FF2B5EF4-FFF2-40B4-BE49-F238E27FC236}">
                <a16:creationId xmlns:a16="http://schemas.microsoft.com/office/drawing/2014/main" id="{F1D578D0-A1C2-CC49-801E-24DF913D3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374278">
            <a:off x="-600075" y="2505075"/>
            <a:ext cx="64008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0EF3178-B5EE-8246-8AE2-FAFC0407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693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A sequence in which a constant (R) can be </a:t>
            </a:r>
            <a:r>
              <a:rPr lang="en-US" altLang="en-US" sz="3200" b="1" u="sng" dirty="0">
                <a:latin typeface="Comic Sans MS" panose="030F0902030302020204" pitchFamily="66" charset="0"/>
              </a:rPr>
              <a:t>Multiplied</a:t>
            </a:r>
            <a:r>
              <a:rPr lang="en-US" altLang="en-US" sz="3200" dirty="0">
                <a:latin typeface="Comic Sans MS" panose="030F0902030302020204" pitchFamily="66" charset="0"/>
              </a:rPr>
              <a:t> to each term to get the next term is called an 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6C315E4-A9BF-7B40-87C0-A2A53C23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478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accent2"/>
                </a:solidFill>
              </a:rPr>
              <a:t>Geometric Sequence</a:t>
            </a:r>
            <a:r>
              <a:rPr lang="en-US" altLang="en-US" sz="3200" dirty="0">
                <a:solidFill>
                  <a:schemeClr val="accent2"/>
                </a:solidFill>
              </a:rPr>
              <a:t>.</a:t>
            </a:r>
            <a:endParaRPr lang="en-US" altLang="en-US" sz="3200" b="1" u="sng" dirty="0">
              <a:solidFill>
                <a:schemeClr val="accent2"/>
              </a:solidFill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E715C416-1E83-E24D-921C-E579AB7E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33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The constant (R) is called the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BCB7ECC-5605-FF46-8906-2D07B324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90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Common Ratio</a:t>
            </a:r>
            <a:r>
              <a:rPr lang="en-US" altLang="en-US" sz="3200" dirty="0">
                <a:solidFill>
                  <a:schemeClr val="accent2"/>
                </a:solidFill>
                <a:latin typeface="Comic Sans MS" panose="030F0902030302020204" pitchFamily="66" charset="0"/>
              </a:rPr>
              <a:t>.</a:t>
            </a:r>
            <a:endParaRPr lang="en-US" altLang="en-US" sz="3200" u="sng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7123576F-6A1E-1B43-B827-4DB1722C5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0040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To find the common ratio (R), dividing any pair of successive terms.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450DF0E9-DD24-BF40-8478-FF0BD369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10201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2        6         18         54          162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37F829AF-36E3-164F-8202-C1F3780D2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16BCA37C-7866-7B4E-9EBF-13826B3B2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C83DA21A-039E-4A45-B4AD-4FFB1C984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A3D929E9-265B-554D-94AF-A6206B984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5536A973-8425-A74E-A123-1681A5AD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5C4D5BD5-09B0-2048-BDBF-398B50BC01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943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DFAF8DB0-5C53-3E45-8744-6B16A5E1D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943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5" name="Text Box 23">
                <a:extLst>
                  <a:ext uri="{FF2B5EF4-FFF2-40B4-BE49-F238E27FC236}">
                    <a16:creationId xmlns:a16="http://schemas.microsoft.com/office/drawing/2014/main" id="{016E3B69-061C-FF43-9EA0-D6150A753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6172201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800" dirty="0"/>
                  <a:t>3</a:t>
                </a:r>
              </a:p>
            </p:txBody>
          </p:sp>
        </mc:Choice>
        <mc:Fallback xmlns="">
          <p:sp>
            <p:nvSpPr>
              <p:cNvPr id="3095" name="Text Box 23">
                <a:extLst>
                  <a:ext uri="{FF2B5EF4-FFF2-40B4-BE49-F238E27FC236}">
                    <a16:creationId xmlns:a16="http://schemas.microsoft.com/office/drawing/2014/main" id="{016E3B69-061C-FF43-9EA0-D6150A753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6172201"/>
                <a:ext cx="685800" cy="523220"/>
              </a:xfrm>
              <a:prstGeom prst="rect">
                <a:avLst/>
              </a:prstGeom>
              <a:blipFill>
                <a:blip r:embed="rId3"/>
                <a:stretch>
                  <a:fillRect t="-11905" r="-7273" b="-309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6" name="Line 24">
            <a:extLst>
              <a:ext uri="{FF2B5EF4-FFF2-40B4-BE49-F238E27FC236}">
                <a16:creationId xmlns:a16="http://schemas.microsoft.com/office/drawing/2014/main" id="{BFBB9929-D571-7E45-BB64-C0CB7BAE5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867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BE3C0FF3-AC5B-834A-BB28-773ABE51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9" name="Text Box 27">
                <a:extLst>
                  <a:ext uri="{FF2B5EF4-FFF2-40B4-BE49-F238E27FC236}">
                    <a16:creationId xmlns:a16="http://schemas.microsoft.com/office/drawing/2014/main" id="{7B7FF624-926A-ED4D-A01E-D1F5077244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6110288"/>
                <a:ext cx="762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altLang="en-US" sz="2800" dirty="0"/>
                  <a:t>3</a:t>
                </a:r>
              </a:p>
            </p:txBody>
          </p:sp>
        </mc:Choice>
        <mc:Fallback xmlns="">
          <p:sp>
            <p:nvSpPr>
              <p:cNvPr id="3099" name="Text Box 27">
                <a:extLst>
                  <a:ext uri="{FF2B5EF4-FFF2-40B4-BE49-F238E27FC236}">
                    <a16:creationId xmlns:a16="http://schemas.microsoft.com/office/drawing/2014/main" id="{7B7FF624-926A-ED4D-A01E-D1F507724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6110288"/>
                <a:ext cx="762000" cy="523220"/>
              </a:xfrm>
              <a:prstGeom prst="rect">
                <a:avLst/>
              </a:prstGeom>
              <a:blipFill>
                <a:blip r:embed="rId4"/>
                <a:stretch>
                  <a:fillRect l="-1667" t="-9524" r="-6667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0" name="Line 28">
            <a:extLst>
              <a:ext uri="{FF2B5EF4-FFF2-40B4-BE49-F238E27FC236}">
                <a16:creationId xmlns:a16="http://schemas.microsoft.com/office/drawing/2014/main" id="{EF237355-44FC-B84B-85F7-6EEE29F9EF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586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Line 29">
            <a:extLst>
              <a:ext uri="{FF2B5EF4-FFF2-40B4-BE49-F238E27FC236}">
                <a16:creationId xmlns:a16="http://schemas.microsoft.com/office/drawing/2014/main" id="{0063CE89-7335-8843-9207-16453BC45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867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2" name="Text Box 30">
                <a:extLst>
                  <a:ext uri="{FF2B5EF4-FFF2-40B4-BE49-F238E27FC236}">
                    <a16:creationId xmlns:a16="http://schemas.microsoft.com/office/drawing/2014/main" id="{57495683-B302-8149-B176-468D5FF86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5119" y="6110288"/>
                <a:ext cx="80908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altLang="en-US" sz="2800" dirty="0"/>
                  <a:t>3</a:t>
                </a:r>
              </a:p>
            </p:txBody>
          </p:sp>
        </mc:Choice>
        <mc:Fallback xmlns="">
          <p:sp>
            <p:nvSpPr>
              <p:cNvPr id="3102" name="Text Box 30">
                <a:extLst>
                  <a:ext uri="{FF2B5EF4-FFF2-40B4-BE49-F238E27FC236}">
                    <a16:creationId xmlns:a16="http://schemas.microsoft.com/office/drawing/2014/main" id="{57495683-B302-8149-B176-468D5FF86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5119" y="6110288"/>
                <a:ext cx="809081" cy="523220"/>
              </a:xfrm>
              <a:prstGeom prst="rect">
                <a:avLst/>
              </a:prstGeom>
              <a:blipFill>
                <a:blip r:embed="rId5"/>
                <a:stretch>
                  <a:fillRect t="-9524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3" name="Line 31">
            <a:extLst>
              <a:ext uri="{FF2B5EF4-FFF2-40B4-BE49-F238E27FC236}">
                <a16:creationId xmlns:a16="http://schemas.microsoft.com/office/drawing/2014/main" id="{C5670B57-5EF4-CE40-96E1-C5F9CB7E1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586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32">
            <a:extLst>
              <a:ext uri="{FF2B5EF4-FFF2-40B4-BE49-F238E27FC236}">
                <a16:creationId xmlns:a16="http://schemas.microsoft.com/office/drawing/2014/main" id="{78D32464-5F67-A642-B307-84C5DB071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867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5" name="Text Box 33">
                <a:extLst>
                  <a:ext uri="{FF2B5EF4-FFF2-40B4-BE49-F238E27FC236}">
                    <a16:creationId xmlns:a16="http://schemas.microsoft.com/office/drawing/2014/main" id="{2095147C-25B9-924C-9B04-B14B10F02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299" y="6190343"/>
                <a:ext cx="13245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altLang="en-US" sz="2800" dirty="0"/>
                  <a:t>3</a:t>
                </a:r>
              </a:p>
            </p:txBody>
          </p:sp>
        </mc:Choice>
        <mc:Fallback xmlns="">
          <p:sp>
            <p:nvSpPr>
              <p:cNvPr id="3105" name="Text Box 33">
                <a:extLst>
                  <a:ext uri="{FF2B5EF4-FFF2-40B4-BE49-F238E27FC236}">
                    <a16:creationId xmlns:a16="http://schemas.microsoft.com/office/drawing/2014/main" id="{2095147C-25B9-924C-9B04-B14B10F0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3299" y="6190343"/>
                <a:ext cx="1324519" cy="523220"/>
              </a:xfrm>
              <a:prstGeom prst="rect">
                <a:avLst/>
              </a:prstGeom>
              <a:blipFill>
                <a:blip r:embed="rId6"/>
                <a:stretch>
                  <a:fillRect t="-9302" b="-30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6" name="Text Box 34">
            <a:extLst>
              <a:ext uri="{FF2B5EF4-FFF2-40B4-BE49-F238E27FC236}">
                <a16:creationId xmlns:a16="http://schemas.microsoft.com/office/drawing/2014/main" id="{AE83B3FE-DF46-0E41-B630-9F60556E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/>
              <a:t>t</a:t>
            </a:r>
            <a:r>
              <a:rPr lang="en-US" altLang="en-US" i="1" baseline="-25000" dirty="0"/>
              <a:t>1</a:t>
            </a:r>
            <a:endParaRPr lang="en-CA" altLang="en-US" i="1" baseline="-25000" dirty="0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150B7C86-B8B4-0E44-A9DB-CD2A0A4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  <a:endParaRPr lang="en-CA" altLang="en-US" i="1" baseline="-25000" dirty="0"/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id="{FAC50573-9DCD-6744-AB5C-3800D31C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3</a:t>
            </a:r>
            <a:endParaRPr lang="en-CA" altLang="en-US" i="1" baseline="-25000"/>
          </a:p>
        </p:txBody>
      </p:sp>
      <p:sp>
        <p:nvSpPr>
          <p:cNvPr id="3109" name="Text Box 37">
            <a:extLst>
              <a:ext uri="{FF2B5EF4-FFF2-40B4-BE49-F238E27FC236}">
                <a16:creationId xmlns:a16="http://schemas.microsoft.com/office/drawing/2014/main" id="{FD3E72D8-5F06-1A4C-B8F0-0822C9B9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4</a:t>
            </a:r>
            <a:endParaRPr lang="en-CA" altLang="en-US" i="1" baseline="-25000"/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id="{CAD5D623-6663-A245-9AD7-4BCDFBC2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5</a:t>
            </a:r>
            <a:endParaRPr lang="en-CA" altLang="en-US" i="1" baseline="-25000"/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0D9673AE-32FE-B041-BEFA-656C0966F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499" y="5010491"/>
            <a:ext cx="403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Common Ratio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Comic Sans MS" panose="030F0902030302020204" pitchFamily="66" charset="0"/>
              </a:rPr>
              <a:t>R = 3</a:t>
            </a:r>
            <a:endParaRPr lang="en-US" altLang="en-US" sz="3200" u="sng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95" grpId="0" autoUpdateAnimBg="0"/>
      <p:bldP spid="3099" grpId="0" autoUpdateAnimBg="0"/>
      <p:bldP spid="3102" grpId="0" autoUpdateAnimBg="0"/>
      <p:bldP spid="3105" grpId="0" autoUpdateAnimBg="0"/>
      <p:bldP spid="3106" grpId="0" autoUpdateAnimBg="0"/>
      <p:bldP spid="3107" grpId="0" autoUpdateAnimBg="0"/>
      <p:bldP spid="3108" grpId="0" autoUpdateAnimBg="0"/>
      <p:bldP spid="3109" grpId="0" autoUpdateAnimBg="0"/>
      <p:bldP spid="3110" grpId="0" autoUpdateAnimBg="0"/>
      <p:bldP spid="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06C0F-6EC9-764F-9536-D756D7630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19" r="1" b="16819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1C362-BE0A-5848-852A-D0422BBE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64" y="4083957"/>
            <a:ext cx="17145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67575-CD54-E04B-AB65-1556A2F6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764" y="4932569"/>
            <a:ext cx="2095500" cy="58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A886B-557A-FC37-5FBB-4768B7D69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264" y="4276059"/>
            <a:ext cx="571580" cy="466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A0CC2C-3641-464D-7E31-7D1C4AE9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772" y="5006772"/>
            <a:ext cx="571580" cy="466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D741BF-8167-B3AE-A956-757A3510987E}"/>
              </a:ext>
            </a:extLst>
          </p:cNvPr>
          <p:cNvSpPr txBox="1"/>
          <p:nvPr/>
        </p:nvSpPr>
        <p:spPr>
          <a:xfrm>
            <a:off x="6207272" y="4130451"/>
            <a:ext cx="571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D3E27-C635-9124-C0AD-3D6D0959EA37}"/>
              </a:ext>
            </a:extLst>
          </p:cNvPr>
          <p:cNvSpPr txBox="1"/>
          <p:nvPr/>
        </p:nvSpPr>
        <p:spPr>
          <a:xfrm>
            <a:off x="7878253" y="4855446"/>
            <a:ext cx="571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95" y="351032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Recurrence Relations-Geometric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929384"/>
                <a:ext cx="12190590" cy="4251960"/>
              </a:xfrm>
            </p:spPr>
            <p:txBody>
              <a:bodyPr>
                <a:noAutofit/>
              </a:bodyPr>
              <a:lstStyle/>
              <a:p>
                <a:r>
                  <a:rPr lang="en-GB" sz="4400" b="1" dirty="0"/>
                  <a:t>Recurrence Relations describe the relationship between consecutive terms in a sequence</a:t>
                </a:r>
              </a:p>
              <a:p>
                <a:r>
                  <a:rPr lang="en-GB" sz="4400" b="1" dirty="0"/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44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GB" sz="4400" b="1" dirty="0"/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AU" sz="4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AU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400" b="1" i="0" dirty="0" smtClean="0">
                              <a:solidFill>
                                <a:srgbClr val="7030A0"/>
                              </a:solidFill>
                              <a:latin typeface="Comic Sans MS" panose="030F0902030302020204" pitchFamily="66" charset="0"/>
                            </a:rPr>
                            <m:t>R</m:t>
                          </m:r>
                          <m:r>
                            <a:rPr lang="en-AU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44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GB" sz="4400" b="1" dirty="0">
                    <a:solidFill>
                      <a:srgbClr val="FF0000"/>
                    </a:solidFill>
                  </a:rPr>
                  <a:t>𝒂</a:t>
                </a:r>
                <a:r>
                  <a:rPr lang="en-GB" sz="4400" b="1" dirty="0"/>
                  <a:t>= the first term</a:t>
                </a:r>
              </a:p>
              <a:p>
                <a:pPr marL="0" indent="0">
                  <a:buNone/>
                </a:pPr>
                <a:r>
                  <a:rPr lang="en-GB" sz="4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GB" sz="4400" b="1" dirty="0"/>
                  <a:t>= common ratio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29384"/>
                <a:ext cx="12190590" cy="4251960"/>
              </a:xfrm>
              <a:blipFill>
                <a:blip r:embed="rId3"/>
                <a:stretch>
                  <a:fillRect l="-2000" t="-2439" b="-216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0" y="4119900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599" y="3657600"/>
            <a:ext cx="3106057" cy="1536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4A1AD-D2B4-054A-B9E7-FA3BDD466F30}"/>
              </a:ext>
            </a:extLst>
          </p:cNvPr>
          <p:cNvSpPr txBox="1"/>
          <p:nvPr/>
        </p:nvSpPr>
        <p:spPr>
          <a:xfrm>
            <a:off x="6726180" y="5474537"/>
            <a:ext cx="4557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t is used here to represent a term</a:t>
            </a:r>
          </a:p>
          <a:p>
            <a:r>
              <a:rPr lang="en-GB" sz="3600" b="1" i="1" dirty="0"/>
              <a:t>n is the term number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2D2110-B682-FE48-B66D-EDA52BBF9A82}"/>
              </a:ext>
            </a:extLst>
          </p:cNvPr>
          <p:cNvCxnSpPr>
            <a:cxnSpLocks/>
          </p:cNvCxnSpPr>
          <p:nvPr/>
        </p:nvCxnSpPr>
        <p:spPr>
          <a:xfrm>
            <a:off x="5297714" y="5294122"/>
            <a:ext cx="1428466" cy="887222"/>
          </a:xfrm>
          <a:prstGeom prst="straightConnector1">
            <a:avLst/>
          </a:prstGeom>
          <a:ln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747187"/>
              </a:xfrm>
            </p:spPr>
            <p:txBody>
              <a:bodyPr>
                <a:noAutofit/>
              </a:bodyPr>
              <a:lstStyle/>
              <a:p>
                <a:r>
                  <a:rPr lang="en-GB" sz="4400" b="1" dirty="0"/>
                  <a:t>Consider the geometric sequence: 2,6,18,…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sz="4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4400" b="1" i="1" smtClean="0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GB" sz="4400" b="1" dirty="0"/>
              </a:p>
              <a:p>
                <a:pPr marL="0" indent="0">
                  <a:buNone/>
                </a:pPr>
                <a:r>
                  <a:rPr lang="en-GB" sz="4400" b="1" dirty="0"/>
                  <a:t>the first term is 2, and each subsequent term =the current term </a:t>
                </a:r>
                <a14:m>
                  <m:oMath xmlns:m="http://schemas.openxmlformats.org/officeDocument/2006/math">
                    <m:r>
                      <a:rPr lang="en-GB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400" b="1" dirty="0"/>
                  <a:t> 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747187"/>
              </a:xfrm>
              <a:blipFill>
                <a:blip r:embed="rId3"/>
                <a:stretch>
                  <a:fillRect l="-2292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44085" y="4423167"/>
                <a:ext cx="21972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85" y="4423167"/>
                <a:ext cx="219729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48615" y="4423167"/>
                <a:ext cx="21972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15" y="4423167"/>
                <a:ext cx="2197290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45905" y="4423167"/>
                <a:ext cx="21972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905" y="4423167"/>
                <a:ext cx="219729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8C50A7-64E0-3641-A41B-AD83BF2AB44B}"/>
                  </a:ext>
                </a:extLst>
              </p:cNvPr>
              <p:cNvSpPr txBox="1"/>
              <p:nvPr/>
            </p:nvSpPr>
            <p:spPr>
              <a:xfrm>
                <a:off x="7980201" y="244138"/>
                <a:ext cx="35983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4400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AU" sz="4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4400" b="1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4400" b="1" dirty="0"/>
                  <a:t>  </a:t>
                </a:r>
              </a:p>
              <a:p>
                <a:r>
                  <a:rPr lang="en-GB" sz="4400" b="1" dirty="0"/>
                  <a:t>2         6          18...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8C50A7-64E0-3641-A41B-AD83BF2AB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01" y="244138"/>
                <a:ext cx="3598333" cy="1446550"/>
              </a:xfrm>
              <a:prstGeom prst="rect">
                <a:avLst/>
              </a:prstGeom>
              <a:blipFill>
                <a:blip r:embed="rId7"/>
                <a:stretch>
                  <a:fillRect l="-6667" b="-1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Up Arrow 14">
            <a:extLst>
              <a:ext uri="{FF2B5EF4-FFF2-40B4-BE49-F238E27FC236}">
                <a16:creationId xmlns:a16="http://schemas.microsoft.com/office/drawing/2014/main" id="{219FB3C5-927A-8745-B3BC-BF6C97031198}"/>
              </a:ext>
            </a:extLst>
          </p:cNvPr>
          <p:cNvSpPr/>
          <p:nvPr/>
        </p:nvSpPr>
        <p:spPr>
          <a:xfrm>
            <a:off x="8291575" y="1852796"/>
            <a:ext cx="1016198" cy="1071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Up Arrow 15">
            <a:extLst>
              <a:ext uri="{FF2B5EF4-FFF2-40B4-BE49-F238E27FC236}">
                <a16:creationId xmlns:a16="http://schemas.microsoft.com/office/drawing/2014/main" id="{27A96676-A27D-1749-925B-3F02AEA02972}"/>
              </a:ext>
            </a:extLst>
          </p:cNvPr>
          <p:cNvSpPr/>
          <p:nvPr/>
        </p:nvSpPr>
        <p:spPr>
          <a:xfrm>
            <a:off x="9684005" y="1906374"/>
            <a:ext cx="1016198" cy="1071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5E4B5-8AC4-8742-8C02-592125A0B9F7}"/>
              </a:ext>
            </a:extLst>
          </p:cNvPr>
          <p:cNvSpPr txBox="1"/>
          <p:nvPr/>
        </p:nvSpPr>
        <p:spPr>
          <a:xfrm>
            <a:off x="8585360" y="2074135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x3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60BB99-B275-534D-8EB0-39B84433A960}"/>
              </a:ext>
            </a:extLst>
          </p:cNvPr>
          <p:cNvSpPr txBox="1"/>
          <p:nvPr/>
        </p:nvSpPr>
        <p:spPr>
          <a:xfrm>
            <a:off x="10061490" y="207050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7101E-0830-E942-8332-66515DBBCEB4}"/>
                  </a:ext>
                </a:extLst>
              </p:cNvPr>
              <p:cNvSpPr/>
              <p:nvPr/>
            </p:nvSpPr>
            <p:spPr>
              <a:xfrm>
                <a:off x="8962845" y="4423166"/>
                <a:ext cx="21972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</m:t>
                    </m:r>
                  </m:oMath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162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7101E-0830-E942-8332-66515DBBC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845" y="4423166"/>
                <a:ext cx="219729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391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200401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b="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b="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a geometric sequence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200401"/>
                <a:ext cx="9144000" cy="530915"/>
              </a:xfrm>
              <a:prstGeom prst="rect">
                <a:avLst/>
              </a:prstGeom>
              <a:blipFill>
                <a:blip r:embed="rId2"/>
                <a:stretch>
                  <a:fillRect l="-1248" t="-14286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4196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5CE6CD45-454B-5742-83E5-DA7683E0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29201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last # in the sequence/or the # you are looking for</a:t>
            </a:r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F9A1C9A-B820-9440-8683-8BFFE770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1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First term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1" y="4034799"/>
            <a:ext cx="1" cy="7837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1054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position the term is in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649" y="4188516"/>
            <a:ext cx="2025351" cy="12216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44470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7030A0"/>
                </a:solidFill>
              </a:rPr>
              <a:t>The common ratio</a:t>
            </a: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294415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738" y="3595688"/>
                <a:ext cx="314425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/>
                  <a:t>t</a:t>
                </a:r>
                <a:r>
                  <a:rPr lang="en-US" altLang="en-US" sz="4800" i="1" baseline="-25000" dirty="0" err="1"/>
                  <a:t>n</a:t>
                </a:r>
                <a:r>
                  <a:rPr lang="en-US" altLang="en-US" sz="4800" dirty="0"/>
                  <a:t> =   </a:t>
                </a:r>
                <a:r>
                  <a:rPr lang="en-US" altLang="en-US" sz="4800" i="1" dirty="0">
                    <a:solidFill>
                      <a:srgbClr val="C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alt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CA" altLang="en-US" sz="4800" i="1" dirty="0"/>
              </a:p>
            </p:txBody>
          </p:sp>
        </mc:Choice>
        <mc:Fallback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4738" y="3595688"/>
                <a:ext cx="3144259" cy="830997"/>
              </a:xfrm>
              <a:prstGeom prst="rect">
                <a:avLst/>
              </a:prstGeom>
              <a:blipFill>
                <a:blip r:embed="rId3"/>
                <a:stretch>
                  <a:fillRect l="-8915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600" y="464402"/>
                <a:ext cx="1252220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Finding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AU" sz="3600" b="1" dirty="0"/>
                  <a:t> term in a Geometric sequence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64402"/>
                <a:ext cx="12522200" cy="1371600"/>
              </a:xfrm>
              <a:prstGeom prst="rect">
                <a:avLst/>
              </a:prstGeom>
              <a:blipFill>
                <a:blip r:embed="rId4"/>
                <a:stretch>
                  <a:fillRect l="-1418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355600" y="3399642"/>
            <a:ext cx="17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Rule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411F02-FAF7-1F46-B7B4-3DDFAEC01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113" y="1193577"/>
            <a:ext cx="7135711" cy="13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8" grpId="0" autoUpdateAnimBg="0"/>
      <p:bldP spid="5130" grpId="0" autoUpdateAnimBg="0"/>
      <p:bldP spid="5132" grpId="0" autoUpdateAnimBg="0"/>
      <p:bldP spid="5134" grpId="0" autoUpdateAnimBg="0"/>
      <p:bldP spid="5136" grpId="0" autoUpdateAnimBg="0"/>
      <p:bldP spid="5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04013"/>
                <a:ext cx="12060995" cy="2023211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2000" dirty="0"/>
              </a:p>
              <a:p>
                <a:r>
                  <a:rPr lang="en-AU" sz="4200" dirty="0"/>
                  <a:t>Generate and graph </a:t>
                </a:r>
                <a:r>
                  <a:rPr lang="en-AU" sz="4200" b="1" dirty="0">
                    <a:solidFill>
                      <a:srgbClr val="C00000"/>
                    </a:solidFill>
                  </a:rPr>
                  <a:t>the first five terms </a:t>
                </a:r>
                <a:r>
                  <a:rPr lang="en-AU" sz="4200" dirty="0"/>
                  <a:t>of the sequence defined by the recurrence relation: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4200" b="1" dirty="0"/>
                  <a:t>=</a:t>
                </a:r>
                <a:r>
                  <a:rPr lang="en-AU" sz="4200" b="1" dirty="0">
                    <a:latin typeface="Comic Sans MS" panose="030F0902030302020204" pitchFamily="66" charset="0"/>
                  </a:rPr>
                  <a:t>5</a:t>
                </a:r>
                <a:r>
                  <a:rPr lang="en-AU" sz="42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4200" b="1" dirty="0"/>
                  <a:t>=</a:t>
                </a:r>
                <a:r>
                  <a:rPr lang="en-AU" sz="4200" b="1" dirty="0">
                    <a:latin typeface="Comic Sans MS" panose="030F0902030302020204" pitchFamily="66" charset="0"/>
                  </a:rPr>
                  <a:t>2</a:t>
                </a:r>
                <a:r>
                  <a:rPr lang="en-AU" sz="4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AU" sz="4200" b="1" dirty="0"/>
              </a:p>
              <a:p>
                <a:r>
                  <a:rPr lang="en-AU" sz="4200" dirty="0"/>
                  <a:t>Use a rule to calculate the value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42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4200" dirty="0"/>
                  <a:t> term in the sequence</a:t>
                </a:r>
                <a:r>
                  <a:rPr lang="en-AU" sz="2000" dirty="0"/>
                  <a:t>.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4013"/>
                <a:ext cx="12060995" cy="2023211"/>
              </a:xfrm>
              <a:prstGeom prst="rect">
                <a:avLst/>
              </a:prstGeom>
              <a:blipFill>
                <a:blip r:embed="rId2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C92321F-E6E6-FF40-A213-1DC19E213E89}"/>
              </a:ext>
            </a:extLst>
          </p:cNvPr>
          <p:cNvSpPr txBox="1"/>
          <p:nvPr/>
        </p:nvSpPr>
        <p:spPr>
          <a:xfrm>
            <a:off x="435429" y="2234355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492AB0AE-C9DD-7F45-B79E-DCB37181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085" y="2107268"/>
            <a:ext cx="207645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9CB768-12EB-224C-99E5-825CBE990A6D}"/>
                  </a:ext>
                </a:extLst>
              </p:cNvPr>
              <p:cNvSpPr/>
              <p:nvPr/>
            </p:nvSpPr>
            <p:spPr>
              <a:xfrm>
                <a:off x="3185510" y="2156836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9CB768-12EB-224C-99E5-825CBE990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510" y="2156836"/>
                <a:ext cx="609600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AFDE44-5378-634B-828C-323D3CF2B2B0}"/>
                  </a:ext>
                </a:extLst>
              </p:cNvPr>
              <p:cNvSpPr/>
              <p:nvPr/>
            </p:nvSpPr>
            <p:spPr>
              <a:xfrm>
                <a:off x="101600" y="2839130"/>
                <a:ext cx="60960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AU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8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AU" sz="280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AU" sz="2800" i="1" dirty="0">
                    <a:latin typeface="Cambria Math" panose="02040503050406030204" pitchFamily="18" charset="0"/>
                  </a:rPr>
                  <a:t>The first five terms are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A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AU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AU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5=10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20=</a:t>
                </a:r>
                <a:r>
                  <a:rPr lang="en-AU" sz="2800" dirty="0">
                    <a:latin typeface="Cambria Math" panose="02040503050406030204" pitchFamily="18" charset="0"/>
                  </a:rPr>
                  <a:t>40</a:t>
                </a:r>
                <a:endParaRPr lang="en-AU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AU" sz="2800" dirty="0">
                    <a:latin typeface="Cambria Math" panose="02040503050406030204" pitchFamily="18" charset="0"/>
                  </a:rPr>
                  <a:t>80</a:t>
                </a:r>
                <a:endParaRPr lang="en-AU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AFDE44-5378-634B-828C-323D3CF2B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2839130"/>
                <a:ext cx="6096000" cy="3539430"/>
              </a:xfrm>
              <a:prstGeom prst="rect">
                <a:avLst/>
              </a:prstGeom>
              <a:blipFill>
                <a:blip r:embed="rId4"/>
                <a:stretch>
                  <a:fillRect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A8EB2F-67BB-1949-8A55-4AE78737EB44}"/>
                  </a:ext>
                </a:extLst>
              </p:cNvPr>
              <p:cNvSpPr/>
              <p:nvPr/>
            </p:nvSpPr>
            <p:spPr>
              <a:xfrm>
                <a:off x="6908800" y="6343620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To graph the terms, plot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against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𝑛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.</a:t>
                </a:r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A8EB2F-67BB-1949-8A55-4AE7873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0" y="6343620"/>
                <a:ext cx="6096000" cy="646331"/>
              </a:xfrm>
              <a:prstGeom prst="rect">
                <a:avLst/>
              </a:prstGeom>
              <a:blipFill>
                <a:blip r:embed="rId6"/>
                <a:stretch>
                  <a:fillRect l="-624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utoShape 4">
            <a:extLst>
              <a:ext uri="{FF2B5EF4-FFF2-40B4-BE49-F238E27FC236}">
                <a16:creationId xmlns:a16="http://schemas.microsoft.com/office/drawing/2014/main" id="{006F6B30-1E7E-DD48-A988-69102369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545" y="2579953"/>
            <a:ext cx="2076450" cy="646331"/>
          </a:xfrm>
          <a:prstGeom prst="cloudCallout">
            <a:avLst>
              <a:gd name="adj1" fmla="val -95922"/>
              <a:gd name="adj2" fmla="val 5099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1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8D9C86-670B-6344-BFA7-4BF6240CB869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Using a recurrence relation to generate a geometric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5518B-D120-9645-927F-EA66CB963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884" y="3231748"/>
            <a:ext cx="3678311" cy="3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0008" y="2037152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 geometric sequence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008" y="2037152"/>
                <a:ext cx="9144000" cy="530915"/>
              </a:xfrm>
              <a:prstGeom prst="rect">
                <a:avLst/>
              </a:prstGeom>
              <a:blipFill>
                <a:blip r:embed="rId2"/>
                <a:stretch>
                  <a:fillRect l="-1387" t="-9302" b="-30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9488" y="3118306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7222" y="3628280"/>
                <a:ext cx="7747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7222" y="3628280"/>
                <a:ext cx="774701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585" y="3085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F9A1C9A-B820-9440-8683-8BFFE770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81" y="3681760"/>
            <a:ext cx="77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007" y="2951933"/>
            <a:ext cx="1" cy="688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794" y="3644298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364" y="3118306"/>
            <a:ext cx="1803504" cy="52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559" y="3609326"/>
            <a:ext cx="903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150" y="3199947"/>
            <a:ext cx="2394858" cy="478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363" y="2383777"/>
                <a:ext cx="328955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 err="1">
                    <a:solidFill>
                      <a:srgbClr val="7030A0"/>
                    </a:solidFill>
                  </a:rPr>
                  <a:t>t</a:t>
                </a:r>
                <a:r>
                  <a:rPr lang="en-US" altLang="en-US" sz="4800" i="1" baseline="-25000" dirty="0" err="1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  </a:t>
                </a:r>
                <a:r>
                  <a:rPr lang="en-US" altLang="en-US" sz="4800" i="1" dirty="0">
                    <a:solidFill>
                      <a:srgbClr val="00B05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en-US" sz="4800" i="1" dirty="0">
                            <a:solidFill>
                              <a:srgbClr val="0070C0"/>
                            </a:solidFill>
                          </a:rPr>
                          <m:t>n</m:t>
                        </m:r>
                      </m:sup>
                    </m:sSup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363" y="2383777"/>
                <a:ext cx="3289555" cy="830997"/>
              </a:xfrm>
              <a:prstGeom prst="rect">
                <a:avLst/>
              </a:prstGeom>
              <a:blipFill>
                <a:blip r:embed="rId4"/>
                <a:stretch>
                  <a:fillRect l="-8534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063" y="2040379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336550" y="2823446"/>
            <a:ext cx="17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Rule</a:t>
            </a:r>
            <a:endParaRPr lang="en-US" sz="4400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6139BD5-4EA4-A54E-ACBE-6991AD3F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919" y="5962831"/>
            <a:ext cx="2653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10</a:t>
            </a:r>
            <a:r>
              <a:rPr lang="en-US" altLang="en-US" sz="4800" dirty="0"/>
              <a:t> = </a:t>
            </a:r>
            <a:r>
              <a:rPr lang="en-US" altLang="en-US" sz="4800" i="1" dirty="0"/>
              <a:t>5120</a:t>
            </a:r>
            <a:endParaRPr lang="en-CA" altLang="en-US" sz="4800" i="1" dirty="0"/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FACC02D3-1357-F64C-9C21-72C108C9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01" y="5477632"/>
            <a:ext cx="2076450" cy="646331"/>
          </a:xfrm>
          <a:prstGeom prst="cloudCallout">
            <a:avLst>
              <a:gd name="adj1" fmla="val -71457"/>
              <a:gd name="adj2" fmla="val -23391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1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969CF2-6FBD-1D4C-A267-5728352A60C5}"/>
              </a:ext>
            </a:extLst>
          </p:cNvPr>
          <p:cNvSpPr txBox="1">
            <a:spLocks/>
          </p:cNvSpPr>
          <p:nvPr/>
        </p:nvSpPr>
        <p:spPr>
          <a:xfrm>
            <a:off x="0" y="31302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Using a recurrence relation to generate a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A5B441F-EB75-A843-8965-24C90F043F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42760"/>
                <a:ext cx="12060995" cy="2023211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2000" dirty="0"/>
              </a:p>
              <a:p>
                <a:r>
                  <a:rPr lang="en-AU" sz="4200" dirty="0"/>
                  <a:t>Generate and graph </a:t>
                </a:r>
                <a:r>
                  <a:rPr lang="en-AU" sz="4200" dirty="0">
                    <a:solidFill>
                      <a:srgbClr val="FF0000"/>
                    </a:solidFill>
                  </a:rPr>
                  <a:t>the first five terms </a:t>
                </a:r>
                <a:r>
                  <a:rPr lang="en-AU" sz="4200" dirty="0"/>
                  <a:t>of the sequence defined by the recurrence relation: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2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AU" sz="4200" b="1" dirty="0"/>
                  <a:t>=</a:t>
                </a:r>
                <a:r>
                  <a:rPr lang="en-AU" sz="4200" b="1" dirty="0">
                    <a:latin typeface="Comic Sans MS" panose="030F0902030302020204" pitchFamily="66" charset="0"/>
                  </a:rPr>
                  <a:t>5</a:t>
                </a:r>
                <a:r>
                  <a:rPr lang="en-AU" sz="42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4200" b="1" dirty="0"/>
                  <a:t>=</a:t>
                </a:r>
                <a:r>
                  <a:rPr lang="en-AU" sz="4200" b="1" dirty="0">
                    <a:latin typeface="Comic Sans MS" panose="030F0902030302020204" pitchFamily="66" charset="0"/>
                  </a:rPr>
                  <a:t>2</a:t>
                </a:r>
                <a:r>
                  <a:rPr lang="en-AU" sz="4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4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AU" sz="4200" b="1" dirty="0"/>
              </a:p>
              <a:p>
                <a:r>
                  <a:rPr lang="en-AU" sz="4200" dirty="0"/>
                  <a:t>Use a rule to calculate the value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42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4200" dirty="0"/>
                  <a:t> term in the sequence</a:t>
                </a:r>
                <a:r>
                  <a:rPr lang="en-AU" sz="2000" dirty="0"/>
                  <a:t>.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A5B441F-EB75-A843-8965-24C90F043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760"/>
                <a:ext cx="12060995" cy="2023211"/>
              </a:xfrm>
              <a:prstGeom prst="rect">
                <a:avLst/>
              </a:prstGeom>
              <a:blipFill>
                <a:blip r:embed="rId5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5D2B1B74-D919-D04C-AE36-1483DD387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763" y="3944046"/>
                <a:ext cx="4006610" cy="96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t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10</a:t>
                </a:r>
                <a:r>
                  <a:rPr lang="en-US" altLang="en-US" sz="4800" dirty="0"/>
                  <a:t> =   </a:t>
                </a:r>
                <a:r>
                  <a:rPr lang="en-US" altLang="en-US" sz="4800" i="1" dirty="0">
                    <a:solidFill>
                      <a:srgbClr val="00B050"/>
                    </a:solidFill>
                  </a:rPr>
                  <a:t>5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AU" altLang="en-US" sz="4800" b="0" i="1" dirty="0" smtClean="0">
                            <a:solidFill>
                              <a:srgbClr val="0070C0"/>
                            </a:solidFill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en-US" sz="4800" i="1" dirty="0"/>
                          <m:t> </m:t>
                        </m:r>
                      </m:sup>
                    </m:sSup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5D2B1B74-D919-D04C-AE36-1483DD387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2763" y="3944046"/>
                <a:ext cx="4006610" cy="960712"/>
              </a:xfrm>
              <a:prstGeom prst="rect">
                <a:avLst/>
              </a:prstGeom>
              <a:blipFill>
                <a:blip r:embed="rId6"/>
                <a:stretch>
                  <a:fillRect l="-7002" t="-633" b="-32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9F6BFA0E-2477-924C-97F7-7C4441684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923" y="4975286"/>
                <a:ext cx="374339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t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10</a:t>
                </a:r>
                <a:r>
                  <a:rPr lang="en-US" altLang="en-US" sz="4800" dirty="0"/>
                  <a:t> =   </a:t>
                </a:r>
                <a:r>
                  <a:rPr lang="en-US" altLang="en-US" sz="4800" i="1" dirty="0">
                    <a:solidFill>
                      <a:srgbClr val="00B050"/>
                    </a:solidFill>
                  </a:rPr>
                  <a:t>5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2</m:t>
                        </m:r>
                      </m:e>
                      <m:sup>
                        <m:r>
                          <a:rPr lang="en-US" altLang="en-US" sz="4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9F6BFA0E-2477-924C-97F7-7C4441684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923" y="4975286"/>
                <a:ext cx="3743397" cy="830997"/>
              </a:xfrm>
              <a:prstGeom prst="rect">
                <a:avLst/>
              </a:prstGeom>
              <a:blipFill>
                <a:blip r:embed="rId7"/>
                <a:stretch>
                  <a:fillRect l="-7329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2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8" grpId="0" autoUpdateAnimBg="0"/>
      <p:bldP spid="5130" grpId="0" autoUpdateAnimBg="0"/>
      <p:bldP spid="5132" grpId="0" autoUpdateAnimBg="0"/>
      <p:bldP spid="5134" grpId="0" autoUpdateAnimBg="0"/>
      <p:bldP spid="5136" grpId="0" autoUpdateAnimBg="0"/>
      <p:bldP spid="5137" grpId="0" animBg="1"/>
      <p:bldP spid="2" grpId="0"/>
      <p:bldP spid="22" grpId="0" autoUpdateAnimBg="0"/>
      <p:bldP spid="27" grpId="0" animBg="1"/>
      <p:bldP spid="28" grpId="0"/>
      <p:bldP spid="29" grpId="0" autoUpdateAnimBg="0"/>
      <p:bldP spid="3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C6C70"/>
      </a:accent1>
      <a:accent2>
        <a:srgbClr val="D687AB"/>
      </a:accent2>
      <a:accent3>
        <a:srgbClr val="CF9774"/>
      </a:accent3>
      <a:accent4>
        <a:srgbClr val="61B1B7"/>
      </a:accent4>
      <a:accent5>
        <a:srgbClr val="7BA6D1"/>
      </a:accent5>
      <a:accent6>
        <a:srgbClr val="6C75CC"/>
      </a:accent6>
      <a:hlink>
        <a:srgbClr val="568E8C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1176</Words>
  <Application>Microsoft Office PowerPoint</Application>
  <PresentationFormat>Widescreen</PresentationFormat>
  <Paragraphs>155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STIXGeneral-Italic</vt:lpstr>
      <vt:lpstr>STIXGeneral-Regular</vt:lpstr>
      <vt:lpstr>Arial</vt:lpstr>
      <vt:lpstr>Calibri</vt:lpstr>
      <vt:lpstr>Cambria Math</vt:lpstr>
      <vt:lpstr>Comic Sans MS</vt:lpstr>
      <vt:lpstr>Garamond</vt:lpstr>
      <vt:lpstr>Modern Love</vt:lpstr>
      <vt:lpstr>Monotype Corsiva</vt:lpstr>
      <vt:lpstr>Open Sans</vt:lpstr>
      <vt:lpstr>The Hand</vt:lpstr>
      <vt:lpstr>Times New Roman</vt:lpstr>
      <vt:lpstr>SketchyVTI</vt:lpstr>
      <vt:lpstr>Using a recurrence relation to generate and analyse a geometric sequence</vt:lpstr>
      <vt:lpstr>Recurrence Relations</vt:lpstr>
      <vt:lpstr>PowerPoint Presentation</vt:lpstr>
      <vt:lpstr>PowerPoint Presentation</vt:lpstr>
      <vt:lpstr>Recurrence Relations-Geometric Sequences</vt:lpstr>
      <vt:lpstr>Recurrence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recurrence relation to generate and analyse a geometric sequence</dc:title>
  <dc:creator>Yongmei Zhang</dc:creator>
  <cp:lastModifiedBy>Lyn ZHANG</cp:lastModifiedBy>
  <cp:revision>21</cp:revision>
  <dcterms:created xsi:type="dcterms:W3CDTF">2020-04-18T08:03:35Z</dcterms:created>
  <dcterms:modified xsi:type="dcterms:W3CDTF">2023-03-16T21:12:01Z</dcterms:modified>
</cp:coreProperties>
</file>