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13" autoAdjust="0"/>
  </p:normalViewPr>
  <p:slideViewPr>
    <p:cSldViewPr>
      <p:cViewPr varScale="1">
        <p:scale>
          <a:sx n="60" d="100"/>
          <a:sy n="6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8C939-7243-4FE8-94A7-A2AFB79B30D5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0AF59-D4FB-476A-9FA9-8095A4F7A2A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latin typeface="Aharoni" pitchFamily="2" charset="-79"/>
                <a:cs typeface="Aharoni" pitchFamily="2" charset="-79"/>
              </a:rPr>
              <a:t>3H Finance applications using geometric sequences</a:t>
            </a:r>
            <a:br>
              <a:rPr lang="en-US" sz="5400" dirty="0">
                <a:latin typeface="Aharoni" pitchFamily="2" charset="-79"/>
                <a:cs typeface="Aharoni" pitchFamily="2" charset="-79"/>
              </a:rPr>
            </a:br>
            <a:r>
              <a:rPr lang="en-US" sz="5400" dirty="0">
                <a:latin typeface="Aharoni" pitchFamily="2" charset="-79"/>
                <a:cs typeface="Aharoni" pitchFamily="2" charset="-79"/>
              </a:rPr>
              <a:t>and recurrence relations</a:t>
            </a:r>
            <a:endParaRPr lang="en-GB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398E9-73BA-CADB-E6E5-8616A62CE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Learning intentions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8CDBB-BAF5-D818-A1E1-74AB61DCB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able to use a recurrence relation to model compound interest for investments or loans.</a:t>
            </a:r>
          </a:p>
          <a:p>
            <a:r>
              <a:rPr lang="en-US" dirty="0"/>
              <a:t>To be able to write a recurrence relation to model a loan that compounds with a different compounding period.</a:t>
            </a:r>
          </a:p>
          <a:p>
            <a:r>
              <a:rPr lang="en-US" dirty="0"/>
              <a:t>To be able to use a recurrence relation to model reducing-balance depreciation.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3243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30F32-0825-7B3F-9350-79BA36B62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Geometric growth and decay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516F9-B332-6E0F-9965-BDBCF445C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/>
          <a:lstStyle/>
          <a:p>
            <a:r>
              <a:rPr lang="en-AU" dirty="0"/>
              <a:t>Geometric growth = Compound interest</a:t>
            </a:r>
          </a:p>
          <a:p>
            <a:r>
              <a:rPr lang="en-AU" dirty="0"/>
              <a:t>Geometric decay = reducing-balance depreciation</a:t>
            </a:r>
          </a:p>
        </p:txBody>
      </p:sp>
      <p:pic>
        <p:nvPicPr>
          <p:cNvPr id="1026" name="Picture 2" descr="Exponential Decay &amp; Growth | Formula, Function, &amp; Graph - Video &amp; Lesson  Transcript | Study.com">
            <a:extLst>
              <a:ext uri="{FF2B5EF4-FFF2-40B4-BE49-F238E27FC236}">
                <a16:creationId xmlns:a16="http://schemas.microsoft.com/office/drawing/2014/main" id="{B97C6E88-1403-1C91-95C9-6B657F049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2" y="2970597"/>
            <a:ext cx="6810375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3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E716C-C2AF-ACCD-82F3-23BA09739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dirty="0"/>
              <a:t>The recurrence relation for compounding interest investments and loans that compound yearly</a:t>
            </a:r>
            <a:endParaRPr lang="en-A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CA2C137-4A51-0521-015D-057EC52FFC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556791"/>
                <a:ext cx="91440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be the value of the investment after n years.</a:t>
                </a:r>
              </a:p>
              <a:p>
                <a:pPr marL="0" indent="0">
                  <a:buNone/>
                </a:pPr>
                <a:r>
                  <a:rPr lang="en-US" dirty="0"/>
                  <a:t>Let r be the percentage interest per compound period.</a:t>
                </a:r>
              </a:p>
              <a:p>
                <a:pPr marL="0" indent="0">
                  <a:buNone/>
                </a:pPr>
                <a:r>
                  <a:rPr lang="en-US" dirty="0"/>
                  <a:t>The recurrence model for the value of the investment after n compounding periods is: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principal,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R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where: </a:t>
                </a:r>
                <a:r>
                  <a:rPr lang="en-US" dirty="0">
                    <a:solidFill>
                      <a:schemeClr val="tx1"/>
                    </a:solidFill>
                  </a:rPr>
                  <a:t>R = 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CA2C137-4A51-0521-015D-057EC52FFC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56791"/>
                <a:ext cx="9144000" cy="4525963"/>
              </a:xfrm>
              <a:blipFill>
                <a:blip r:embed="rId2"/>
                <a:stretch>
                  <a:fillRect l="-1667" t="-1615" r="-12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Right 3">
            <a:extLst>
              <a:ext uri="{FF2B5EF4-FFF2-40B4-BE49-F238E27FC236}">
                <a16:creationId xmlns:a16="http://schemas.microsoft.com/office/drawing/2014/main" id="{61238891-E16A-D94C-50F3-00B30268C021}"/>
              </a:ext>
            </a:extLst>
          </p:cNvPr>
          <p:cNvSpPr/>
          <p:nvPr/>
        </p:nvSpPr>
        <p:spPr>
          <a:xfrm rot="16485031">
            <a:off x="5399157" y="4814695"/>
            <a:ext cx="1026316" cy="10787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D918AA-19AC-2C2F-C66D-7DD71FA0C5EA}"/>
              </a:ext>
            </a:extLst>
          </p:cNvPr>
          <p:cNvSpPr/>
          <p:nvPr/>
        </p:nvSpPr>
        <p:spPr>
          <a:xfrm rot="381995">
            <a:off x="5024163" y="5911231"/>
            <a:ext cx="1488266" cy="58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Growth Factor</a:t>
            </a:r>
            <a:endParaRPr lang="en-AU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DC67966-3AAB-BA6D-938F-D1D102DD2D45}"/>
              </a:ext>
            </a:extLst>
          </p:cNvPr>
          <p:cNvCxnSpPr/>
          <p:nvPr/>
        </p:nvCxnSpPr>
        <p:spPr>
          <a:xfrm flipH="1" flipV="1">
            <a:off x="3059832" y="5085184"/>
            <a:ext cx="576064" cy="648072"/>
          </a:xfrm>
          <a:prstGeom prst="straightConnector1">
            <a:avLst/>
          </a:prstGeom>
          <a:ln w="152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A08D62DE-0C82-8235-651F-64B537E5D4E8}"/>
              </a:ext>
            </a:extLst>
          </p:cNvPr>
          <p:cNvSpPr/>
          <p:nvPr/>
        </p:nvSpPr>
        <p:spPr>
          <a:xfrm rot="18709032">
            <a:off x="3055884" y="5686296"/>
            <a:ext cx="1488266" cy="58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Compound interest rate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9774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B0606-2EA7-4733-7D0B-031475442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/>
              <a:t>Using a recurrence relation to model geometric growth: a compound interest investment</a:t>
            </a:r>
            <a:endParaRPr lang="en-AU" sz="36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B8E246-7B73-EBCF-733D-8D4A35BA91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556792"/>
            <a:ext cx="8457890" cy="216024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2C5947-0E6A-7148-EC78-CD5BBC1534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3356992"/>
            <a:ext cx="3038899" cy="9907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B9B4D5-F0A4-1E90-4673-C109E933AB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197" y="4365104"/>
            <a:ext cx="8457890" cy="3168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904C6B-089C-C206-A5A0-00C9825D28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5736" y="4725144"/>
            <a:ext cx="3053895" cy="210402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A10C1E3-B0D3-518B-9D0A-290965C240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73929" y="5474059"/>
            <a:ext cx="3258005" cy="46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00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F2BD264-3C7A-00E0-A46A-502A8D4AF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7" y="1340768"/>
            <a:ext cx="8964489" cy="1722944"/>
          </a:xfr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6974C3F-5438-0748-218E-4639721606A0}"/>
              </a:ext>
            </a:extLst>
          </p:cNvPr>
          <p:cNvSpPr txBox="1">
            <a:spLocks/>
          </p:cNvSpPr>
          <p:nvPr/>
        </p:nvSpPr>
        <p:spPr>
          <a:xfrm>
            <a:off x="-36512" y="19776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Using a recurrence relation to model geometric growth: a compound interest investment</a:t>
            </a:r>
            <a:endParaRPr lang="en-A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24DBE56-FEFB-C1F1-F882-AECFB60C6C01}"/>
                  </a:ext>
                </a:extLst>
              </p:cNvPr>
              <p:cNvSpPr txBox="1"/>
              <p:nvPr/>
            </p:nvSpPr>
            <p:spPr>
              <a:xfrm>
                <a:off x="39042" y="3063712"/>
                <a:ext cx="9104957" cy="42053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Interest rate: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AU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𝑦𝑒𝑎𝑟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=4.2</m:t>
                    </m:r>
                  </m:oMath>
                </a14:m>
                <a:r>
                  <a:rPr lang="en-AU" dirty="0"/>
                  <a:t>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𝑞𝑢𝑎𝑟𝑡𝑒𝑟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𝑙𝑦</m:t>
                        </m:r>
                      </m:sub>
                    </m:sSub>
                  </m:oMath>
                </a14:m>
                <a:r>
                  <a:rPr lang="en-AU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4.2</m:t>
                        </m:r>
                      </m:num>
                      <m:den>
                        <m:r>
                          <a:rPr lang="en-AU" i="0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=1.05</m:t>
                    </m:r>
                  </m:oMath>
                </a14:m>
                <a:r>
                  <a:rPr lang="en-AU" dirty="0">
                    <a:solidFill>
                      <a:srgbClr val="836967"/>
                    </a:solidFill>
                  </a:rPr>
                  <a:t>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𝑚𝑜𝑛𝑡h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𝑙𝑦</m:t>
                        </m:r>
                      </m:sub>
                    </m:sSub>
                  </m:oMath>
                </a14:m>
                <a:r>
                  <a:rPr lang="en-AU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4.2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=0.35</m:t>
                    </m:r>
                  </m:oMath>
                </a14:m>
                <a:endParaRPr lang="en-AU" dirty="0"/>
              </a:p>
              <a:p>
                <a:pPr/>
                <a:endParaRPr lang="en-AU" dirty="0"/>
              </a:p>
              <a:p>
                <a:pPr/>
                <a:r>
                  <a:rPr lang="en-AU" dirty="0"/>
                  <a:t>Growth factor: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𝑦𝑒𝑎𝑟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4.2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=1.042     </m:t>
                    </m:r>
                    <m:sSub>
                      <m:sSubPr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𝑞𝑢𝑎𝑟𝑡𝑒𝑟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𝑙𝑦</m:t>
                        </m:r>
                      </m:sub>
                    </m:sSub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1.05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=1.0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105       </m:t>
                    </m:r>
                    <m:sSub>
                      <m:sSubPr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𝑚𝑜𝑛𝑡h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𝑙𝑦</m:t>
                        </m:r>
                      </m:sub>
                    </m:sSub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0.35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=1.0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035</m:t>
                    </m:r>
                  </m:oMath>
                </a14:m>
                <a:endParaRPr lang="en-AU" dirty="0"/>
              </a:p>
              <a:p>
                <a:pPr/>
                <a:endParaRPr lang="en-AU" dirty="0"/>
              </a:p>
              <a:p>
                <a:pPr/>
                <a:r>
                  <a:rPr lang="en-AU" dirty="0"/>
                  <a:t>Recurrence relation: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principal,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R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/>
                <a:endParaRPr lang="en-US" dirty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6000,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1.042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6000,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1.0035×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6000,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1.0105×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/>
                <a:r>
                  <a:rPr lang="en-US" dirty="0"/>
                  <a:t> </a:t>
                </a:r>
              </a:p>
              <a:p>
                <a:pPr/>
                <a:endParaRPr lang="en-US" dirty="0"/>
              </a:p>
              <a:p>
                <a:pPr/>
                <a:endParaRPr lang="en-AU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24DBE56-FEFB-C1F1-F882-AECFB60C6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2" y="3063712"/>
                <a:ext cx="9104957" cy="4205382"/>
              </a:xfrm>
              <a:prstGeom prst="rect">
                <a:avLst/>
              </a:prstGeom>
              <a:blipFill>
                <a:blip r:embed="rId3"/>
                <a:stretch>
                  <a:fillRect l="-535" t="-8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256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21ED3-5726-D402-674B-4063584DB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recurrence relation for reducing-balance depreciation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F5A71C-4A77-B8B2-9E8B-14B9F08231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1" y="1628800"/>
            <a:ext cx="8158703" cy="3744416"/>
          </a:xfr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60908DE7-0E01-F9F8-6308-2A01C319B23A}"/>
              </a:ext>
            </a:extLst>
          </p:cNvPr>
          <p:cNvSpPr/>
          <p:nvPr/>
        </p:nvSpPr>
        <p:spPr>
          <a:xfrm rot="16485031">
            <a:off x="5142897" y="3989767"/>
            <a:ext cx="1026316" cy="10787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0CB807-61BD-D3FA-6D62-45BCC51029D1}"/>
              </a:ext>
            </a:extLst>
          </p:cNvPr>
          <p:cNvSpPr/>
          <p:nvPr/>
        </p:nvSpPr>
        <p:spPr>
          <a:xfrm rot="381995">
            <a:off x="4743867" y="5093889"/>
            <a:ext cx="1488266" cy="58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Decay Factor</a:t>
            </a:r>
            <a:endParaRPr lang="en-AU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48DA572-DD77-FA9E-8551-6645905EF644}"/>
              </a:ext>
            </a:extLst>
          </p:cNvPr>
          <p:cNvCxnSpPr/>
          <p:nvPr/>
        </p:nvCxnSpPr>
        <p:spPr>
          <a:xfrm flipH="1" flipV="1">
            <a:off x="3126376" y="4756339"/>
            <a:ext cx="576064" cy="648072"/>
          </a:xfrm>
          <a:prstGeom prst="straightConnector1">
            <a:avLst/>
          </a:prstGeom>
          <a:ln w="152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D1C1AA29-1BC5-A56B-C65C-F3D939193AD3}"/>
              </a:ext>
            </a:extLst>
          </p:cNvPr>
          <p:cNvSpPr/>
          <p:nvPr/>
        </p:nvSpPr>
        <p:spPr>
          <a:xfrm rot="18709032">
            <a:off x="3055884" y="5483160"/>
            <a:ext cx="1488266" cy="58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Depreciation rate</a:t>
            </a:r>
            <a:endParaRPr lang="en-AU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2AD0170-485F-73A8-0771-3C7BF29AE3D3}"/>
              </a:ext>
            </a:extLst>
          </p:cNvPr>
          <p:cNvCxnSpPr>
            <a:cxnSpLocks/>
          </p:cNvCxnSpPr>
          <p:nvPr/>
        </p:nvCxnSpPr>
        <p:spPr>
          <a:xfrm flipV="1">
            <a:off x="2072259" y="5095528"/>
            <a:ext cx="321469" cy="664162"/>
          </a:xfrm>
          <a:prstGeom prst="straightConnector1">
            <a:avLst/>
          </a:prstGeom>
          <a:ln w="152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FF1B556-2C34-E0B8-8307-AAD7F24E7BAD}"/>
              </a:ext>
            </a:extLst>
          </p:cNvPr>
          <p:cNvSpPr/>
          <p:nvPr/>
        </p:nvSpPr>
        <p:spPr>
          <a:xfrm rot="1655054">
            <a:off x="1065440" y="5684536"/>
            <a:ext cx="1488266" cy="58508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Minus for Depreciation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0687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FBF5-18ED-A237-A5C7-3597F981D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56" y="116632"/>
            <a:ext cx="8964488" cy="1143000"/>
          </a:xfrm>
        </p:spPr>
        <p:txBody>
          <a:bodyPr>
            <a:noAutofit/>
          </a:bodyPr>
          <a:lstStyle/>
          <a:p>
            <a:r>
              <a:rPr lang="en-US" sz="3600" dirty="0"/>
              <a:t>Using a recurrence relation to model geometric decay: reducing-balance depreciation</a:t>
            </a:r>
            <a:endParaRPr lang="en-AU" sz="36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FC097FD-691B-0F6F-F074-EA4DCF7171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96" y="1340768"/>
            <a:ext cx="9054244" cy="2059607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E4ADFA-8D3C-477A-CCA4-3BB72987E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9221" y="3356992"/>
            <a:ext cx="2705478" cy="1286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0F15FDB-CCB8-F0FA-6DEC-9BE8811F4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08" y="4647764"/>
            <a:ext cx="9042196" cy="2934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BE1698-FB67-4327-9CA8-758EED4766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4906989"/>
            <a:ext cx="3133350" cy="197839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DC9A3D-5C3D-9D8F-B231-B60D24990C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11960" y="5518348"/>
            <a:ext cx="4048847" cy="61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3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276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Aharoni</vt:lpstr>
      <vt:lpstr>Arial</vt:lpstr>
      <vt:lpstr>Calibri</vt:lpstr>
      <vt:lpstr>Cambria Math</vt:lpstr>
      <vt:lpstr>Office Theme</vt:lpstr>
      <vt:lpstr>3H Finance applications using geometric sequences and recurrence relations</vt:lpstr>
      <vt:lpstr>Learning intentions</vt:lpstr>
      <vt:lpstr>Geometric growth and decay</vt:lpstr>
      <vt:lpstr>The recurrence relation for compounding interest investments and loans that compound yearly</vt:lpstr>
      <vt:lpstr>Using a recurrence relation to model geometric growth: a compound interest investment</vt:lpstr>
      <vt:lpstr>PowerPoint Presentation</vt:lpstr>
      <vt:lpstr>The recurrence relation for reducing-balance depreciation</vt:lpstr>
      <vt:lpstr>Using a recurrence relation to model geometric decay: reducing-balance depreciation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Proportion</dc:title>
  <dc:creator>ben</dc:creator>
  <cp:lastModifiedBy>Lyn ZHANG</cp:lastModifiedBy>
  <cp:revision>15</cp:revision>
  <dcterms:created xsi:type="dcterms:W3CDTF">2011-09-13T19:07:25Z</dcterms:created>
  <dcterms:modified xsi:type="dcterms:W3CDTF">2023-01-26T00:37:32Z</dcterms:modified>
</cp:coreProperties>
</file>