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7" r:id="rId4"/>
    <p:sldId id="264" r:id="rId5"/>
    <p:sldId id="265" r:id="rId6"/>
    <p:sldId id="267" r:id="rId7"/>
    <p:sldId id="359" r:id="rId8"/>
    <p:sldId id="360" r:id="rId9"/>
    <p:sldId id="268" r:id="rId10"/>
    <p:sldId id="269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32"/>
  </p:normalViewPr>
  <p:slideViewPr>
    <p:cSldViewPr snapToGrid="0" snapToObjects="1">
      <p:cViewPr varScale="1">
        <p:scale>
          <a:sx n="62" d="100"/>
          <a:sy n="62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063BD-4584-45A2-9C1B-2A094C9DF4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67662C-0F0C-4705-A652-0ACE6E857254}">
      <dgm:prSet/>
      <dgm:spPr/>
      <dgm:t>
        <a:bodyPr/>
        <a:lstStyle/>
        <a:p>
          <a:r>
            <a:rPr lang="en-US" dirty="0"/>
            <a:t>Linear growth and decay </a:t>
          </a:r>
        </a:p>
        <a:p>
          <a:r>
            <a:rPr lang="en-US" dirty="0"/>
            <a:t>Arithmetic Sequence </a:t>
          </a:r>
        </a:p>
        <a:p>
          <a:r>
            <a:rPr lang="en-US" dirty="0"/>
            <a:t>e.g. Simple Interests </a:t>
          </a:r>
        </a:p>
        <a:p>
          <a:r>
            <a:rPr lang="en-US" dirty="0"/>
            <a:t>Flat-rate or straight-line depreciation</a:t>
          </a:r>
        </a:p>
      </dgm:t>
    </dgm:pt>
    <dgm:pt modelId="{E2BA1D0F-AA86-42FF-A3A8-585422BC8BF7}" type="parTrans" cxnId="{A46C76D5-CF77-40E5-AB2B-7825F3112C7C}">
      <dgm:prSet/>
      <dgm:spPr/>
      <dgm:t>
        <a:bodyPr/>
        <a:lstStyle/>
        <a:p>
          <a:endParaRPr lang="en-US"/>
        </a:p>
      </dgm:t>
    </dgm:pt>
    <dgm:pt modelId="{284859C8-1EA3-4DF2-BFB0-6EC347DFF04E}" type="sibTrans" cxnId="{A46C76D5-CF77-40E5-AB2B-7825F3112C7C}">
      <dgm:prSet/>
      <dgm:spPr/>
      <dgm:t>
        <a:bodyPr/>
        <a:lstStyle/>
        <a:p>
          <a:endParaRPr lang="en-US"/>
        </a:p>
      </dgm:t>
    </dgm:pt>
    <dgm:pt modelId="{D27CBC96-DCBD-4816-8EFA-82B7722E3EC6}">
      <dgm:prSet/>
      <dgm:spPr/>
      <dgm:t>
        <a:bodyPr/>
        <a:lstStyle/>
        <a:p>
          <a:r>
            <a:rPr lang="en-US" dirty="0"/>
            <a:t>Geometric growth and decay </a:t>
          </a:r>
        </a:p>
        <a:p>
          <a:r>
            <a:rPr lang="en-US" dirty="0"/>
            <a:t>Geometric Sequence </a:t>
          </a:r>
        </a:p>
        <a:p>
          <a:r>
            <a:rPr lang="en-US" dirty="0"/>
            <a:t>e.g. Compound Interests </a:t>
          </a:r>
        </a:p>
        <a:p>
          <a:r>
            <a:rPr lang="en-US" dirty="0"/>
            <a:t>Reducing balance depreciation</a:t>
          </a:r>
        </a:p>
      </dgm:t>
    </dgm:pt>
    <dgm:pt modelId="{83FD8CC6-DFD6-429B-8237-6D67E29CEACA}" type="parTrans" cxnId="{8F0CCF56-29F8-4C52-B9FC-6A2C7C7003CA}">
      <dgm:prSet/>
      <dgm:spPr/>
      <dgm:t>
        <a:bodyPr/>
        <a:lstStyle/>
        <a:p>
          <a:endParaRPr lang="en-US"/>
        </a:p>
      </dgm:t>
    </dgm:pt>
    <dgm:pt modelId="{2A37BC4B-8E1D-4C43-92E5-4511EC92A134}" type="sibTrans" cxnId="{8F0CCF56-29F8-4C52-B9FC-6A2C7C7003CA}">
      <dgm:prSet/>
      <dgm:spPr/>
      <dgm:t>
        <a:bodyPr/>
        <a:lstStyle/>
        <a:p>
          <a:endParaRPr lang="en-US"/>
        </a:p>
      </dgm:t>
    </dgm:pt>
    <dgm:pt modelId="{0CDAD6A8-2537-AA48-9CC9-2F0CEEE75902}" type="pres">
      <dgm:prSet presAssocID="{A9C063BD-4584-45A2-9C1B-2A094C9DF42A}" presName="linear" presStyleCnt="0">
        <dgm:presLayoutVars>
          <dgm:animLvl val="lvl"/>
          <dgm:resizeHandles val="exact"/>
        </dgm:presLayoutVars>
      </dgm:prSet>
      <dgm:spPr/>
    </dgm:pt>
    <dgm:pt modelId="{EC7E2769-6976-9F48-B551-C1F4ED2FFF99}" type="pres">
      <dgm:prSet presAssocID="{EA67662C-0F0C-4705-A652-0ACE6E8572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13DDE7-4F56-C849-A3CB-66A350E3B311}" type="pres">
      <dgm:prSet presAssocID="{284859C8-1EA3-4DF2-BFB0-6EC347DFF04E}" presName="spacer" presStyleCnt="0"/>
      <dgm:spPr/>
    </dgm:pt>
    <dgm:pt modelId="{1675A43E-6804-B44E-8681-674928583E13}" type="pres">
      <dgm:prSet presAssocID="{D27CBC96-DCBD-4816-8EFA-82B7722E3E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3B1C09-3BF3-E843-975A-A236888033BA}" type="presOf" srcId="{D27CBC96-DCBD-4816-8EFA-82B7722E3EC6}" destId="{1675A43E-6804-B44E-8681-674928583E13}" srcOrd="0" destOrd="0" presId="urn:microsoft.com/office/officeart/2005/8/layout/vList2"/>
    <dgm:cxn modelId="{370AE463-7788-304B-9B36-5DE62F44B970}" type="presOf" srcId="{EA67662C-0F0C-4705-A652-0ACE6E857254}" destId="{EC7E2769-6976-9F48-B551-C1F4ED2FFF99}" srcOrd="0" destOrd="0" presId="urn:microsoft.com/office/officeart/2005/8/layout/vList2"/>
    <dgm:cxn modelId="{8F0CCF56-29F8-4C52-B9FC-6A2C7C7003CA}" srcId="{A9C063BD-4584-45A2-9C1B-2A094C9DF42A}" destId="{D27CBC96-DCBD-4816-8EFA-82B7722E3EC6}" srcOrd="1" destOrd="0" parTransId="{83FD8CC6-DFD6-429B-8237-6D67E29CEACA}" sibTransId="{2A37BC4B-8E1D-4C43-92E5-4511EC92A134}"/>
    <dgm:cxn modelId="{B463E1AE-D1D5-6C43-8B71-EE9DFB014109}" type="presOf" srcId="{A9C063BD-4584-45A2-9C1B-2A094C9DF42A}" destId="{0CDAD6A8-2537-AA48-9CC9-2F0CEEE75902}" srcOrd="0" destOrd="0" presId="urn:microsoft.com/office/officeart/2005/8/layout/vList2"/>
    <dgm:cxn modelId="{A46C76D5-CF77-40E5-AB2B-7825F3112C7C}" srcId="{A9C063BD-4584-45A2-9C1B-2A094C9DF42A}" destId="{EA67662C-0F0C-4705-A652-0ACE6E857254}" srcOrd="0" destOrd="0" parTransId="{E2BA1D0F-AA86-42FF-A3A8-585422BC8BF7}" sibTransId="{284859C8-1EA3-4DF2-BFB0-6EC347DFF04E}"/>
    <dgm:cxn modelId="{3EDBF5D5-1CFF-8C4A-8C55-8BF3476FAA00}" type="presParOf" srcId="{0CDAD6A8-2537-AA48-9CC9-2F0CEEE75902}" destId="{EC7E2769-6976-9F48-B551-C1F4ED2FFF99}" srcOrd="0" destOrd="0" presId="urn:microsoft.com/office/officeart/2005/8/layout/vList2"/>
    <dgm:cxn modelId="{91BA88B4-3CD1-4D47-9C33-E373629C4A10}" type="presParOf" srcId="{0CDAD6A8-2537-AA48-9CC9-2F0CEEE75902}" destId="{EE13DDE7-4F56-C849-A3CB-66A350E3B311}" srcOrd="1" destOrd="0" presId="urn:microsoft.com/office/officeart/2005/8/layout/vList2"/>
    <dgm:cxn modelId="{14462F9E-287B-D846-86CF-C2A7F956903D}" type="presParOf" srcId="{0CDAD6A8-2537-AA48-9CC9-2F0CEEE75902}" destId="{1675A43E-6804-B44E-8681-674928583E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FE338-8029-4389-B386-54A98A7F9232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B5AA3C-9198-400B-BFE0-88E4A335128B}">
      <dgm:prSet custT="1"/>
      <dgm:spPr/>
      <dgm:t>
        <a:bodyPr/>
        <a:lstStyle/>
        <a:p>
          <a:r>
            <a:rPr lang="en-US" sz="2800" dirty="0"/>
            <a:t>Linear growth and decay </a:t>
          </a:r>
          <a:r>
            <a:rPr lang="en-US" sz="2800" dirty="0">
              <a:sym typeface="Wingdings" panose="05000000000000000000" pitchFamily="2" charset="2"/>
            </a:rPr>
            <a:t></a:t>
          </a:r>
          <a:r>
            <a:rPr lang="en-US" sz="2800" dirty="0"/>
            <a:t>Arithmetic Sequence </a:t>
          </a:r>
        </a:p>
        <a:p>
          <a:r>
            <a:rPr lang="en-US" sz="2800" dirty="0"/>
            <a:t>(increases or decreases by the same amount at regular intervals.)</a:t>
          </a:r>
        </a:p>
      </dgm:t>
    </dgm:pt>
    <dgm:pt modelId="{5D83376E-8393-4421-84D4-D3B592AAAE91}" type="parTrans" cxnId="{3B69318B-65BA-4A3C-945B-738AACDDE586}">
      <dgm:prSet/>
      <dgm:spPr/>
      <dgm:t>
        <a:bodyPr/>
        <a:lstStyle/>
        <a:p>
          <a:endParaRPr lang="en-US"/>
        </a:p>
      </dgm:t>
    </dgm:pt>
    <dgm:pt modelId="{E854430C-D151-45D8-A159-8113724F3237}" type="sibTrans" cxnId="{3B69318B-65BA-4A3C-945B-738AACDDE586}">
      <dgm:prSet/>
      <dgm:spPr/>
      <dgm:t>
        <a:bodyPr/>
        <a:lstStyle/>
        <a:p>
          <a:endParaRPr lang="en-US"/>
        </a:p>
      </dgm:t>
    </dgm:pt>
    <dgm:pt modelId="{D11AE862-4DF8-4CAD-80A5-77CA6A2DEC32}">
      <dgm:prSet custT="1"/>
      <dgm:spPr/>
      <dgm:t>
        <a:bodyPr/>
        <a:lstStyle/>
        <a:p>
          <a:r>
            <a:rPr lang="en-US" sz="2800" dirty="0"/>
            <a:t>e.g. Simple interest </a:t>
          </a:r>
        </a:p>
      </dgm:t>
    </dgm:pt>
    <dgm:pt modelId="{D4491CEE-925A-4E61-9130-05C2FD2F5BBE}" type="parTrans" cxnId="{93231CE4-1D4B-4FFE-AF3B-504E111DDD51}">
      <dgm:prSet/>
      <dgm:spPr/>
      <dgm:t>
        <a:bodyPr/>
        <a:lstStyle/>
        <a:p>
          <a:endParaRPr lang="en-US"/>
        </a:p>
      </dgm:t>
    </dgm:pt>
    <dgm:pt modelId="{81DE59B9-7333-4CB3-940A-BCF7018027E0}" type="sibTrans" cxnId="{93231CE4-1D4B-4FFE-AF3B-504E111DDD51}">
      <dgm:prSet/>
      <dgm:spPr/>
      <dgm:t>
        <a:bodyPr/>
        <a:lstStyle/>
        <a:p>
          <a:endParaRPr lang="en-US"/>
        </a:p>
      </dgm:t>
    </dgm:pt>
    <dgm:pt modelId="{E5F3BBC0-8C72-4171-B450-33BB622AF1D9}">
      <dgm:prSet custT="1"/>
      <dgm:spPr/>
      <dgm:t>
        <a:bodyPr/>
        <a:lstStyle/>
        <a:p>
          <a:r>
            <a:rPr lang="en-US" sz="2800" dirty="0"/>
            <a:t>Flat-rate or straight-line depreciation: the depreciation of the value of a new car by a constant amount each year. </a:t>
          </a:r>
        </a:p>
      </dgm:t>
    </dgm:pt>
    <dgm:pt modelId="{93632BC0-A896-41EB-B0C9-7E9B0EBF9AE0}" type="parTrans" cxnId="{CCBF2E76-799C-42B1-BBF2-472FC2FAE0B7}">
      <dgm:prSet/>
      <dgm:spPr/>
      <dgm:t>
        <a:bodyPr/>
        <a:lstStyle/>
        <a:p>
          <a:endParaRPr lang="en-US"/>
        </a:p>
      </dgm:t>
    </dgm:pt>
    <dgm:pt modelId="{463920AC-2723-45A0-84E5-5515C86E780B}" type="sibTrans" cxnId="{CCBF2E76-799C-42B1-BBF2-472FC2FAE0B7}">
      <dgm:prSet/>
      <dgm:spPr/>
      <dgm:t>
        <a:bodyPr/>
        <a:lstStyle/>
        <a:p>
          <a:endParaRPr lang="en-US"/>
        </a:p>
      </dgm:t>
    </dgm:pt>
    <dgm:pt modelId="{7AC2B804-8FF0-2F43-ADEC-A8A02CC3AC63}" type="pres">
      <dgm:prSet presAssocID="{B65FE338-8029-4389-B386-54A98A7F9232}" presName="outerComposite" presStyleCnt="0">
        <dgm:presLayoutVars>
          <dgm:chMax val="5"/>
          <dgm:dir/>
          <dgm:resizeHandles val="exact"/>
        </dgm:presLayoutVars>
      </dgm:prSet>
      <dgm:spPr/>
    </dgm:pt>
    <dgm:pt modelId="{3D67F423-378B-874F-A4BD-9D61A318C929}" type="pres">
      <dgm:prSet presAssocID="{B65FE338-8029-4389-B386-54A98A7F9232}" presName="dummyMaxCanvas" presStyleCnt="0">
        <dgm:presLayoutVars/>
      </dgm:prSet>
      <dgm:spPr/>
    </dgm:pt>
    <dgm:pt modelId="{CF0DE45F-8D83-4847-8C1F-11403F909E66}" type="pres">
      <dgm:prSet presAssocID="{B65FE338-8029-4389-B386-54A98A7F9232}" presName="ThreeNodes_1" presStyleLbl="node1" presStyleIdx="0" presStyleCnt="3" custLinFactNeighborX="-3058" custLinFactNeighborY="-442">
        <dgm:presLayoutVars>
          <dgm:bulletEnabled val="1"/>
        </dgm:presLayoutVars>
      </dgm:prSet>
      <dgm:spPr/>
    </dgm:pt>
    <dgm:pt modelId="{838ED432-82D1-4D4B-90FF-960AF6ECB2CE}" type="pres">
      <dgm:prSet presAssocID="{B65FE338-8029-4389-B386-54A98A7F9232}" presName="ThreeNodes_2" presStyleLbl="node1" presStyleIdx="1" presStyleCnt="3" custScaleX="104912">
        <dgm:presLayoutVars>
          <dgm:bulletEnabled val="1"/>
        </dgm:presLayoutVars>
      </dgm:prSet>
      <dgm:spPr/>
    </dgm:pt>
    <dgm:pt modelId="{E45017F9-F44B-8045-83AE-6B05822A915D}" type="pres">
      <dgm:prSet presAssocID="{B65FE338-8029-4389-B386-54A98A7F9232}" presName="ThreeNodes_3" presStyleLbl="node1" presStyleIdx="2" presStyleCnt="3" custScaleX="104344">
        <dgm:presLayoutVars>
          <dgm:bulletEnabled val="1"/>
        </dgm:presLayoutVars>
      </dgm:prSet>
      <dgm:spPr/>
    </dgm:pt>
    <dgm:pt modelId="{8F0852A7-CA7F-9641-B31E-A6D783A59F1A}" type="pres">
      <dgm:prSet presAssocID="{B65FE338-8029-4389-B386-54A98A7F9232}" presName="ThreeConn_1-2" presStyleLbl="fgAccFollowNode1" presStyleIdx="0" presStyleCnt="2">
        <dgm:presLayoutVars>
          <dgm:bulletEnabled val="1"/>
        </dgm:presLayoutVars>
      </dgm:prSet>
      <dgm:spPr/>
    </dgm:pt>
    <dgm:pt modelId="{0164B350-BCBC-F646-95A7-EA1591A6DEBF}" type="pres">
      <dgm:prSet presAssocID="{B65FE338-8029-4389-B386-54A98A7F9232}" presName="ThreeConn_2-3" presStyleLbl="fgAccFollowNode1" presStyleIdx="1" presStyleCnt="2">
        <dgm:presLayoutVars>
          <dgm:bulletEnabled val="1"/>
        </dgm:presLayoutVars>
      </dgm:prSet>
      <dgm:spPr/>
    </dgm:pt>
    <dgm:pt modelId="{8417EC9C-0065-6E42-9663-67EE88308E88}" type="pres">
      <dgm:prSet presAssocID="{B65FE338-8029-4389-B386-54A98A7F9232}" presName="ThreeNodes_1_text" presStyleLbl="node1" presStyleIdx="2" presStyleCnt="3">
        <dgm:presLayoutVars>
          <dgm:bulletEnabled val="1"/>
        </dgm:presLayoutVars>
      </dgm:prSet>
      <dgm:spPr/>
    </dgm:pt>
    <dgm:pt modelId="{8C5E44BD-D857-DC45-A662-494B5B50A885}" type="pres">
      <dgm:prSet presAssocID="{B65FE338-8029-4389-B386-54A98A7F9232}" presName="ThreeNodes_2_text" presStyleLbl="node1" presStyleIdx="2" presStyleCnt="3">
        <dgm:presLayoutVars>
          <dgm:bulletEnabled val="1"/>
        </dgm:presLayoutVars>
      </dgm:prSet>
      <dgm:spPr/>
    </dgm:pt>
    <dgm:pt modelId="{F2B11E52-6E98-B646-A085-A29204F7842F}" type="pres">
      <dgm:prSet presAssocID="{B65FE338-8029-4389-B386-54A98A7F9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B0E102-8F74-8540-BE7B-A0EC6AF0FB1C}" type="presOf" srcId="{81DE59B9-7333-4CB3-940A-BCF7018027E0}" destId="{0164B350-BCBC-F646-95A7-EA1591A6DEBF}" srcOrd="0" destOrd="0" presId="urn:microsoft.com/office/officeart/2005/8/layout/vProcess5"/>
    <dgm:cxn modelId="{B2F88B47-F91B-E047-8F98-EDD92FFB744A}" type="presOf" srcId="{23B5AA3C-9198-400B-BFE0-88E4A335128B}" destId="{CF0DE45F-8D83-4847-8C1F-11403F909E66}" srcOrd="0" destOrd="0" presId="urn:microsoft.com/office/officeart/2005/8/layout/vProcess5"/>
    <dgm:cxn modelId="{20F7194F-09BE-464E-8A2A-57181C3F802F}" type="presOf" srcId="{E5F3BBC0-8C72-4171-B450-33BB622AF1D9}" destId="{F2B11E52-6E98-B646-A085-A29204F7842F}" srcOrd="1" destOrd="0" presId="urn:microsoft.com/office/officeart/2005/8/layout/vProcess5"/>
    <dgm:cxn modelId="{CCBF2E76-799C-42B1-BBF2-472FC2FAE0B7}" srcId="{B65FE338-8029-4389-B386-54A98A7F9232}" destId="{E5F3BBC0-8C72-4171-B450-33BB622AF1D9}" srcOrd="2" destOrd="0" parTransId="{93632BC0-A896-41EB-B0C9-7E9B0EBF9AE0}" sibTransId="{463920AC-2723-45A0-84E5-5515C86E780B}"/>
    <dgm:cxn modelId="{3B69318B-65BA-4A3C-945B-738AACDDE586}" srcId="{B65FE338-8029-4389-B386-54A98A7F9232}" destId="{23B5AA3C-9198-400B-BFE0-88E4A335128B}" srcOrd="0" destOrd="0" parTransId="{5D83376E-8393-4421-84D4-D3B592AAAE91}" sibTransId="{E854430C-D151-45D8-A159-8113724F3237}"/>
    <dgm:cxn modelId="{A1D1999B-6E22-874E-965D-580EEC4E187B}" type="presOf" srcId="{E5F3BBC0-8C72-4171-B450-33BB622AF1D9}" destId="{E45017F9-F44B-8045-83AE-6B05822A915D}" srcOrd="0" destOrd="0" presId="urn:microsoft.com/office/officeart/2005/8/layout/vProcess5"/>
    <dgm:cxn modelId="{0D88DF9F-8141-F14F-9872-3E1FE9C2E794}" type="presOf" srcId="{E854430C-D151-45D8-A159-8113724F3237}" destId="{8F0852A7-CA7F-9641-B31E-A6D783A59F1A}" srcOrd="0" destOrd="0" presId="urn:microsoft.com/office/officeart/2005/8/layout/vProcess5"/>
    <dgm:cxn modelId="{22BF85C3-661D-AA48-8BC9-AFB5BD34CC3E}" type="presOf" srcId="{D11AE862-4DF8-4CAD-80A5-77CA6A2DEC32}" destId="{8C5E44BD-D857-DC45-A662-494B5B50A885}" srcOrd="1" destOrd="0" presId="urn:microsoft.com/office/officeart/2005/8/layout/vProcess5"/>
    <dgm:cxn modelId="{C3467CCD-397F-A34F-AE77-C86A70C24D48}" type="presOf" srcId="{B65FE338-8029-4389-B386-54A98A7F9232}" destId="{7AC2B804-8FF0-2F43-ADEC-A8A02CC3AC63}" srcOrd="0" destOrd="0" presId="urn:microsoft.com/office/officeart/2005/8/layout/vProcess5"/>
    <dgm:cxn modelId="{5D1363E0-00C6-0740-BA1C-B6EC0D27E9B7}" type="presOf" srcId="{D11AE862-4DF8-4CAD-80A5-77CA6A2DEC32}" destId="{838ED432-82D1-4D4B-90FF-960AF6ECB2CE}" srcOrd="0" destOrd="0" presId="urn:microsoft.com/office/officeart/2005/8/layout/vProcess5"/>
    <dgm:cxn modelId="{93231CE4-1D4B-4FFE-AF3B-504E111DDD51}" srcId="{B65FE338-8029-4389-B386-54A98A7F9232}" destId="{D11AE862-4DF8-4CAD-80A5-77CA6A2DEC32}" srcOrd="1" destOrd="0" parTransId="{D4491CEE-925A-4E61-9130-05C2FD2F5BBE}" sibTransId="{81DE59B9-7333-4CB3-940A-BCF7018027E0}"/>
    <dgm:cxn modelId="{2FAC86F6-1DE2-F54A-88B9-83E5DFAE9131}" type="presOf" srcId="{23B5AA3C-9198-400B-BFE0-88E4A335128B}" destId="{8417EC9C-0065-6E42-9663-67EE88308E88}" srcOrd="1" destOrd="0" presId="urn:microsoft.com/office/officeart/2005/8/layout/vProcess5"/>
    <dgm:cxn modelId="{D0BBF671-F4D2-B443-AD31-C27946EE5056}" type="presParOf" srcId="{7AC2B804-8FF0-2F43-ADEC-A8A02CC3AC63}" destId="{3D67F423-378B-874F-A4BD-9D61A318C929}" srcOrd="0" destOrd="0" presId="urn:microsoft.com/office/officeart/2005/8/layout/vProcess5"/>
    <dgm:cxn modelId="{AAFA7B73-F174-204F-B9A8-F31BB84C0116}" type="presParOf" srcId="{7AC2B804-8FF0-2F43-ADEC-A8A02CC3AC63}" destId="{CF0DE45F-8D83-4847-8C1F-11403F909E66}" srcOrd="1" destOrd="0" presId="urn:microsoft.com/office/officeart/2005/8/layout/vProcess5"/>
    <dgm:cxn modelId="{72FD7A76-2DA3-5449-B3C9-EC60FD740CE3}" type="presParOf" srcId="{7AC2B804-8FF0-2F43-ADEC-A8A02CC3AC63}" destId="{838ED432-82D1-4D4B-90FF-960AF6ECB2CE}" srcOrd="2" destOrd="0" presId="urn:microsoft.com/office/officeart/2005/8/layout/vProcess5"/>
    <dgm:cxn modelId="{5B10892D-A66A-6345-A5E1-CEF9DF1DFE87}" type="presParOf" srcId="{7AC2B804-8FF0-2F43-ADEC-A8A02CC3AC63}" destId="{E45017F9-F44B-8045-83AE-6B05822A915D}" srcOrd="3" destOrd="0" presId="urn:microsoft.com/office/officeart/2005/8/layout/vProcess5"/>
    <dgm:cxn modelId="{1841F722-1212-A64E-BC33-107834AF1A36}" type="presParOf" srcId="{7AC2B804-8FF0-2F43-ADEC-A8A02CC3AC63}" destId="{8F0852A7-CA7F-9641-B31E-A6D783A59F1A}" srcOrd="4" destOrd="0" presId="urn:microsoft.com/office/officeart/2005/8/layout/vProcess5"/>
    <dgm:cxn modelId="{46C50D44-E6DF-8640-ACB4-2BF40B04F8D4}" type="presParOf" srcId="{7AC2B804-8FF0-2F43-ADEC-A8A02CC3AC63}" destId="{0164B350-BCBC-F646-95A7-EA1591A6DEBF}" srcOrd="5" destOrd="0" presId="urn:microsoft.com/office/officeart/2005/8/layout/vProcess5"/>
    <dgm:cxn modelId="{93FB1657-AFD4-4B4A-B20E-9B6A46FE28FC}" type="presParOf" srcId="{7AC2B804-8FF0-2F43-ADEC-A8A02CC3AC63}" destId="{8417EC9C-0065-6E42-9663-67EE88308E88}" srcOrd="6" destOrd="0" presId="urn:microsoft.com/office/officeart/2005/8/layout/vProcess5"/>
    <dgm:cxn modelId="{6987DB6D-10C9-984E-8830-A2622A01B605}" type="presParOf" srcId="{7AC2B804-8FF0-2F43-ADEC-A8A02CC3AC63}" destId="{8C5E44BD-D857-DC45-A662-494B5B50A885}" srcOrd="7" destOrd="0" presId="urn:microsoft.com/office/officeart/2005/8/layout/vProcess5"/>
    <dgm:cxn modelId="{5DA92476-57CE-5D41-8975-E0AC44CA7658}" type="presParOf" srcId="{7AC2B804-8FF0-2F43-ADEC-A8A02CC3AC63}" destId="{F2B11E52-6E98-B646-A085-A29204F784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FE338-8029-4389-B386-54A98A7F9232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B5AA3C-9198-400B-BFE0-88E4A335128B}">
      <dgm:prSet custT="1"/>
      <dgm:spPr/>
      <dgm:t>
        <a:bodyPr/>
        <a:lstStyle/>
        <a:p>
          <a:r>
            <a:rPr lang="en-US" sz="2800" dirty="0"/>
            <a:t>Geometric  growth and decay </a:t>
          </a:r>
          <a:r>
            <a:rPr lang="en-US" sz="2800" dirty="0">
              <a:sym typeface="Wingdings" panose="05000000000000000000" pitchFamily="2" charset="2"/>
            </a:rPr>
            <a:t></a:t>
          </a:r>
          <a:r>
            <a:rPr lang="en-US" sz="2800" dirty="0"/>
            <a:t>Geometric Sequence (increases or decreases by the </a:t>
          </a:r>
          <a:r>
            <a:rPr lang="en-GB" sz="2800" dirty="0"/>
            <a:t>same percentage </a:t>
          </a:r>
          <a:r>
            <a:rPr lang="en-US" sz="2800" dirty="0"/>
            <a:t>at regular intervals.)</a:t>
          </a:r>
        </a:p>
      </dgm:t>
    </dgm:pt>
    <dgm:pt modelId="{5D83376E-8393-4421-84D4-D3B592AAAE91}" type="parTrans" cxnId="{3B69318B-65BA-4A3C-945B-738AACDDE586}">
      <dgm:prSet/>
      <dgm:spPr/>
      <dgm:t>
        <a:bodyPr/>
        <a:lstStyle/>
        <a:p>
          <a:endParaRPr lang="en-US"/>
        </a:p>
      </dgm:t>
    </dgm:pt>
    <dgm:pt modelId="{E854430C-D151-45D8-A159-8113724F3237}" type="sibTrans" cxnId="{3B69318B-65BA-4A3C-945B-738AACDDE586}">
      <dgm:prSet/>
      <dgm:spPr/>
      <dgm:t>
        <a:bodyPr/>
        <a:lstStyle/>
        <a:p>
          <a:endParaRPr lang="en-US"/>
        </a:p>
      </dgm:t>
    </dgm:pt>
    <dgm:pt modelId="{D11AE862-4DF8-4CAD-80A5-77CA6A2DEC32}">
      <dgm:prSet custT="1"/>
      <dgm:spPr/>
      <dgm:t>
        <a:bodyPr/>
        <a:lstStyle/>
        <a:p>
          <a:r>
            <a:rPr lang="en-US" sz="2800" dirty="0"/>
            <a:t>e.g. Compound interest </a:t>
          </a:r>
        </a:p>
      </dgm:t>
    </dgm:pt>
    <dgm:pt modelId="{D4491CEE-925A-4E61-9130-05C2FD2F5BBE}" type="parTrans" cxnId="{93231CE4-1D4B-4FFE-AF3B-504E111DDD51}">
      <dgm:prSet/>
      <dgm:spPr/>
      <dgm:t>
        <a:bodyPr/>
        <a:lstStyle/>
        <a:p>
          <a:endParaRPr lang="en-US"/>
        </a:p>
      </dgm:t>
    </dgm:pt>
    <dgm:pt modelId="{81DE59B9-7333-4CB3-940A-BCF7018027E0}" type="sibTrans" cxnId="{93231CE4-1D4B-4FFE-AF3B-504E111DDD51}">
      <dgm:prSet/>
      <dgm:spPr/>
      <dgm:t>
        <a:bodyPr/>
        <a:lstStyle/>
        <a:p>
          <a:endParaRPr lang="en-US"/>
        </a:p>
      </dgm:t>
    </dgm:pt>
    <dgm:pt modelId="{E5F3BBC0-8C72-4171-B450-33BB622AF1D9}">
      <dgm:prSet custT="1"/>
      <dgm:spPr/>
      <dgm:t>
        <a:bodyPr/>
        <a:lstStyle/>
        <a:p>
          <a:r>
            <a:rPr lang="en-GB" sz="2800" dirty="0"/>
            <a:t>Reducing balance </a:t>
          </a:r>
          <a:r>
            <a:rPr lang="en-US" sz="2800" dirty="0"/>
            <a:t>depreciation: </a:t>
          </a:r>
          <a:r>
            <a:rPr lang="en-GB" sz="2800" dirty="0"/>
            <a:t>a house by a constant percentage of its depreciated value each year</a:t>
          </a:r>
          <a:r>
            <a:rPr lang="en-US" sz="2800" dirty="0"/>
            <a:t>. </a:t>
          </a:r>
        </a:p>
      </dgm:t>
    </dgm:pt>
    <dgm:pt modelId="{93632BC0-A896-41EB-B0C9-7E9B0EBF9AE0}" type="parTrans" cxnId="{CCBF2E76-799C-42B1-BBF2-472FC2FAE0B7}">
      <dgm:prSet/>
      <dgm:spPr/>
      <dgm:t>
        <a:bodyPr/>
        <a:lstStyle/>
        <a:p>
          <a:endParaRPr lang="en-US"/>
        </a:p>
      </dgm:t>
    </dgm:pt>
    <dgm:pt modelId="{463920AC-2723-45A0-84E5-5515C86E780B}" type="sibTrans" cxnId="{CCBF2E76-799C-42B1-BBF2-472FC2FAE0B7}">
      <dgm:prSet/>
      <dgm:spPr/>
      <dgm:t>
        <a:bodyPr/>
        <a:lstStyle/>
        <a:p>
          <a:endParaRPr lang="en-US"/>
        </a:p>
      </dgm:t>
    </dgm:pt>
    <dgm:pt modelId="{7AC2B804-8FF0-2F43-ADEC-A8A02CC3AC63}" type="pres">
      <dgm:prSet presAssocID="{B65FE338-8029-4389-B386-54A98A7F9232}" presName="outerComposite" presStyleCnt="0">
        <dgm:presLayoutVars>
          <dgm:chMax val="5"/>
          <dgm:dir/>
          <dgm:resizeHandles val="exact"/>
        </dgm:presLayoutVars>
      </dgm:prSet>
      <dgm:spPr/>
    </dgm:pt>
    <dgm:pt modelId="{3D67F423-378B-874F-A4BD-9D61A318C929}" type="pres">
      <dgm:prSet presAssocID="{B65FE338-8029-4389-B386-54A98A7F9232}" presName="dummyMaxCanvas" presStyleCnt="0">
        <dgm:presLayoutVars/>
      </dgm:prSet>
      <dgm:spPr/>
    </dgm:pt>
    <dgm:pt modelId="{CF0DE45F-8D83-4847-8C1F-11403F909E66}" type="pres">
      <dgm:prSet presAssocID="{B65FE338-8029-4389-B386-54A98A7F9232}" presName="ThreeNodes_1" presStyleLbl="node1" presStyleIdx="0" presStyleCnt="3" custLinFactNeighborX="-3058" custLinFactNeighborY="-442">
        <dgm:presLayoutVars>
          <dgm:bulletEnabled val="1"/>
        </dgm:presLayoutVars>
      </dgm:prSet>
      <dgm:spPr/>
    </dgm:pt>
    <dgm:pt modelId="{838ED432-82D1-4D4B-90FF-960AF6ECB2CE}" type="pres">
      <dgm:prSet presAssocID="{B65FE338-8029-4389-B386-54A98A7F9232}" presName="ThreeNodes_2" presStyleLbl="node1" presStyleIdx="1" presStyleCnt="3" custScaleX="104912">
        <dgm:presLayoutVars>
          <dgm:bulletEnabled val="1"/>
        </dgm:presLayoutVars>
      </dgm:prSet>
      <dgm:spPr/>
    </dgm:pt>
    <dgm:pt modelId="{E45017F9-F44B-8045-83AE-6B05822A915D}" type="pres">
      <dgm:prSet presAssocID="{B65FE338-8029-4389-B386-54A98A7F9232}" presName="ThreeNodes_3" presStyleLbl="node1" presStyleIdx="2" presStyleCnt="3" custScaleX="104344">
        <dgm:presLayoutVars>
          <dgm:bulletEnabled val="1"/>
        </dgm:presLayoutVars>
      </dgm:prSet>
      <dgm:spPr/>
    </dgm:pt>
    <dgm:pt modelId="{8F0852A7-CA7F-9641-B31E-A6D783A59F1A}" type="pres">
      <dgm:prSet presAssocID="{B65FE338-8029-4389-B386-54A98A7F9232}" presName="ThreeConn_1-2" presStyleLbl="fgAccFollowNode1" presStyleIdx="0" presStyleCnt="2">
        <dgm:presLayoutVars>
          <dgm:bulletEnabled val="1"/>
        </dgm:presLayoutVars>
      </dgm:prSet>
      <dgm:spPr/>
    </dgm:pt>
    <dgm:pt modelId="{0164B350-BCBC-F646-95A7-EA1591A6DEBF}" type="pres">
      <dgm:prSet presAssocID="{B65FE338-8029-4389-B386-54A98A7F9232}" presName="ThreeConn_2-3" presStyleLbl="fgAccFollowNode1" presStyleIdx="1" presStyleCnt="2">
        <dgm:presLayoutVars>
          <dgm:bulletEnabled val="1"/>
        </dgm:presLayoutVars>
      </dgm:prSet>
      <dgm:spPr/>
    </dgm:pt>
    <dgm:pt modelId="{8417EC9C-0065-6E42-9663-67EE88308E88}" type="pres">
      <dgm:prSet presAssocID="{B65FE338-8029-4389-B386-54A98A7F9232}" presName="ThreeNodes_1_text" presStyleLbl="node1" presStyleIdx="2" presStyleCnt="3">
        <dgm:presLayoutVars>
          <dgm:bulletEnabled val="1"/>
        </dgm:presLayoutVars>
      </dgm:prSet>
      <dgm:spPr/>
    </dgm:pt>
    <dgm:pt modelId="{8C5E44BD-D857-DC45-A662-494B5B50A885}" type="pres">
      <dgm:prSet presAssocID="{B65FE338-8029-4389-B386-54A98A7F9232}" presName="ThreeNodes_2_text" presStyleLbl="node1" presStyleIdx="2" presStyleCnt="3">
        <dgm:presLayoutVars>
          <dgm:bulletEnabled val="1"/>
        </dgm:presLayoutVars>
      </dgm:prSet>
      <dgm:spPr/>
    </dgm:pt>
    <dgm:pt modelId="{F2B11E52-6E98-B646-A085-A29204F7842F}" type="pres">
      <dgm:prSet presAssocID="{B65FE338-8029-4389-B386-54A98A7F9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B0E102-8F74-8540-BE7B-A0EC6AF0FB1C}" type="presOf" srcId="{81DE59B9-7333-4CB3-940A-BCF7018027E0}" destId="{0164B350-BCBC-F646-95A7-EA1591A6DEBF}" srcOrd="0" destOrd="0" presId="urn:microsoft.com/office/officeart/2005/8/layout/vProcess5"/>
    <dgm:cxn modelId="{B2F88B47-F91B-E047-8F98-EDD92FFB744A}" type="presOf" srcId="{23B5AA3C-9198-400B-BFE0-88E4A335128B}" destId="{CF0DE45F-8D83-4847-8C1F-11403F909E66}" srcOrd="0" destOrd="0" presId="urn:microsoft.com/office/officeart/2005/8/layout/vProcess5"/>
    <dgm:cxn modelId="{20F7194F-09BE-464E-8A2A-57181C3F802F}" type="presOf" srcId="{E5F3BBC0-8C72-4171-B450-33BB622AF1D9}" destId="{F2B11E52-6E98-B646-A085-A29204F7842F}" srcOrd="1" destOrd="0" presId="urn:microsoft.com/office/officeart/2005/8/layout/vProcess5"/>
    <dgm:cxn modelId="{CCBF2E76-799C-42B1-BBF2-472FC2FAE0B7}" srcId="{B65FE338-8029-4389-B386-54A98A7F9232}" destId="{E5F3BBC0-8C72-4171-B450-33BB622AF1D9}" srcOrd="2" destOrd="0" parTransId="{93632BC0-A896-41EB-B0C9-7E9B0EBF9AE0}" sibTransId="{463920AC-2723-45A0-84E5-5515C86E780B}"/>
    <dgm:cxn modelId="{3B69318B-65BA-4A3C-945B-738AACDDE586}" srcId="{B65FE338-8029-4389-B386-54A98A7F9232}" destId="{23B5AA3C-9198-400B-BFE0-88E4A335128B}" srcOrd="0" destOrd="0" parTransId="{5D83376E-8393-4421-84D4-D3B592AAAE91}" sibTransId="{E854430C-D151-45D8-A159-8113724F3237}"/>
    <dgm:cxn modelId="{A1D1999B-6E22-874E-965D-580EEC4E187B}" type="presOf" srcId="{E5F3BBC0-8C72-4171-B450-33BB622AF1D9}" destId="{E45017F9-F44B-8045-83AE-6B05822A915D}" srcOrd="0" destOrd="0" presId="urn:microsoft.com/office/officeart/2005/8/layout/vProcess5"/>
    <dgm:cxn modelId="{0D88DF9F-8141-F14F-9872-3E1FE9C2E794}" type="presOf" srcId="{E854430C-D151-45D8-A159-8113724F3237}" destId="{8F0852A7-CA7F-9641-B31E-A6D783A59F1A}" srcOrd="0" destOrd="0" presId="urn:microsoft.com/office/officeart/2005/8/layout/vProcess5"/>
    <dgm:cxn modelId="{22BF85C3-661D-AA48-8BC9-AFB5BD34CC3E}" type="presOf" srcId="{D11AE862-4DF8-4CAD-80A5-77CA6A2DEC32}" destId="{8C5E44BD-D857-DC45-A662-494B5B50A885}" srcOrd="1" destOrd="0" presId="urn:microsoft.com/office/officeart/2005/8/layout/vProcess5"/>
    <dgm:cxn modelId="{C3467CCD-397F-A34F-AE77-C86A70C24D48}" type="presOf" srcId="{B65FE338-8029-4389-B386-54A98A7F9232}" destId="{7AC2B804-8FF0-2F43-ADEC-A8A02CC3AC63}" srcOrd="0" destOrd="0" presId="urn:microsoft.com/office/officeart/2005/8/layout/vProcess5"/>
    <dgm:cxn modelId="{5D1363E0-00C6-0740-BA1C-B6EC0D27E9B7}" type="presOf" srcId="{D11AE862-4DF8-4CAD-80A5-77CA6A2DEC32}" destId="{838ED432-82D1-4D4B-90FF-960AF6ECB2CE}" srcOrd="0" destOrd="0" presId="urn:microsoft.com/office/officeart/2005/8/layout/vProcess5"/>
    <dgm:cxn modelId="{93231CE4-1D4B-4FFE-AF3B-504E111DDD51}" srcId="{B65FE338-8029-4389-B386-54A98A7F9232}" destId="{D11AE862-4DF8-4CAD-80A5-77CA6A2DEC32}" srcOrd="1" destOrd="0" parTransId="{D4491CEE-925A-4E61-9130-05C2FD2F5BBE}" sibTransId="{81DE59B9-7333-4CB3-940A-BCF7018027E0}"/>
    <dgm:cxn modelId="{2FAC86F6-1DE2-F54A-88B9-83E5DFAE9131}" type="presOf" srcId="{23B5AA3C-9198-400B-BFE0-88E4A335128B}" destId="{8417EC9C-0065-6E42-9663-67EE88308E88}" srcOrd="1" destOrd="0" presId="urn:microsoft.com/office/officeart/2005/8/layout/vProcess5"/>
    <dgm:cxn modelId="{D0BBF671-F4D2-B443-AD31-C27946EE5056}" type="presParOf" srcId="{7AC2B804-8FF0-2F43-ADEC-A8A02CC3AC63}" destId="{3D67F423-378B-874F-A4BD-9D61A318C929}" srcOrd="0" destOrd="0" presId="urn:microsoft.com/office/officeart/2005/8/layout/vProcess5"/>
    <dgm:cxn modelId="{AAFA7B73-F174-204F-B9A8-F31BB84C0116}" type="presParOf" srcId="{7AC2B804-8FF0-2F43-ADEC-A8A02CC3AC63}" destId="{CF0DE45F-8D83-4847-8C1F-11403F909E66}" srcOrd="1" destOrd="0" presId="urn:microsoft.com/office/officeart/2005/8/layout/vProcess5"/>
    <dgm:cxn modelId="{72FD7A76-2DA3-5449-B3C9-EC60FD740CE3}" type="presParOf" srcId="{7AC2B804-8FF0-2F43-ADEC-A8A02CC3AC63}" destId="{838ED432-82D1-4D4B-90FF-960AF6ECB2CE}" srcOrd="2" destOrd="0" presId="urn:microsoft.com/office/officeart/2005/8/layout/vProcess5"/>
    <dgm:cxn modelId="{5B10892D-A66A-6345-A5E1-CEF9DF1DFE87}" type="presParOf" srcId="{7AC2B804-8FF0-2F43-ADEC-A8A02CC3AC63}" destId="{E45017F9-F44B-8045-83AE-6B05822A915D}" srcOrd="3" destOrd="0" presId="urn:microsoft.com/office/officeart/2005/8/layout/vProcess5"/>
    <dgm:cxn modelId="{1841F722-1212-A64E-BC33-107834AF1A36}" type="presParOf" srcId="{7AC2B804-8FF0-2F43-ADEC-A8A02CC3AC63}" destId="{8F0852A7-CA7F-9641-B31E-A6D783A59F1A}" srcOrd="4" destOrd="0" presId="urn:microsoft.com/office/officeart/2005/8/layout/vProcess5"/>
    <dgm:cxn modelId="{46C50D44-E6DF-8640-ACB4-2BF40B04F8D4}" type="presParOf" srcId="{7AC2B804-8FF0-2F43-ADEC-A8A02CC3AC63}" destId="{0164B350-BCBC-F646-95A7-EA1591A6DEBF}" srcOrd="5" destOrd="0" presId="urn:microsoft.com/office/officeart/2005/8/layout/vProcess5"/>
    <dgm:cxn modelId="{93FB1657-AFD4-4B4A-B20E-9B6A46FE28FC}" type="presParOf" srcId="{7AC2B804-8FF0-2F43-ADEC-A8A02CC3AC63}" destId="{8417EC9C-0065-6E42-9663-67EE88308E88}" srcOrd="6" destOrd="0" presId="urn:microsoft.com/office/officeart/2005/8/layout/vProcess5"/>
    <dgm:cxn modelId="{6987DB6D-10C9-984E-8830-A2622A01B605}" type="presParOf" srcId="{7AC2B804-8FF0-2F43-ADEC-A8A02CC3AC63}" destId="{8C5E44BD-D857-DC45-A662-494B5B50A885}" srcOrd="7" destOrd="0" presId="urn:microsoft.com/office/officeart/2005/8/layout/vProcess5"/>
    <dgm:cxn modelId="{5DA92476-57CE-5D41-8975-E0AC44CA7658}" type="presParOf" srcId="{7AC2B804-8FF0-2F43-ADEC-A8A02CC3AC63}" destId="{F2B11E52-6E98-B646-A085-A29204F784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What is the linear growth and decay?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3I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the geometric growth and decay? Difference between Linear and Geometric?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2AF3EFE-239F-C94B-BBF4-85895B1F5D9B}">
          <dgm:prSet/>
          <dgm:spPr/>
          <dgm:t>
            <a:bodyPr/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4. 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Calculating the </a:t>
              </a:r>
              <a14:m>
                <m:oMath xmlns:m="http://schemas.openxmlformats.org/officeDocument/2006/math">
                  <m:sSup>
                    <m:sSupPr>
                      <m:ctrlP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A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A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sup>
                  </m:sSup>
                </m:oMath>
              </a14:m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term for growth or decay.</a:t>
              </a:r>
            </a:p>
          </dgm:t>
        </dgm:pt>
      </mc:Choice>
      <mc:Fallback xmlns="">
        <dgm:pt modelId="{52AF3EFE-239F-C94B-BBF4-85895B1F5D9B}">
          <dgm:prSet/>
          <dgm:spPr/>
          <dgm:t>
            <a:bodyPr/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4. 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Calculating the </a:t>
              </a:r>
              <a:r>
                <a:rPr lang="en-AU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𝑛</a:t>
              </a:r>
              <a:r>
                <a:rPr lang="en-GB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AU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𝑡ℎ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term for growth or decay.</a:t>
              </a:r>
            </a:p>
          </dgm:t>
        </dgm:pt>
      </mc:Fallback>
    </mc:AlternateConten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5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9B2FD329-3E81-0B4B-B164-EE3195B24534}" type="pres">
      <dgm:prSet presAssocID="{683E9536-1985-1B4C-BE04-87D75ED7B19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4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03B6C8EB-6584-EE46-88EB-D97F54E34AB8}" type="presParOf" srcId="{DF60FF87-B492-9247-8DCF-486B281E697E}" destId="{9B2FD329-3E81-0B4B-B164-EE3195B24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What is the linear growth and decay?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3I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the geometric growth and decay? Difference between Linear and Geometric?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>
        <a:blipFill>
          <a:blip xmlns:r="http://schemas.openxmlformats.org/officeDocument/2006/relationships" r:embed="rId1"/>
          <a:stretch>
            <a:fillRect r="-3254"/>
          </a:stretch>
        </a:blipFill>
      </dgm:spPr>
      <dgm:t>
        <a:bodyPr/>
        <a:lstStyle/>
        <a:p>
          <a:r>
            <a:rPr lang="en-AU">
              <a:noFill/>
            </a:rPr>
            <a:t> </a:t>
          </a: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5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9B2FD329-3E81-0B4B-B164-EE3195B24534}" type="pres">
      <dgm:prSet presAssocID="{683E9536-1985-1B4C-BE04-87D75ED7B19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4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03B6C8EB-6584-EE46-88EB-D97F54E34AB8}" type="presParOf" srcId="{DF60FF87-B492-9247-8DCF-486B281E697E}" destId="{9B2FD329-3E81-0B4B-B164-EE3195B24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E2769-6976-9F48-B551-C1F4ED2FFF99}">
      <dsp:nvSpPr>
        <dsp:cNvPr id="0" name=""/>
        <dsp:cNvSpPr/>
      </dsp:nvSpPr>
      <dsp:spPr>
        <a:xfrm>
          <a:off x="0" y="74735"/>
          <a:ext cx="6797675" cy="2702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Linear growth and decay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Arithmetic Sequence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e.g. Simple Interests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Flat-rate or straight-line depreciation</a:t>
          </a:r>
        </a:p>
      </dsp:txBody>
      <dsp:txXfrm>
        <a:off x="131935" y="206670"/>
        <a:ext cx="6533805" cy="2438830"/>
      </dsp:txXfrm>
    </dsp:sp>
    <dsp:sp modelId="{1675A43E-6804-B44E-8681-674928583E13}">
      <dsp:nvSpPr>
        <dsp:cNvPr id="0" name=""/>
        <dsp:cNvSpPr/>
      </dsp:nvSpPr>
      <dsp:spPr>
        <a:xfrm>
          <a:off x="0" y="2872476"/>
          <a:ext cx="6797675" cy="2702700"/>
        </a:xfrm>
        <a:prstGeom prst="roundRect">
          <a:avLst/>
        </a:prstGeom>
        <a:solidFill>
          <a:schemeClr val="accent2">
            <a:hueOff val="-1494913"/>
            <a:satOff val="-418"/>
            <a:lumOff val="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Geometric growth and decay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Geometric Sequence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e.g. Compound Interests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Reducing balance depreciation</a:t>
          </a:r>
        </a:p>
      </dsp:txBody>
      <dsp:txXfrm>
        <a:off x="131935" y="3004411"/>
        <a:ext cx="6533805" cy="2438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DE45F-8D83-4847-8C1F-11403F909E66}">
      <dsp:nvSpPr>
        <dsp:cNvPr id="0" name=""/>
        <dsp:cNvSpPr/>
      </dsp:nvSpPr>
      <dsp:spPr>
        <a:xfrm>
          <a:off x="-93411" y="0"/>
          <a:ext cx="8601457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Linear growth and decay </a:t>
          </a:r>
          <a:r>
            <a:rPr lang="en-US" sz="2800" kern="1200" dirty="0">
              <a:sym typeface="Wingdings" panose="05000000000000000000" pitchFamily="2" charset="2"/>
            </a:rPr>
            <a:t></a:t>
          </a:r>
          <a:r>
            <a:rPr lang="en-US" sz="2800" kern="1200" dirty="0"/>
            <a:t>Arithmetic Sequence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(increases or decreases by the same amount at regular intervals.)</a:t>
          </a:r>
        </a:p>
      </dsp:txBody>
      <dsp:txXfrm>
        <a:off x="-60326" y="33085"/>
        <a:ext cx="7382524" cy="1063436"/>
      </dsp:txXfrm>
    </dsp:sp>
    <dsp:sp modelId="{838ED432-82D1-4D4B-90FF-960AF6ECB2CE}">
      <dsp:nvSpPr>
        <dsp:cNvPr id="0" name=""/>
        <dsp:cNvSpPr/>
      </dsp:nvSpPr>
      <dsp:spPr>
        <a:xfrm>
          <a:off x="454288" y="1317874"/>
          <a:ext cx="9023961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e.g. Simple interest </a:t>
          </a:r>
        </a:p>
      </dsp:txBody>
      <dsp:txXfrm>
        <a:off x="487373" y="1350959"/>
        <a:ext cx="7391249" cy="1063436"/>
      </dsp:txXfrm>
    </dsp:sp>
    <dsp:sp modelId="{E45017F9-F44B-8045-83AE-6B05822A915D}">
      <dsp:nvSpPr>
        <dsp:cNvPr id="0" name=""/>
        <dsp:cNvSpPr/>
      </dsp:nvSpPr>
      <dsp:spPr>
        <a:xfrm>
          <a:off x="1237668" y="2635748"/>
          <a:ext cx="8975105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Flat-rate or straight-line depreciation: the depreciation of the value of a new car by a constant amount each year. </a:t>
          </a:r>
        </a:p>
      </dsp:txBody>
      <dsp:txXfrm>
        <a:off x="1270753" y="2668833"/>
        <a:ext cx="7350874" cy="1063436"/>
      </dsp:txXfrm>
    </dsp:sp>
    <dsp:sp modelId="{8F0852A7-CA7F-9641-B31E-A6D783A59F1A}">
      <dsp:nvSpPr>
        <dsp:cNvPr id="0" name=""/>
        <dsp:cNvSpPr/>
      </dsp:nvSpPr>
      <dsp:spPr>
        <a:xfrm>
          <a:off x="7773801" y="856618"/>
          <a:ext cx="734244" cy="73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39006" y="856618"/>
        <a:ext cx="403834" cy="552519"/>
      </dsp:txXfrm>
    </dsp:sp>
    <dsp:sp modelId="{0164B350-BCBC-F646-95A7-EA1591A6DEBF}">
      <dsp:nvSpPr>
        <dsp:cNvPr id="0" name=""/>
        <dsp:cNvSpPr/>
      </dsp:nvSpPr>
      <dsp:spPr>
        <a:xfrm>
          <a:off x="8532753" y="2166961"/>
          <a:ext cx="734244" cy="73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97958" y="2166961"/>
        <a:ext cx="403834" cy="552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DE45F-8D83-4847-8C1F-11403F909E66}">
      <dsp:nvSpPr>
        <dsp:cNvPr id="0" name=""/>
        <dsp:cNvSpPr/>
      </dsp:nvSpPr>
      <dsp:spPr>
        <a:xfrm>
          <a:off x="-93411" y="0"/>
          <a:ext cx="8601457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Geometric  growth and decay </a:t>
          </a:r>
          <a:r>
            <a:rPr lang="en-US" sz="2800" kern="1200" dirty="0">
              <a:sym typeface="Wingdings" panose="05000000000000000000" pitchFamily="2" charset="2"/>
            </a:rPr>
            <a:t></a:t>
          </a:r>
          <a:r>
            <a:rPr lang="en-US" sz="2800" kern="1200" dirty="0"/>
            <a:t>Geometric Sequence (increases or decreases by the </a:t>
          </a:r>
          <a:r>
            <a:rPr lang="en-GB" sz="2800" kern="1200" dirty="0"/>
            <a:t>same percentage </a:t>
          </a:r>
          <a:r>
            <a:rPr lang="en-US" sz="2800" kern="1200" dirty="0"/>
            <a:t>at regular intervals.)</a:t>
          </a:r>
        </a:p>
      </dsp:txBody>
      <dsp:txXfrm>
        <a:off x="-60326" y="33085"/>
        <a:ext cx="7382524" cy="1063436"/>
      </dsp:txXfrm>
    </dsp:sp>
    <dsp:sp modelId="{838ED432-82D1-4D4B-90FF-960AF6ECB2CE}">
      <dsp:nvSpPr>
        <dsp:cNvPr id="0" name=""/>
        <dsp:cNvSpPr/>
      </dsp:nvSpPr>
      <dsp:spPr>
        <a:xfrm>
          <a:off x="454288" y="1317874"/>
          <a:ext cx="9023961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e.g. Compound interest </a:t>
          </a:r>
        </a:p>
      </dsp:txBody>
      <dsp:txXfrm>
        <a:off x="487373" y="1350959"/>
        <a:ext cx="7391249" cy="1063436"/>
      </dsp:txXfrm>
    </dsp:sp>
    <dsp:sp modelId="{E45017F9-F44B-8045-83AE-6B05822A915D}">
      <dsp:nvSpPr>
        <dsp:cNvPr id="0" name=""/>
        <dsp:cNvSpPr/>
      </dsp:nvSpPr>
      <dsp:spPr>
        <a:xfrm>
          <a:off x="1237668" y="2635748"/>
          <a:ext cx="8975105" cy="11296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Reducing balance </a:t>
          </a:r>
          <a:r>
            <a:rPr lang="en-US" sz="2800" kern="1200" dirty="0"/>
            <a:t>depreciation: </a:t>
          </a:r>
          <a:r>
            <a:rPr lang="en-GB" sz="2800" kern="1200" dirty="0"/>
            <a:t>a house by a constant percentage of its depreciated value each year</a:t>
          </a:r>
          <a:r>
            <a:rPr lang="en-US" sz="2800" kern="1200" dirty="0"/>
            <a:t>. </a:t>
          </a:r>
        </a:p>
      </dsp:txBody>
      <dsp:txXfrm>
        <a:off x="1270753" y="2668833"/>
        <a:ext cx="7350874" cy="1063436"/>
      </dsp:txXfrm>
    </dsp:sp>
    <dsp:sp modelId="{8F0852A7-CA7F-9641-B31E-A6D783A59F1A}">
      <dsp:nvSpPr>
        <dsp:cNvPr id="0" name=""/>
        <dsp:cNvSpPr/>
      </dsp:nvSpPr>
      <dsp:spPr>
        <a:xfrm>
          <a:off x="7773801" y="856618"/>
          <a:ext cx="734244" cy="73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39006" y="856618"/>
        <a:ext cx="403834" cy="552519"/>
      </dsp:txXfrm>
    </dsp:sp>
    <dsp:sp modelId="{0164B350-BCBC-F646-95A7-EA1591A6DEBF}">
      <dsp:nvSpPr>
        <dsp:cNvPr id="0" name=""/>
        <dsp:cNvSpPr/>
      </dsp:nvSpPr>
      <dsp:spPr>
        <a:xfrm>
          <a:off x="8532753" y="2166961"/>
          <a:ext cx="734244" cy="73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97958" y="2166961"/>
        <a:ext cx="403834" cy="552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Booklet 3I</a:t>
          </a:r>
          <a:endParaRPr lang="en-US" sz="19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97549" y="530700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-381314"/>
            <a:satOff val="10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2. What is the linear growth and decay?</a:t>
          </a:r>
          <a:endParaRPr lang="en-US" sz="19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306934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-762628"/>
            <a:satOff val="209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What is the geometric growth and decay? Difference between Linear and Geometric?</a:t>
          </a:r>
          <a:endParaRPr lang="en-GB" sz="19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6138681" y="490554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1534670" y="2443771"/>
          <a:ext cx="2790309" cy="1674186"/>
        </a:xfrm>
        <a:prstGeom prst="rect">
          <a:avLst/>
        </a:prstGeom>
        <a:solidFill>
          <a:schemeClr val="accent5">
            <a:hueOff val="-1143942"/>
            <a:satOff val="314"/>
            <a:lumOff val="-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Calculating the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GB" sz="19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AU" sz="19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AU" sz="19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𝑡h</m:t>
                  </m:r>
                </m:sup>
              </m:sSup>
            </m:oMath>
          </a14:m>
          <a:r>
            <a:rPr lang="en-GB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term for growth or decay.</a:t>
          </a:r>
        </a:p>
      </dsp:txBody>
      <dsp:txXfrm>
        <a:off x="1534670" y="2443771"/>
        <a:ext cx="2790309" cy="1674186"/>
      </dsp:txXfrm>
    </dsp:sp>
    <dsp:sp modelId="{9B2FD329-3E81-0B4B-B164-EE3195B24534}">
      <dsp:nvSpPr>
        <dsp:cNvPr id="0" name=""/>
        <dsp:cNvSpPr/>
      </dsp:nvSpPr>
      <dsp:spPr>
        <a:xfrm>
          <a:off x="4604011" y="2443771"/>
          <a:ext cx="2790309" cy="1674186"/>
        </a:xfrm>
        <a:prstGeom prst="rect">
          <a:avLst/>
        </a:prstGeom>
        <a:solidFill>
          <a:schemeClr val="accent5">
            <a:hueOff val="-1525257"/>
            <a:satOff val="418"/>
            <a:lumOff val="-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sp:txBody>
      <dsp:txXfrm>
        <a:off x="460401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1742C-29F9-CA43-AE82-648695DAB5E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CB1C-9FCA-124C-9767-3B7123A0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on whiteboard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C196-FB2C-4B2E-9061-D762B59233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on whiteboard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C196-FB2C-4B2E-9061-D762B59233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7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9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9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3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8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3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3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8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2209F-80D6-4586-8F5B-594D54B31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82B6C-D632-C14D-A209-BD8E53A6F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7402" y="213283"/>
            <a:ext cx="5171550" cy="4877390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Finding term n in a sequence modelling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geometric growth and decay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E1656-E32C-8C4E-BE06-F75713004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501" y="48758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4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6596" y="696643"/>
                <a:ext cx="321940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en-US" sz="6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V</a:t>
                </a:r>
                <a:r>
                  <a:rPr lang="en-US" altLang="en-US" sz="6000" baseline="-25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n </a:t>
                </a:r>
                <a:r>
                  <a:rPr lang="en-GB" sz="6000" dirty="0">
                    <a:latin typeface="Comic Sans MS" panose="030F0902030302020204" pitchFamily="66" charset="0"/>
                  </a:rPr>
                  <a:t>=</a:t>
                </a:r>
                <a:r>
                  <a:rPr lang="en-GB" sz="6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6000" baseline="30000" dirty="0">
                    <a:latin typeface="Comic Sans MS" panose="030F0902030302020204" pitchFamily="66" charset="0"/>
                  </a:rPr>
                  <a:t>n</a:t>
                </a:r>
                <a:r>
                  <a:rPr lang="en-GB" sz="6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6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6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6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6000" baseline="30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96" y="696643"/>
                <a:ext cx="3219407" cy="1015663"/>
              </a:xfrm>
              <a:prstGeom prst="rect">
                <a:avLst/>
              </a:prstGeom>
              <a:blipFill>
                <a:blip r:embed="rId3"/>
                <a:stretch>
                  <a:fillRect l="-10980" t="-17073" r="-392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49571" y="674468"/>
            <a:ext cx="40351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starting or initial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7798" y="1877988"/>
            <a:ext cx="25333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Common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53" y="2384010"/>
                <a:ext cx="11993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following recurrence relation can be used to model the reducing balance depreciation of a car purchased for </a:t>
                </a:r>
                <a:r>
                  <a:rPr lang="en-GB" dirty="0">
                    <a:solidFill>
                      <a:schemeClr val="accent1"/>
                    </a:solidFill>
                  </a:rPr>
                  <a:t>$18500 </a:t>
                </a:r>
                <a:r>
                  <a:rPr lang="en-GB" dirty="0"/>
                  <a:t>where the value of the car depreciates in value at the rate of </a:t>
                </a:r>
                <a:r>
                  <a:rPr lang="en-GB" dirty="0">
                    <a:solidFill>
                      <a:schemeClr val="accent1"/>
                    </a:solidFill>
                  </a:rPr>
                  <a:t>10%</a:t>
                </a:r>
                <a:r>
                  <a:rPr lang="en-GB" dirty="0"/>
                  <a:t> per year.</a:t>
                </a:r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=18500,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=0.9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</a:t>
                </a:r>
                <a:r>
                  <a:rPr lang="en-GB" dirty="0"/>
                  <a:t>Use a rule to find the value of the investment after </a:t>
                </a:r>
                <a:r>
                  <a:rPr lang="en-GB" dirty="0">
                    <a:solidFill>
                      <a:schemeClr val="accent1"/>
                    </a:solidFill>
                  </a:rPr>
                  <a:t>12</a:t>
                </a:r>
                <a:r>
                  <a:rPr lang="en-GB" dirty="0"/>
                  <a:t> years correct to the </a:t>
                </a:r>
                <a:r>
                  <a:rPr lang="en-GB" dirty="0">
                    <a:solidFill>
                      <a:schemeClr val="accent1"/>
                    </a:solidFill>
                  </a:rPr>
                  <a:t>nearest dollar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2384010"/>
                <a:ext cx="11993194" cy="923330"/>
              </a:xfrm>
              <a:prstGeom prst="rect">
                <a:avLst/>
              </a:prstGeom>
              <a:blipFill>
                <a:blip r:embed="rId4"/>
                <a:stretch>
                  <a:fillRect l="-317" t="-2740" r="-317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  <a:stCxn id="7" idx="1"/>
          </p:cNvCxnSpPr>
          <p:nvPr/>
        </p:nvCxnSpPr>
        <p:spPr>
          <a:xfrm flipH="1">
            <a:off x="6717910" y="936078"/>
            <a:ext cx="1231661" cy="193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424742" y="1440484"/>
            <a:ext cx="37247" cy="374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11">
            <a:extLst>
              <a:ext uri="{FF2B5EF4-FFF2-40B4-BE49-F238E27FC236}">
                <a16:creationId xmlns:a16="http://schemas.microsoft.com/office/drawing/2014/main" id="{7CDFD50D-C749-FC4C-8A4B-09D5BE0D7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6025" y="1389954"/>
            <a:ext cx="955160" cy="47602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/>
              <p:nvPr/>
            </p:nvSpPr>
            <p:spPr>
              <a:xfrm>
                <a:off x="1125940" y="1780042"/>
                <a:ext cx="2391986" cy="5309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40" y="1780042"/>
                <a:ext cx="2391986" cy="530915"/>
              </a:xfrm>
              <a:prstGeom prst="rect">
                <a:avLst/>
              </a:prstGeom>
              <a:blipFill>
                <a:blip r:embed="rId5"/>
                <a:stretch>
                  <a:fillRect l="-5263" t="-11364" r="-3158" b="-2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>
            <a:extLst>
              <a:ext uri="{FF2B5EF4-FFF2-40B4-BE49-F238E27FC236}">
                <a16:creationId xmlns:a16="http://schemas.microsoft.com/office/drawing/2014/main" id="{55FCA7E7-8341-D84C-88E5-3AE9F3311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5738" y="1493096"/>
            <a:ext cx="3659041" cy="33074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29900-0F44-FC44-A8FB-E3542EEB4D17}"/>
              </a:ext>
            </a:extLst>
          </p:cNvPr>
          <p:cNvSpPr txBox="1"/>
          <p:nvPr/>
        </p:nvSpPr>
        <p:spPr>
          <a:xfrm>
            <a:off x="8234705" y="1378516"/>
            <a:ext cx="336220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position number of the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53" y="79014"/>
                <a:ext cx="12192000" cy="67817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/>
                  <a:t>Using a rule for 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3200" dirty="0"/>
                  <a:t> term for geometric growth or decay</a:t>
                </a: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79014"/>
                <a:ext cx="12192000" cy="678170"/>
              </a:xfrm>
              <a:prstGeom prst="rect">
                <a:avLst/>
              </a:prstGeom>
              <a:blipFill>
                <a:blip r:embed="rId6"/>
                <a:stretch>
                  <a:fillRect l="-1041" t="-9091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1">
            <a:extLst>
              <a:ext uri="{FF2B5EF4-FFF2-40B4-BE49-F238E27FC236}">
                <a16:creationId xmlns:a16="http://schemas.microsoft.com/office/drawing/2014/main" id="{2E33C863-F457-E842-A6D2-B514E5679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1269" y="1220221"/>
            <a:ext cx="2316979" cy="64575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B522DF-D558-3044-B877-B3B17F01462A}"/>
                  </a:ext>
                </a:extLst>
              </p:cNvPr>
              <p:cNvSpPr txBox="1"/>
              <p:nvPr/>
            </p:nvSpPr>
            <p:spPr>
              <a:xfrm>
                <a:off x="4085749" y="3287706"/>
                <a:ext cx="3503874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48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V</a:t>
                </a:r>
                <a:r>
                  <a:rPr lang="en-US" altLang="en-US" sz="4800" baseline="-25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n </a:t>
                </a:r>
                <a:r>
                  <a:rPr lang="en-GB" sz="4800" dirty="0">
                    <a:latin typeface="Comic Sans MS" panose="030F0902030302020204" pitchFamily="66" charset="0"/>
                  </a:rPr>
                  <a:t>=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4800" baseline="30000" dirty="0">
                    <a:latin typeface="Comic Sans MS" panose="030F0902030302020204" pitchFamily="66" charset="0"/>
                  </a:rPr>
                  <a:t>n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48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B522DF-D558-3044-B877-B3B17F014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49" y="3287706"/>
                <a:ext cx="3503874" cy="830997"/>
              </a:xfrm>
              <a:prstGeom prst="rect">
                <a:avLst/>
              </a:prstGeom>
              <a:blipFill>
                <a:blip r:embed="rId7"/>
                <a:stretch>
                  <a:fillRect l="-7914" t="-16418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11">
            <a:extLst>
              <a:ext uri="{FF2B5EF4-FFF2-40B4-BE49-F238E27FC236}">
                <a16:creationId xmlns:a16="http://schemas.microsoft.com/office/drawing/2014/main" id="{373ED72C-E11B-DD46-BAE9-992D7026C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147" y="3800758"/>
            <a:ext cx="800898" cy="40011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/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2">
                      <a:lumMod val="50000"/>
                    </a:schemeClr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CC2134-0038-2E47-9F27-10AD56023ECF}"/>
              </a:ext>
            </a:extLst>
          </p:cNvPr>
          <p:cNvCxnSpPr>
            <a:cxnSpLocks/>
          </p:cNvCxnSpPr>
          <p:nvPr/>
        </p:nvCxnSpPr>
        <p:spPr>
          <a:xfrm flipH="1" flipV="1">
            <a:off x="6560457" y="3697825"/>
            <a:ext cx="1668769" cy="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/>
              <p:nvPr/>
            </p:nvSpPr>
            <p:spPr>
              <a:xfrm>
                <a:off x="8229225" y="3625315"/>
                <a:ext cx="1410255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18500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25" y="3625315"/>
                <a:ext cx="1410255" cy="400110"/>
              </a:xfrm>
              <a:prstGeom prst="rect">
                <a:avLst/>
              </a:prstGeom>
              <a:blipFill>
                <a:blip r:embed="rId9"/>
                <a:stretch>
                  <a:fillRect t="-5882" r="-8036" b="-205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/>
              <p:nvPr/>
            </p:nvSpPr>
            <p:spPr>
              <a:xfrm>
                <a:off x="4697123" y="4325330"/>
                <a:ext cx="1665789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en-GB" sz="20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23" y="4325330"/>
                <a:ext cx="1665789" cy="400110"/>
              </a:xfrm>
              <a:prstGeom prst="rect">
                <a:avLst/>
              </a:prstGeom>
              <a:blipFill>
                <a:blip r:embed="rId10"/>
                <a:stretch>
                  <a:fillRect l="-3759" t="-12121" b="-212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6EDCEB-9EE9-9648-8FB5-7F7100511492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511958" y="3923814"/>
            <a:ext cx="18060" cy="401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1">
            <a:extLst>
              <a:ext uri="{FF2B5EF4-FFF2-40B4-BE49-F238E27FC236}">
                <a16:creationId xmlns:a16="http://schemas.microsoft.com/office/drawing/2014/main" id="{FB41BC12-1FBF-CB47-B99A-BFC1B404A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1268" y="3779990"/>
            <a:ext cx="1365997" cy="61088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C9495-E689-0B4F-9354-C302E8843F9B}"/>
              </a:ext>
            </a:extLst>
          </p:cNvPr>
          <p:cNvSpPr txBox="1"/>
          <p:nvPr/>
        </p:nvSpPr>
        <p:spPr>
          <a:xfrm>
            <a:off x="7402247" y="4299945"/>
            <a:ext cx="83245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n= 12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D2487E-7703-E24E-BB10-1E54A17B5073}"/>
              </a:ext>
            </a:extLst>
          </p:cNvPr>
          <p:cNvSpPr/>
          <p:nvPr/>
        </p:nvSpPr>
        <p:spPr>
          <a:xfrm>
            <a:off x="1697199" y="5022399"/>
            <a:ext cx="87430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6600"/>
                </a:solidFill>
                <a:latin typeface="Comic Sans MS" panose="030F0902030302020204" pitchFamily="66" charset="0"/>
              </a:rPr>
              <a:t>V</a:t>
            </a:r>
            <a:r>
              <a:rPr lang="en-US" altLang="en-US" sz="4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12 </a:t>
            </a:r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0.9</a:t>
            </a:r>
            <a:r>
              <a:rPr lang="en-GB" sz="4000" baseline="30000" dirty="0">
                <a:latin typeface="Comic Sans MS" panose="030F0902030302020204" pitchFamily="66" charset="0"/>
              </a:rPr>
              <a:t>12</a:t>
            </a:r>
            <a:r>
              <a:rPr lang="en-GB" sz="4000" dirty="0">
                <a:latin typeface="Comic Sans MS" panose="030F0902030302020204" pitchFamily="66" charset="0"/>
              </a:rPr>
              <a:t> x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18500</a:t>
            </a:r>
            <a:endParaRPr lang="en-GB" sz="4000" baseline="30000" dirty="0">
              <a:latin typeface="Comic Sans MS" panose="030F0902030302020204" pitchFamily="66" charset="0"/>
            </a:endParaRPr>
          </a:p>
          <a:p>
            <a:r>
              <a:rPr lang="en-GB" sz="4000" dirty="0">
                <a:latin typeface="Comic Sans MS" panose="030F0902030302020204" pitchFamily="66" charset="0"/>
              </a:rPr>
              <a:t>=$5224.90…=$5225(nearest dollar)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B18BD5-979C-5BA1-F37D-5F4EA9D999F0}"/>
                  </a:ext>
                </a:extLst>
              </p:cNvPr>
              <p:cNvSpPr txBox="1"/>
              <p:nvPr/>
            </p:nvSpPr>
            <p:spPr>
              <a:xfrm>
                <a:off x="142073" y="3426825"/>
                <a:ext cx="3304073" cy="837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 =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/>
                      <m:t>1–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</a:t>
                </a:r>
              </a:p>
              <a:p>
                <a:r>
                  <a:rPr lang="en-AU" sz="2000" dirty="0"/>
                  <a:t>=0.9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B18BD5-979C-5BA1-F37D-5F4EA9D9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3" y="3426825"/>
                <a:ext cx="3304073" cy="837280"/>
              </a:xfrm>
              <a:prstGeom prst="rect">
                <a:avLst/>
              </a:prstGeom>
              <a:blipFill>
                <a:blip r:embed="rId11"/>
                <a:stretch>
                  <a:fillRect l="-1845" b="-124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8001-6F40-5B89-3AC3-F32ED567C6A0}"/>
              </a:ext>
            </a:extLst>
          </p:cNvPr>
          <p:cNvSpPr txBox="1">
            <a:spLocks/>
          </p:cNvSpPr>
          <p:nvPr/>
        </p:nvSpPr>
        <p:spPr>
          <a:xfrm>
            <a:off x="1926956" y="268871"/>
            <a:ext cx="8338088" cy="1079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Calculating credit card debt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8FDFC-A483-B7B6-A974-B04A35DF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38" y="1020952"/>
            <a:ext cx="10405812" cy="36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6938D5-57C5-726D-A368-AC6BEEDBDDAA}"/>
              </a:ext>
            </a:extLst>
          </p:cNvPr>
          <p:cNvSpPr txBox="1">
            <a:spLocks/>
          </p:cNvSpPr>
          <p:nvPr/>
        </p:nvSpPr>
        <p:spPr>
          <a:xfrm>
            <a:off x="0" y="268871"/>
            <a:ext cx="12192000" cy="816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Calculating credit card interest with an interest-free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3EA3D-89A4-E77A-A46C-0F1B31BD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1" y="922766"/>
            <a:ext cx="11657467" cy="2656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FE2DF-5ADD-0747-DB39-22C20D09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1" y="3659365"/>
            <a:ext cx="3529247" cy="2275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93B0B-E521-7646-E36B-555BA0D9E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06" y="3659365"/>
            <a:ext cx="3887028" cy="2243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F5225D-710E-7443-1F88-5B15CB177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162" y="4108868"/>
            <a:ext cx="3149620" cy="12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1032C3-3BB3-F9ED-9A6D-8CF5FF337384}"/>
              </a:ext>
            </a:extLst>
          </p:cNvPr>
          <p:cNvSpPr txBox="1">
            <a:spLocks/>
          </p:cNvSpPr>
          <p:nvPr/>
        </p:nvSpPr>
        <p:spPr>
          <a:xfrm>
            <a:off x="1926956" y="268871"/>
            <a:ext cx="8338088" cy="1079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Purchase and investment options</a:t>
            </a:r>
          </a:p>
        </p:txBody>
      </p:sp>
      <p:pic>
        <p:nvPicPr>
          <p:cNvPr id="1026" name="Picture 2" descr="Should You Add Buy Now, Pay Later Options to Your E-commerce Site?">
            <a:extLst>
              <a:ext uri="{FF2B5EF4-FFF2-40B4-BE49-F238E27FC236}">
                <a16:creationId xmlns:a16="http://schemas.microsoft.com/office/drawing/2014/main" id="{B44BD52A-9EEC-9A9D-A2C8-39E2EFB6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80" y="1113343"/>
            <a:ext cx="3483567" cy="20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vernment's Plan to Criminalise Cash Payments Has Been Defeated">
            <a:extLst>
              <a:ext uri="{FF2B5EF4-FFF2-40B4-BE49-F238E27FC236}">
                <a16:creationId xmlns:a16="http://schemas.microsoft.com/office/drawing/2014/main" id="{24140B2D-80F9-D293-B136-6C945B4D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1113343"/>
            <a:ext cx="3606517" cy="24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e Interest Definition - What is Simple Interest | IDFC FIRST Bank">
            <a:extLst>
              <a:ext uri="{FF2B5EF4-FFF2-40B4-BE49-F238E27FC236}">
                <a16:creationId xmlns:a16="http://schemas.microsoft.com/office/drawing/2014/main" id="{B02FCD63-03B2-F68C-086B-8DB64945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48" y="4181558"/>
            <a:ext cx="2774114" cy="15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Power of Compound Interest: Calculations and Examples">
            <a:extLst>
              <a:ext uri="{FF2B5EF4-FFF2-40B4-BE49-F238E27FC236}">
                <a16:creationId xmlns:a16="http://schemas.microsoft.com/office/drawing/2014/main" id="{339BFE7A-F31C-E4A9-6ECA-C9B98FF6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62" y="3994247"/>
            <a:ext cx="2906578" cy="19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vel Credit Cards | World Mastercard - Best Credit Card for International  Travel | Mastercard Australia">
            <a:extLst>
              <a:ext uri="{FF2B5EF4-FFF2-40B4-BE49-F238E27FC236}">
                <a16:creationId xmlns:a16="http://schemas.microsoft.com/office/drawing/2014/main" id="{C86475DC-CE59-78D5-6085-672D36A0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15" y="1138820"/>
            <a:ext cx="3983064" cy="22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1032C3-3BB3-F9ED-9A6D-8CF5FF337384}"/>
              </a:ext>
            </a:extLst>
          </p:cNvPr>
          <p:cNvSpPr txBox="1">
            <a:spLocks/>
          </p:cNvSpPr>
          <p:nvPr/>
        </p:nvSpPr>
        <p:spPr>
          <a:xfrm>
            <a:off x="20667" y="15498"/>
            <a:ext cx="8338088" cy="5990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Purchase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EC933-74D1-30BF-D46E-94DBDE9A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" y="614532"/>
            <a:ext cx="9651718" cy="1167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03D92-58FB-CA95-80A7-704009BF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46" y="1525094"/>
            <a:ext cx="2524477" cy="257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D88AA-1B01-6BC8-94E6-87B76E9A6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" y="1801966"/>
            <a:ext cx="9651717" cy="707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65A8E6-778E-C952-93FA-012770414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2157470"/>
            <a:ext cx="1143160" cy="447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D147D-3982-D4B5-379A-0867F85F8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692" y="2155907"/>
            <a:ext cx="1552792" cy="447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CD1E5B-7935-45DD-1C09-0168A2D53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4994" y="2103511"/>
            <a:ext cx="1524213" cy="552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631F14-49AE-0D2D-C157-671252535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212" y="2190657"/>
            <a:ext cx="2309677" cy="378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6396AB-78CD-EF61-207E-A1CF6B7E25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5" y="2652534"/>
            <a:ext cx="9589724" cy="674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594844-D8FD-E267-0D6D-4A6214297D23}"/>
                  </a:ext>
                </a:extLst>
              </p:cNvPr>
              <p:cNvSpPr txBox="1"/>
              <p:nvPr/>
            </p:nvSpPr>
            <p:spPr>
              <a:xfrm>
                <a:off x="7946788" y="2918641"/>
                <a:ext cx="3103504" cy="44204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3"/>
                    </a:solidFill>
                  </a:rPr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600" i="0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16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accent3"/>
                        </a:solidFill>
                      </a:rPr>
                      <m:t>1 + 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600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1600" dirty="0">
                    <a:solidFill>
                      <a:schemeClr val="accent3"/>
                    </a:solidFill>
                  </a:rPr>
                  <a:t> = 1.06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594844-D8FD-E267-0D6D-4A621429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788" y="2918641"/>
                <a:ext cx="3103504" cy="442044"/>
              </a:xfrm>
              <a:prstGeom prst="rect">
                <a:avLst/>
              </a:prstGeom>
              <a:blipFill>
                <a:blip r:embed="rId10"/>
                <a:stretch>
                  <a:fillRect l="-977" b="-4000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CE036D-B8C4-6D88-B1F2-A5B90D40DDE9}"/>
                  </a:ext>
                </a:extLst>
              </p:cNvPr>
              <p:cNvSpPr txBox="1"/>
              <p:nvPr/>
            </p:nvSpPr>
            <p:spPr>
              <a:xfrm>
                <a:off x="2856229" y="3410697"/>
                <a:ext cx="4372159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en-US" sz="2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V</a:t>
                </a:r>
                <a:r>
                  <a:rPr lang="en-US" altLang="en-US" sz="2000" baseline="-25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n </a:t>
                </a:r>
                <a:r>
                  <a:rPr lang="en-GB" sz="2000" dirty="0">
                    <a:latin typeface="Comic Sans MS" panose="030F0902030302020204" pitchFamily="66" charset="0"/>
                  </a:rPr>
                  <a:t>=</a:t>
                </a:r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2000" baseline="30000" dirty="0">
                    <a:latin typeface="Comic Sans MS" panose="030F0902030302020204" pitchFamily="66" charset="0"/>
                  </a:rPr>
                  <a:t>n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1.06</m:t>
                    </m:r>
                    <m:r>
                      <m:rPr>
                        <m:nor/>
                      </m:rPr>
                      <a:rPr lang="en-US" sz="2000" b="0" i="0" baseline="30000" dirty="0" smtClean="0">
                        <a:latin typeface="Comic Sans MS" panose="030F0902030302020204" pitchFamily="66" charset="0"/>
                      </a:rPr>
                      <m:t>2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2000=$2247.20</m:t>
                    </m:r>
                  </m:oMath>
                </a14:m>
                <a:endParaRPr lang="en-GB" sz="2000" baseline="30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CE036D-B8C4-6D88-B1F2-A5B90D40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29" y="3410697"/>
                <a:ext cx="4372159" cy="400110"/>
              </a:xfrm>
              <a:prstGeom prst="rect">
                <a:avLst/>
              </a:prstGeom>
              <a:blipFill>
                <a:blip r:embed="rId11"/>
                <a:stretch>
                  <a:fillRect l="-1389" t="-5797" b="-217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9035395-2D67-9842-49E3-DF0327C4C2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65" y="3841802"/>
            <a:ext cx="9589724" cy="1075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E8DEF5-86C4-817B-9ABA-C0FB334678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9625" y="3512581"/>
            <a:ext cx="3362794" cy="514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BA3F77-7044-B9CD-363B-A2693BEC61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0895" y="4063573"/>
            <a:ext cx="1914792" cy="86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B4B143-7912-9EC5-A80B-4AEC342867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5" y="4940748"/>
            <a:ext cx="9589724" cy="6455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B44558-EC8D-1F05-1F61-0041631A69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0447" y="4988855"/>
            <a:ext cx="1695687" cy="5334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45915672-15CE-85DB-C285-2F093DCFE3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63" y="5671636"/>
            <a:ext cx="9574226" cy="366673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3A9A68A9-1A5A-B602-941B-72C4618237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7499" y="5673102"/>
            <a:ext cx="3798635" cy="570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66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101C-9AB7-01B1-608E-1171F4E27CED}"/>
              </a:ext>
            </a:extLst>
          </p:cNvPr>
          <p:cNvSpPr txBox="1">
            <a:spLocks/>
          </p:cNvSpPr>
          <p:nvPr/>
        </p:nvSpPr>
        <p:spPr>
          <a:xfrm>
            <a:off x="1162373" y="268871"/>
            <a:ext cx="9841423" cy="769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Inflation: Effect on prices and purchasing power</a:t>
            </a:r>
          </a:p>
        </p:txBody>
      </p:sp>
      <p:pic>
        <p:nvPicPr>
          <p:cNvPr id="2050" name="Picture 2" descr="Australia Inflation Rate (CPI) - FocusEconomics">
            <a:extLst>
              <a:ext uri="{FF2B5EF4-FFF2-40B4-BE49-F238E27FC236}">
                <a16:creationId xmlns:a16="http://schemas.microsoft.com/office/drawing/2014/main" id="{AD33950E-9CD6-D56F-6354-155A1402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3" y="1063813"/>
            <a:ext cx="4838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59D71-01A3-5B3C-4F40-F671A714FA98}"/>
              </a:ext>
            </a:extLst>
          </p:cNvPr>
          <p:cNvSpPr txBox="1"/>
          <p:nvPr/>
        </p:nvSpPr>
        <p:spPr>
          <a:xfrm>
            <a:off x="0" y="4352334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early 1970s, inflation rates were very high, up to around 16% and 17%. Between 2009 and 2020, inflation in Australia has been low but continued to fluctuate, ranging from 0.9% and 3.3%.</a:t>
            </a:r>
          </a:p>
          <a:p>
            <a:r>
              <a:rPr lang="en-US" sz="2400" dirty="0"/>
              <a:t>This has the effect of steadily reducing the </a:t>
            </a:r>
            <a:r>
              <a:rPr lang="en-US" sz="2400" b="1" dirty="0"/>
              <a:t>purchasing power </a:t>
            </a:r>
            <a:r>
              <a:rPr lang="en-US" sz="2400" dirty="0"/>
              <a:t>of your money; that is, what you</a:t>
            </a:r>
          </a:p>
          <a:p>
            <a:r>
              <a:rPr lang="en-US" sz="2400" dirty="0"/>
              <a:t>can actually buy with your money.</a:t>
            </a:r>
            <a:endParaRPr lang="en-AU" sz="2400" dirty="0"/>
          </a:p>
        </p:txBody>
      </p:sp>
      <p:pic>
        <p:nvPicPr>
          <p:cNvPr id="2052" name="Picture 4" descr="A Current Affair on Twitter: &quot;JUST IN: Australia's annual rate of inflation  has had its highest yearly increase since 1990, with a rise to 7.8 per  cent. The figure increases the likelihood">
            <a:extLst>
              <a:ext uri="{FF2B5EF4-FFF2-40B4-BE49-F238E27FC236}">
                <a16:creationId xmlns:a16="http://schemas.microsoft.com/office/drawing/2014/main" id="{3DCA23FC-EB7B-8ACC-4F21-D32C9A60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68" y="941765"/>
            <a:ext cx="3234947" cy="32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DD67F5-5DAA-1C31-C1A9-D3404BE97106}"/>
              </a:ext>
            </a:extLst>
          </p:cNvPr>
          <p:cNvSpPr txBox="1">
            <a:spLocks/>
          </p:cNvSpPr>
          <p:nvPr/>
        </p:nvSpPr>
        <p:spPr>
          <a:xfrm>
            <a:off x="0" y="268871"/>
            <a:ext cx="12192000" cy="769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100" b="1" dirty="0"/>
              <a:t>Determining the effect of inflation on prices over a short period of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7D528-4C66-B17F-0E65-EB88741F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4" y="1201385"/>
            <a:ext cx="11672256" cy="1221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391C1-B372-E94F-C4D7-8F11B88C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740" y="2898821"/>
            <a:ext cx="3453640" cy="15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07D0C-D365-781B-B4C8-EEAAFC4A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66" y="2691228"/>
            <a:ext cx="4399385" cy="17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DD67F5-5DAA-1C31-C1A9-D3404BE97106}"/>
              </a:ext>
            </a:extLst>
          </p:cNvPr>
          <p:cNvSpPr txBox="1">
            <a:spLocks/>
          </p:cNvSpPr>
          <p:nvPr/>
        </p:nvSpPr>
        <p:spPr>
          <a:xfrm>
            <a:off x="0" y="268871"/>
            <a:ext cx="12192000" cy="769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100" b="1" dirty="0"/>
              <a:t>Determining the effect of inflation on prices over a long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4388F-FF88-84CC-1907-255AE11D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" y="1038208"/>
            <a:ext cx="10087312" cy="1178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5C1CF-2836-95D4-7175-1E1E029D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818" y="1251636"/>
            <a:ext cx="1903729" cy="751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92E335-C2BD-4290-EDDB-6DE6D8665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402" y="2216676"/>
            <a:ext cx="3081322" cy="1212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315C59-557E-B594-3E7F-C6DFD8F36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6490"/>
            <a:ext cx="10099365" cy="764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65C4-E923-3CED-FE07-D3CDA6578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154" y="4381129"/>
            <a:ext cx="3761503" cy="14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DD67F5-5DAA-1C31-C1A9-D3404BE97106}"/>
              </a:ext>
            </a:extLst>
          </p:cNvPr>
          <p:cNvSpPr txBox="1">
            <a:spLocks/>
          </p:cNvSpPr>
          <p:nvPr/>
        </p:nvSpPr>
        <p:spPr>
          <a:xfrm>
            <a:off x="0" y="268871"/>
            <a:ext cx="12192000" cy="769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100" b="1" dirty="0"/>
              <a:t>Investigating purchasing power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5C1CF-2836-95D4-7175-1E1E029D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33" y="2509256"/>
            <a:ext cx="1903729" cy="751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8889E-1CD5-F30C-C5D1-B83804C0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2" y="1053453"/>
            <a:ext cx="11752293" cy="133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AD43A-1D67-1D78-5588-0BAFCF06E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59" y="3831336"/>
            <a:ext cx="5752481" cy="19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F2C4DA58-F559-144D-9EC8-248EF35C1C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0850437"/>
                  </p:ext>
                </p:extLst>
              </p:nvPr>
            </p:nvGraphicFramePr>
            <p:xfrm>
              <a:off x="1631504" y="954090"/>
              <a:ext cx="8928992" cy="46085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F2C4DA58-F559-144D-9EC8-248EF35C1C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0850437"/>
                  </p:ext>
                </p:extLst>
              </p:nvPr>
            </p:nvGraphicFramePr>
            <p:xfrm>
              <a:off x="1631504" y="954090"/>
              <a:ext cx="8928992" cy="46085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90373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31981-9C31-7E4E-8D3B-01456D7E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Using recurrence relations to model growth and decay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94F7411-6F8A-42AB-A8A4-9FC067032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63708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10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4FD69FDD-BA96-4954-ADAC-DA35030A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D4E7F-5B34-5F40-887A-5A45D484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423" y="4829048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Linear growth and decay 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1026ED8-45A7-435A-B4ED-2DDAD6EE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C31484-7002-4B32-86B4-F851699FC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27277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958BC97-E3CA-B442-A6D3-0891DE7D1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" y="4769967"/>
            <a:ext cx="4019550" cy="16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C5872-132A-0347-9F96-EA3109F9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38" y="503494"/>
            <a:ext cx="3644900" cy="92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7875" y="1470607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linear growth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75" y="1470607"/>
                <a:ext cx="9144000" cy="530915"/>
              </a:xfrm>
              <a:prstGeom prst="rect">
                <a:avLst/>
              </a:prstGeom>
              <a:blipFill>
                <a:blip r:embed="rId3"/>
                <a:stretch>
                  <a:fillRect l="-1248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000" y="5356785"/>
            <a:ext cx="3454399" cy="461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84" y="5760725"/>
                <a:ext cx="56004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 =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term of the sequence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84" y="5760725"/>
                <a:ext cx="5600413" cy="461665"/>
              </a:xfrm>
              <a:prstGeom prst="rect">
                <a:avLst/>
              </a:prstGeom>
              <a:blipFill>
                <a:blip r:embed="rId4"/>
                <a:stretch>
                  <a:fillRect l="-226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246" y="5356786"/>
            <a:ext cx="677754" cy="461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9272" y="5752483"/>
                <a:ext cx="57747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B050"/>
                    </a:solidFill>
                  </a:rPr>
                  <a:t> = starting or initial value</a:t>
                </a:r>
              </a:p>
            </p:txBody>
          </p:sp>
        </mc:Choice>
        <mc:Fallback xmlns="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272" y="5752483"/>
                <a:ext cx="5774727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14" y="275828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250" y="3327166"/>
            <a:ext cx="47917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The position the term is in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8" y="2650986"/>
            <a:ext cx="425457" cy="312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146" y="2903344"/>
            <a:ext cx="4048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The common difference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0707" y="2751312"/>
            <a:ext cx="2319107" cy="51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185" y="1959020"/>
                <a:ext cx="45398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4800" i="1" dirty="0"/>
                  <a:t> + </a:t>
                </a:r>
                <a:r>
                  <a:rPr lang="en-US" altLang="en-US" sz="4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185" y="1959020"/>
                <a:ext cx="4539897" cy="830997"/>
              </a:xfrm>
              <a:prstGeom prst="rect">
                <a:avLst/>
              </a:prstGeom>
              <a:blipFill>
                <a:blip r:embed="rId6"/>
                <a:stretch>
                  <a:fillRect l="-6145" t="-14925" r="-5307" b="-35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435080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:r>
                  <a:rPr lang="en-US" altLang="en-US" sz="3600" u="sng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3600" b="1" dirty="0"/>
                  <a:t> term in in a sequence used to model </a:t>
                </a:r>
                <a:r>
                  <a:rPr lang="en-AU" sz="3600" b="1" dirty="0">
                    <a:solidFill>
                      <a:srgbClr val="00B050"/>
                    </a:solidFill>
                  </a:rPr>
                  <a:t>linear </a:t>
                </a:r>
                <a:r>
                  <a:rPr lang="en-AU" sz="3600" b="1" dirty="0"/>
                  <a:t>growth or decay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  <a:blipFill>
                <a:blip r:embed="rId7"/>
                <a:stretch>
                  <a:fillRect l="-1382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29188" y="1634659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Growth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15EB6-96F9-FB45-A9FD-37B7A7EBC374}"/>
              </a:ext>
            </a:extLst>
          </p:cNvPr>
          <p:cNvSpPr txBox="1"/>
          <p:nvPr/>
        </p:nvSpPr>
        <p:spPr>
          <a:xfrm>
            <a:off x="85884" y="4205180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Decay</a:t>
            </a:r>
            <a:endParaRPr lang="en-US" sz="44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C79EE870-FE50-8847-81F1-C16E3F9D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67115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31F279D-C5C4-B34E-A519-20501B31F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0771" y="4562665"/>
                <a:ext cx="427700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31F279D-C5C4-B34E-A519-20501B31F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771" y="4562665"/>
                <a:ext cx="4277005" cy="830997"/>
              </a:xfrm>
              <a:prstGeom prst="rect">
                <a:avLst/>
              </a:prstGeom>
              <a:blipFill>
                <a:blip r:embed="rId8"/>
                <a:stretch>
                  <a:fillRect l="-6213" t="-14925" r="-5325" b="-35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3144324E-490D-4347-8A51-70527F6D2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4075891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linear decay is given by:</a:t>
                </a:r>
              </a:p>
            </p:txBody>
          </p:sp>
        </mc:Choice>
        <mc:Fallback xmlns="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3144324E-490D-4347-8A51-70527F6D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275" y="4075891"/>
                <a:ext cx="9144000" cy="530915"/>
              </a:xfrm>
              <a:prstGeom prst="rect">
                <a:avLst/>
              </a:prstGeom>
              <a:blipFill>
                <a:blip r:embed="rId9"/>
                <a:stretch>
                  <a:fillRect l="-1248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D522EC-3EEE-21D8-C785-D38A34A6B9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29" y="2954788"/>
            <a:ext cx="1964533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29" grpId="0" animBg="1"/>
      <p:bldP spid="5130" grpId="0"/>
      <p:bldP spid="5131" grpId="0" animBg="1"/>
      <p:bldP spid="5132" grpId="0"/>
      <p:bldP spid="5133" grpId="0" animBg="1"/>
      <p:bldP spid="5134" grpId="0"/>
      <p:bldP spid="5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4FD69FDD-BA96-4954-ADAC-DA35030A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D4E7F-5B34-5F40-887A-5A45D484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55" y="4829048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Geometric growth and decay 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1026ED8-45A7-435A-B4ED-2DDAD6EE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C31484-7002-4B32-86B4-F851699FC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696715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54763FA-0CC4-DB4D-93F7-7917DD2DB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27227"/>
            <a:ext cx="4027114" cy="17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0114" y="2486201"/>
                <a:ext cx="9704161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geometric growth or decay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114" y="2486201"/>
                <a:ext cx="9704161" cy="530915"/>
              </a:xfrm>
              <a:prstGeom prst="rect">
                <a:avLst/>
              </a:prstGeom>
              <a:blipFill>
                <a:blip r:embed="rId2"/>
                <a:stretch>
                  <a:fillRect l="-1176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2" y="3840885"/>
            <a:ext cx="4517118" cy="94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68" y="4717849"/>
                <a:ext cx="56004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 =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term of the sequence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68" y="4717849"/>
                <a:ext cx="5600413" cy="461665"/>
              </a:xfrm>
              <a:prstGeom prst="rect">
                <a:avLst/>
              </a:prstGeom>
              <a:blipFill>
                <a:blip r:embed="rId3"/>
                <a:stretch>
                  <a:fillRect l="-226" t="-789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9920" y="3921286"/>
            <a:ext cx="2265418" cy="1236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6911" y="5212256"/>
                <a:ext cx="57747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B050"/>
                    </a:solidFill>
                  </a:rPr>
                  <a:t> = starting or initial value</a:t>
                </a:r>
              </a:p>
            </p:txBody>
          </p:sp>
        </mc:Choice>
        <mc:Fallback xmlns="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6911" y="5212256"/>
                <a:ext cx="5774727" cy="461665"/>
              </a:xfrm>
              <a:prstGeom prst="rect">
                <a:avLst/>
              </a:prstGeom>
              <a:blipFill>
                <a:blip r:embed="rId4"/>
                <a:stretch>
                  <a:fillRect l="-219" t="-7895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19" y="3734452"/>
            <a:ext cx="890523" cy="151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949" y="5302084"/>
            <a:ext cx="4791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The position the term is in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4752" y="3831458"/>
            <a:ext cx="1800075" cy="682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828" y="4284884"/>
            <a:ext cx="4048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The common ratio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554" y="3976179"/>
            <a:ext cx="1057365" cy="1270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6743" y="3090290"/>
                <a:ext cx="289996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en-US" sz="4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4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AU" altLang="en-US" sz="4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altLang="en-US" sz="4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alt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743" y="3090290"/>
                <a:ext cx="2899961" cy="830997"/>
              </a:xfrm>
              <a:prstGeom prst="rect">
                <a:avLst/>
              </a:prstGeom>
              <a:blipFill>
                <a:blip r:embed="rId5"/>
                <a:stretch>
                  <a:fillRect l="-9684"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771" y="2545735"/>
            <a:ext cx="10595426" cy="14738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:r>
                  <a:rPr lang="en-US" altLang="en-US" sz="3600" u="sng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3600" b="1" dirty="0"/>
                  <a:t> term in in a sequence used to model </a:t>
                </a:r>
                <a:r>
                  <a:rPr lang="en-AU" sz="3600" b="1" dirty="0">
                    <a:solidFill>
                      <a:srgbClr val="00B050"/>
                    </a:solidFill>
                  </a:rPr>
                  <a:t>geometric </a:t>
                </a:r>
                <a:r>
                  <a:rPr lang="en-AU" sz="3600" b="1" dirty="0"/>
                  <a:t>growth or decay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  <a:blipFill>
                <a:blip r:embed="rId6"/>
                <a:stretch>
                  <a:fillRect l="-1382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85884" y="1281984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Growth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15EB6-96F9-FB45-A9FD-37B7A7EBC374}"/>
              </a:ext>
            </a:extLst>
          </p:cNvPr>
          <p:cNvSpPr txBox="1"/>
          <p:nvPr/>
        </p:nvSpPr>
        <p:spPr>
          <a:xfrm>
            <a:off x="2500799" y="1302273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Decay</a:t>
            </a:r>
            <a:endParaRPr lang="en-US" sz="4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954860-8E30-674D-A96E-D4659F8B3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97" y="859251"/>
            <a:ext cx="5327650" cy="11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 animBg="1"/>
      <p:bldP spid="5128" grpId="0"/>
      <p:bldP spid="5129" grpId="0" animBg="1"/>
      <p:bldP spid="5130" grpId="0"/>
      <p:bldP spid="5131" grpId="0" animBg="1"/>
      <p:bldP spid="5132" grpId="0"/>
      <p:bldP spid="5133" grpId="0" animBg="1"/>
      <p:bldP spid="5134" grpId="0"/>
      <p:bldP spid="5135" grpId="0" animBg="1"/>
      <p:bldP spid="5136" grpId="0"/>
      <p:bldP spid="513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BE9AF0-AC26-D3A4-E3E3-8F5EE08C2DBD}"/>
              </a:ext>
            </a:extLst>
          </p:cNvPr>
          <p:cNvSpPr txBox="1">
            <a:spLocks/>
          </p:cNvSpPr>
          <p:nvPr/>
        </p:nvSpPr>
        <p:spPr>
          <a:xfrm>
            <a:off x="1926956" y="268871"/>
            <a:ext cx="8338088" cy="1079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Compound interest loans and investment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3B030-3C49-CA31-5199-457A34A9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98" y="1060225"/>
            <a:ext cx="11442604" cy="286472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2800FFF-FACF-86BA-7CE8-53F6F0D18DA2}"/>
              </a:ext>
            </a:extLst>
          </p:cNvPr>
          <p:cNvSpPr/>
          <p:nvPr/>
        </p:nvSpPr>
        <p:spPr>
          <a:xfrm rot="16485031">
            <a:off x="3182034" y="4931269"/>
            <a:ext cx="1026316" cy="107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5F63E-8099-B93A-FBA9-A7768D4B1877}"/>
              </a:ext>
            </a:extLst>
          </p:cNvPr>
          <p:cNvSpPr/>
          <p:nvPr/>
        </p:nvSpPr>
        <p:spPr>
          <a:xfrm rot="251980">
            <a:off x="2894122" y="5935808"/>
            <a:ext cx="1488266" cy="5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 Factor</a:t>
            </a:r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E39E92-EBC6-6D32-6898-49DE12D5F94F}"/>
              </a:ext>
            </a:extLst>
          </p:cNvPr>
          <p:cNvCxnSpPr/>
          <p:nvPr/>
        </p:nvCxnSpPr>
        <p:spPr>
          <a:xfrm flipH="1" flipV="1">
            <a:off x="8003790" y="4216761"/>
            <a:ext cx="576064" cy="648072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09DC284-5CFD-3A40-E693-1D2A8A1AEE95}"/>
              </a:ext>
            </a:extLst>
          </p:cNvPr>
          <p:cNvSpPr/>
          <p:nvPr/>
        </p:nvSpPr>
        <p:spPr>
          <a:xfrm rot="18709032">
            <a:off x="7973838" y="4812911"/>
            <a:ext cx="1488266" cy="5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Compound interest rate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5E5E3-6A06-F0C0-6AAD-E53D05283CD3}"/>
                  </a:ext>
                </a:extLst>
              </p:cNvPr>
              <p:cNvSpPr txBox="1"/>
              <p:nvPr/>
            </p:nvSpPr>
            <p:spPr>
              <a:xfrm>
                <a:off x="3452279" y="3894678"/>
                <a:ext cx="6098582" cy="1575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200" dirty="0">
                    <a:solidFill>
                      <a:schemeClr val="tx1"/>
                    </a:solidFill>
                  </a:rPr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7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AU" sz="7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5E5E3-6A06-F0C0-6AAD-E53D0528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279" y="3894678"/>
                <a:ext cx="6098582" cy="1575944"/>
              </a:xfrm>
              <a:prstGeom prst="rect">
                <a:avLst/>
              </a:prstGeom>
              <a:blipFill>
                <a:blip r:embed="rId3"/>
                <a:stretch>
                  <a:fillRect l="-7493" t="-5814"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7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822-0A43-BEB2-A758-46846A7686A0}"/>
              </a:ext>
            </a:extLst>
          </p:cNvPr>
          <p:cNvSpPr txBox="1">
            <a:spLocks/>
          </p:cNvSpPr>
          <p:nvPr/>
        </p:nvSpPr>
        <p:spPr>
          <a:xfrm>
            <a:off x="1926956" y="268871"/>
            <a:ext cx="8338088" cy="1079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/>
              <a:t>Reducing-balance depreciation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5838C-39C4-BE19-AA48-0971466F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67" y="964425"/>
            <a:ext cx="8338088" cy="289280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648828D-9F7B-9C88-A1EC-7E15E1C1F3F4}"/>
              </a:ext>
            </a:extLst>
          </p:cNvPr>
          <p:cNvSpPr/>
          <p:nvPr/>
        </p:nvSpPr>
        <p:spPr>
          <a:xfrm rot="16485031">
            <a:off x="3182034" y="4931269"/>
            <a:ext cx="1026316" cy="107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01144-BE93-5201-BDA8-0BC1FCAFC96B}"/>
              </a:ext>
            </a:extLst>
          </p:cNvPr>
          <p:cNvSpPr/>
          <p:nvPr/>
        </p:nvSpPr>
        <p:spPr>
          <a:xfrm rot="251980">
            <a:off x="2894122" y="5935808"/>
            <a:ext cx="1488266" cy="5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Decay Factor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127F89-ABD4-5A12-1894-4074D46F3606}"/>
              </a:ext>
            </a:extLst>
          </p:cNvPr>
          <p:cNvCxnSpPr/>
          <p:nvPr/>
        </p:nvCxnSpPr>
        <p:spPr>
          <a:xfrm flipH="1" flipV="1">
            <a:off x="8003790" y="4216761"/>
            <a:ext cx="576064" cy="648072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0CFE56-EBE5-889B-E115-EED1ACA0A97B}"/>
              </a:ext>
            </a:extLst>
          </p:cNvPr>
          <p:cNvSpPr/>
          <p:nvPr/>
        </p:nvSpPr>
        <p:spPr>
          <a:xfrm rot="18709032">
            <a:off x="7973838" y="4812911"/>
            <a:ext cx="1488266" cy="5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Depreciation rate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AE470-01E7-6556-1170-8325115479FC}"/>
                  </a:ext>
                </a:extLst>
              </p:cNvPr>
              <p:cNvSpPr txBox="1"/>
              <p:nvPr/>
            </p:nvSpPr>
            <p:spPr>
              <a:xfrm>
                <a:off x="3560765" y="3894678"/>
                <a:ext cx="4777321" cy="1575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200" dirty="0">
                    <a:solidFill>
                      <a:schemeClr val="tx1"/>
                    </a:solidFill>
                  </a:rPr>
                  <a:t>R = 1 </a:t>
                </a:r>
                <a:r>
                  <a:rPr lang="en-US" sz="7200" dirty="0"/>
                  <a:t>–</a:t>
                </a:r>
                <a:r>
                  <a:rPr lang="en-US" sz="7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7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AU" sz="7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AE470-01E7-6556-1170-832511547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65" y="3894678"/>
                <a:ext cx="4777321" cy="1575944"/>
              </a:xfrm>
              <a:prstGeom prst="rect">
                <a:avLst/>
              </a:prstGeom>
              <a:blipFill>
                <a:blip r:embed="rId3"/>
                <a:stretch>
                  <a:fillRect l="-9566" t="-5814"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CD6C8-CB47-BAF8-EEDD-7D8A56DA0BBB}"/>
              </a:ext>
            </a:extLst>
          </p:cNvPr>
          <p:cNvCxnSpPr>
            <a:cxnSpLocks/>
          </p:cNvCxnSpPr>
          <p:nvPr/>
        </p:nvCxnSpPr>
        <p:spPr>
          <a:xfrm flipV="1">
            <a:off x="5774531" y="5012198"/>
            <a:ext cx="321469" cy="664162"/>
          </a:xfrm>
          <a:prstGeom prst="straightConnector1">
            <a:avLst/>
          </a:prstGeom>
          <a:ln w="152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2D13A-93F7-9592-1AC1-78D9DEA918A1}"/>
              </a:ext>
            </a:extLst>
          </p:cNvPr>
          <p:cNvSpPr/>
          <p:nvPr/>
        </p:nvSpPr>
        <p:spPr>
          <a:xfrm rot="1655054">
            <a:off x="4937407" y="5718645"/>
            <a:ext cx="1488266" cy="585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Minus for Depreciation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87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6596" y="696643"/>
                <a:ext cx="321940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en-US" sz="6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V</a:t>
                </a:r>
                <a:r>
                  <a:rPr lang="en-US" altLang="en-US" sz="6000" baseline="-25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n </a:t>
                </a:r>
                <a:r>
                  <a:rPr lang="en-GB" sz="6000" dirty="0">
                    <a:latin typeface="Comic Sans MS" panose="030F0902030302020204" pitchFamily="66" charset="0"/>
                  </a:rPr>
                  <a:t>=</a:t>
                </a:r>
                <a:r>
                  <a:rPr lang="en-GB" sz="6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6000" baseline="30000" dirty="0">
                    <a:latin typeface="Comic Sans MS" panose="030F0902030302020204" pitchFamily="66" charset="0"/>
                  </a:rPr>
                  <a:t>n</a:t>
                </a:r>
                <a:r>
                  <a:rPr lang="en-GB" sz="6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6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6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6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6000" baseline="30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96" y="696643"/>
                <a:ext cx="3219407" cy="1015663"/>
              </a:xfrm>
              <a:prstGeom prst="rect">
                <a:avLst/>
              </a:prstGeom>
              <a:blipFill>
                <a:blip r:embed="rId3"/>
                <a:stretch>
                  <a:fillRect l="-10980" t="-17073" r="-392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49571" y="674468"/>
            <a:ext cx="40351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starting or initial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7798" y="1877988"/>
            <a:ext cx="25333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Common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53" y="2384010"/>
                <a:ext cx="11993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following recurrence relation can be used to model a compound interest investment of </a:t>
                </a:r>
                <a:r>
                  <a:rPr lang="en-GB" dirty="0">
                    <a:solidFill>
                      <a:schemeClr val="accent2"/>
                    </a:solidFill>
                  </a:rPr>
                  <a:t>$1000 </a:t>
                </a:r>
                <a:r>
                  <a:rPr lang="en-GB" dirty="0"/>
                  <a:t>paying interest at the rate of </a:t>
                </a:r>
                <a:r>
                  <a:rPr lang="en-GB" dirty="0">
                    <a:solidFill>
                      <a:schemeClr val="accent2"/>
                    </a:solidFill>
                  </a:rPr>
                  <a:t>10% </a:t>
                </a:r>
                <a:r>
                  <a:rPr lang="en-GB" dirty="0"/>
                  <a:t>per year.</a:t>
                </a:r>
              </a:p>
              <a:p>
                <a:r>
                  <a:rPr lang="en-GB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=1000,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=1.1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   </a:t>
                </a:r>
                <a:r>
                  <a:rPr lang="en-GB" dirty="0"/>
                  <a:t>Use a rule to find the value of the investment after </a:t>
                </a:r>
                <a:r>
                  <a:rPr lang="en-GB" dirty="0">
                    <a:solidFill>
                      <a:srgbClr val="FF0000"/>
                    </a:solidFill>
                  </a:rPr>
                  <a:t>15</a:t>
                </a:r>
                <a:r>
                  <a:rPr lang="en-GB" dirty="0"/>
                  <a:t> years correct to the </a:t>
                </a:r>
                <a:r>
                  <a:rPr lang="en-GB" dirty="0">
                    <a:solidFill>
                      <a:schemeClr val="accent1"/>
                    </a:solidFill>
                  </a:rPr>
                  <a:t>nearest dollar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2384010"/>
                <a:ext cx="11993194" cy="923330"/>
              </a:xfrm>
              <a:prstGeom prst="rect">
                <a:avLst/>
              </a:prstGeom>
              <a:blipFill>
                <a:blip r:embed="rId4"/>
                <a:stretch>
                  <a:fillRect l="-317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  <a:stCxn id="7" idx="1"/>
          </p:cNvCxnSpPr>
          <p:nvPr/>
        </p:nvCxnSpPr>
        <p:spPr>
          <a:xfrm flipH="1">
            <a:off x="6717910" y="936078"/>
            <a:ext cx="1231661" cy="193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424742" y="1440484"/>
            <a:ext cx="37247" cy="374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11">
            <a:extLst>
              <a:ext uri="{FF2B5EF4-FFF2-40B4-BE49-F238E27FC236}">
                <a16:creationId xmlns:a16="http://schemas.microsoft.com/office/drawing/2014/main" id="{7CDFD50D-C749-FC4C-8A4B-09D5BE0D7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6025" y="1389954"/>
            <a:ext cx="955160" cy="47602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/>
              <p:nvPr/>
            </p:nvSpPr>
            <p:spPr>
              <a:xfrm>
                <a:off x="1125940" y="1780042"/>
                <a:ext cx="2391986" cy="5309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40" y="1780042"/>
                <a:ext cx="2391986" cy="530915"/>
              </a:xfrm>
              <a:prstGeom prst="rect">
                <a:avLst/>
              </a:prstGeom>
              <a:blipFill>
                <a:blip r:embed="rId5"/>
                <a:stretch>
                  <a:fillRect l="-5263" t="-11364" r="-3158" b="-2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>
            <a:extLst>
              <a:ext uri="{FF2B5EF4-FFF2-40B4-BE49-F238E27FC236}">
                <a16:creationId xmlns:a16="http://schemas.microsoft.com/office/drawing/2014/main" id="{55FCA7E7-8341-D84C-88E5-3AE9F3311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5738" y="1493096"/>
            <a:ext cx="3659041" cy="33074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29900-0F44-FC44-A8FB-E3542EEB4D17}"/>
              </a:ext>
            </a:extLst>
          </p:cNvPr>
          <p:cNvSpPr txBox="1"/>
          <p:nvPr/>
        </p:nvSpPr>
        <p:spPr>
          <a:xfrm>
            <a:off x="8234705" y="1378516"/>
            <a:ext cx="336220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position number of the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53" y="79014"/>
                <a:ext cx="12192000" cy="67817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/>
                  <a:t>Using a rule for 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3200" dirty="0"/>
                  <a:t> term for geometric growth or decay</a:t>
                </a: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79014"/>
                <a:ext cx="12192000" cy="678170"/>
              </a:xfrm>
              <a:prstGeom prst="rect">
                <a:avLst/>
              </a:prstGeom>
              <a:blipFill>
                <a:blip r:embed="rId6"/>
                <a:stretch>
                  <a:fillRect l="-1041" t="-9091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1">
            <a:extLst>
              <a:ext uri="{FF2B5EF4-FFF2-40B4-BE49-F238E27FC236}">
                <a16:creationId xmlns:a16="http://schemas.microsoft.com/office/drawing/2014/main" id="{2E33C863-F457-E842-A6D2-B514E5679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1269" y="1220221"/>
            <a:ext cx="2316979" cy="64575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B522DF-D558-3044-B877-B3B17F01462A}"/>
                  </a:ext>
                </a:extLst>
              </p:cNvPr>
              <p:cNvSpPr txBox="1"/>
              <p:nvPr/>
            </p:nvSpPr>
            <p:spPr>
              <a:xfrm>
                <a:off x="4085749" y="3287706"/>
                <a:ext cx="3503874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48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V</a:t>
                </a:r>
                <a:r>
                  <a:rPr lang="en-US" altLang="en-US" sz="4800" baseline="-25000" dirty="0">
                    <a:solidFill>
                      <a:srgbClr val="006600"/>
                    </a:solidFill>
                    <a:latin typeface="Comic Sans MS" panose="030F0902030302020204" pitchFamily="66" charset="0"/>
                  </a:rPr>
                  <a:t>n </a:t>
                </a:r>
                <a:r>
                  <a:rPr lang="en-GB" sz="4800" dirty="0">
                    <a:latin typeface="Comic Sans MS" panose="030F0902030302020204" pitchFamily="66" charset="0"/>
                  </a:rPr>
                  <a:t>=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sz="4800" baseline="30000" dirty="0">
                    <a:latin typeface="Comic Sans MS" panose="030F0902030302020204" pitchFamily="66" charset="0"/>
                  </a:rPr>
                  <a:t>n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4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48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B522DF-D558-3044-B877-B3B17F014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49" y="3287706"/>
                <a:ext cx="3503874" cy="830997"/>
              </a:xfrm>
              <a:prstGeom prst="rect">
                <a:avLst/>
              </a:prstGeom>
              <a:blipFill>
                <a:blip r:embed="rId7"/>
                <a:stretch>
                  <a:fillRect l="-7914" t="-16418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11">
            <a:extLst>
              <a:ext uri="{FF2B5EF4-FFF2-40B4-BE49-F238E27FC236}">
                <a16:creationId xmlns:a16="http://schemas.microsoft.com/office/drawing/2014/main" id="{373ED72C-E11B-DD46-BAE9-992D7026C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147" y="3800758"/>
            <a:ext cx="800898" cy="40011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/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2">
                      <a:lumMod val="50000"/>
                    </a:schemeClr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CC2134-0038-2E47-9F27-10AD56023ECF}"/>
              </a:ext>
            </a:extLst>
          </p:cNvPr>
          <p:cNvCxnSpPr>
            <a:cxnSpLocks/>
          </p:cNvCxnSpPr>
          <p:nvPr/>
        </p:nvCxnSpPr>
        <p:spPr>
          <a:xfrm flipH="1" flipV="1">
            <a:off x="6560457" y="3697825"/>
            <a:ext cx="1668769" cy="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/>
              <p:nvPr/>
            </p:nvSpPr>
            <p:spPr>
              <a:xfrm>
                <a:off x="8229225" y="3625315"/>
                <a:ext cx="1410255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1000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25" y="3625315"/>
                <a:ext cx="1410255" cy="400110"/>
              </a:xfrm>
              <a:prstGeom prst="rect">
                <a:avLst/>
              </a:prstGeom>
              <a:blipFill>
                <a:blip r:embed="rId9"/>
                <a:stretch>
                  <a:fillRect t="-5882" b="-205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/>
              <p:nvPr/>
            </p:nvSpPr>
            <p:spPr>
              <a:xfrm>
                <a:off x="4697123" y="4325330"/>
                <a:ext cx="1665789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endParaRPr lang="en-GB" sz="20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23" y="4325330"/>
                <a:ext cx="1665789" cy="400110"/>
              </a:xfrm>
              <a:prstGeom prst="rect">
                <a:avLst/>
              </a:prstGeom>
              <a:blipFill>
                <a:blip r:embed="rId10"/>
                <a:stretch>
                  <a:fillRect l="-3759" t="-12121" b="-212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6EDCEB-9EE9-9648-8FB5-7F7100511492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511958" y="3923814"/>
            <a:ext cx="18060" cy="401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1">
            <a:extLst>
              <a:ext uri="{FF2B5EF4-FFF2-40B4-BE49-F238E27FC236}">
                <a16:creationId xmlns:a16="http://schemas.microsoft.com/office/drawing/2014/main" id="{FB41BC12-1FBF-CB47-B99A-BFC1B404A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1268" y="3779990"/>
            <a:ext cx="1365997" cy="61088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C9495-E689-0B4F-9354-C302E8843F9B}"/>
              </a:ext>
            </a:extLst>
          </p:cNvPr>
          <p:cNvSpPr txBox="1"/>
          <p:nvPr/>
        </p:nvSpPr>
        <p:spPr>
          <a:xfrm>
            <a:off x="7402247" y="4299945"/>
            <a:ext cx="83245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n= 15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D2487E-7703-E24E-BB10-1E54A17B5073}"/>
              </a:ext>
            </a:extLst>
          </p:cNvPr>
          <p:cNvSpPr/>
          <p:nvPr/>
        </p:nvSpPr>
        <p:spPr>
          <a:xfrm>
            <a:off x="1697199" y="5022399"/>
            <a:ext cx="91438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6600"/>
                </a:solidFill>
                <a:latin typeface="Comic Sans MS" panose="030F0902030302020204" pitchFamily="66" charset="0"/>
              </a:rPr>
              <a:t>V</a:t>
            </a:r>
            <a:r>
              <a:rPr lang="en-US" altLang="en-US" sz="4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15 </a:t>
            </a:r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1.1</a:t>
            </a:r>
            <a:r>
              <a:rPr lang="en-GB" sz="4000" baseline="30000" dirty="0">
                <a:latin typeface="Comic Sans MS" panose="030F0902030302020204" pitchFamily="66" charset="0"/>
              </a:rPr>
              <a:t>15</a:t>
            </a:r>
            <a:r>
              <a:rPr lang="en-GB" sz="4000" dirty="0">
                <a:latin typeface="Comic Sans MS" panose="030F0902030302020204" pitchFamily="66" charset="0"/>
              </a:rPr>
              <a:t> x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1000</a:t>
            </a:r>
            <a:endParaRPr lang="en-GB" sz="4000" baseline="30000" dirty="0">
              <a:latin typeface="Comic Sans MS" panose="030F0902030302020204" pitchFamily="66" charset="0"/>
            </a:endParaRPr>
          </a:p>
          <a:p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latin typeface="Comic Sans MS" panose="030F0902030302020204" pitchFamily="66" charset="0"/>
              </a:rPr>
              <a:t>$4177.24…</a:t>
            </a:r>
            <a:r>
              <a:rPr lang="en-GB" sz="4000" baseline="30000" dirty="0">
                <a:latin typeface="Comic Sans MS" panose="030F0902030302020204" pitchFamily="66" charset="0"/>
              </a:rPr>
              <a:t> </a:t>
            </a:r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latin typeface="Comic Sans MS" panose="030F0902030302020204" pitchFamily="66" charset="0"/>
              </a:rPr>
              <a:t>$4177 (nearest dollar)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BC577F-F474-EF93-41D1-5EEC8C79506B}"/>
                  </a:ext>
                </a:extLst>
              </p:cNvPr>
              <p:cNvSpPr txBox="1"/>
              <p:nvPr/>
            </p:nvSpPr>
            <p:spPr>
              <a:xfrm>
                <a:off x="142073" y="3426825"/>
                <a:ext cx="3304073" cy="837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/>
                      <m:t>1 + 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</a:t>
                </a:r>
              </a:p>
              <a:p>
                <a:r>
                  <a:rPr lang="en-AU" sz="2000" dirty="0"/>
                  <a:t>=1.1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BC577F-F474-EF93-41D1-5EEC8C79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3" y="3426825"/>
                <a:ext cx="3304073" cy="837280"/>
              </a:xfrm>
              <a:prstGeom prst="rect">
                <a:avLst/>
              </a:prstGeom>
              <a:blipFill>
                <a:blip r:embed="rId11"/>
                <a:stretch>
                  <a:fillRect l="-1845" b="-124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6"/>
      </a:lt2>
      <a:accent1>
        <a:srgbClr val="C34D7E"/>
      </a:accent1>
      <a:accent2>
        <a:srgbClr val="B13B9D"/>
      </a:accent2>
      <a:accent3>
        <a:srgbClr val="A64DC3"/>
      </a:accent3>
      <a:accent4>
        <a:srgbClr val="6943B5"/>
      </a:accent4>
      <a:accent5>
        <a:srgbClr val="4D56C3"/>
      </a:accent5>
      <a:accent6>
        <a:srgbClr val="3B76B1"/>
      </a:accent6>
      <a:hlink>
        <a:srgbClr val="7269CD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776</Words>
  <Application>Microsoft Office PowerPoint</Application>
  <PresentationFormat>Widescreen</PresentationFormat>
  <Paragraphs>107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Cambria Math</vt:lpstr>
      <vt:lpstr>Comic Sans MS</vt:lpstr>
      <vt:lpstr>Monotype Corsiva</vt:lpstr>
      <vt:lpstr>Times New Roman</vt:lpstr>
      <vt:lpstr>Tw Cen MT</vt:lpstr>
      <vt:lpstr>Wingdings</vt:lpstr>
      <vt:lpstr>RetrospectVTI</vt:lpstr>
      <vt:lpstr>Finding term n in a sequence modelling geometric growth and decay</vt:lpstr>
      <vt:lpstr>Using recurrence relations to model growth and decay </vt:lpstr>
      <vt:lpstr>Linear growth and decay </vt:lpstr>
      <vt:lpstr>PowerPoint Presentation</vt:lpstr>
      <vt:lpstr>Geometric growth and decay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recurrence relations to model growth and decay</dc:title>
  <dc:creator>Yongmei Zhang</dc:creator>
  <cp:lastModifiedBy>Lyn ZHANG</cp:lastModifiedBy>
  <cp:revision>24</cp:revision>
  <dcterms:created xsi:type="dcterms:W3CDTF">2020-04-25T02:09:20Z</dcterms:created>
  <dcterms:modified xsi:type="dcterms:W3CDTF">2023-03-16T21:13:53Z</dcterms:modified>
</cp:coreProperties>
</file>