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notesMasterIdLst>
    <p:notesMasterId r:id="rId18"/>
  </p:notesMasterIdLst>
  <p:sldIdLst>
    <p:sldId id="256" r:id="rId2"/>
    <p:sldId id="303" r:id="rId3"/>
    <p:sldId id="313" r:id="rId4"/>
    <p:sldId id="260" r:id="rId5"/>
    <p:sldId id="359" r:id="rId6"/>
    <p:sldId id="314" r:id="rId7"/>
    <p:sldId id="302" r:id="rId8"/>
    <p:sldId id="360" r:id="rId9"/>
    <p:sldId id="267" r:id="rId10"/>
    <p:sldId id="266" r:id="rId11"/>
    <p:sldId id="315" r:id="rId12"/>
    <p:sldId id="259" r:id="rId13"/>
    <p:sldId id="264" r:id="rId14"/>
    <p:sldId id="363" r:id="rId15"/>
    <p:sldId id="362" r:id="rId16"/>
    <p:sldId id="3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595"/>
  </p:normalViewPr>
  <p:slideViewPr>
    <p:cSldViewPr snapToGrid="0" snapToObjects="1">
      <p:cViewPr varScale="1">
        <p:scale>
          <a:sx n="62" d="100"/>
          <a:sy n="6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C063BD-4584-45A2-9C1B-2A094C9DF42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67662C-0F0C-4705-A652-0ACE6E857254}">
      <dgm:prSet/>
      <dgm:spPr/>
      <dgm:t>
        <a:bodyPr/>
        <a:lstStyle/>
        <a:p>
          <a:r>
            <a:rPr lang="en-US" dirty="0"/>
            <a:t>Linear growth and decay </a:t>
          </a:r>
        </a:p>
        <a:p>
          <a:r>
            <a:rPr lang="en-US" dirty="0"/>
            <a:t>Arithmetic Sequence </a:t>
          </a:r>
        </a:p>
        <a:p>
          <a:r>
            <a:rPr lang="en-US" dirty="0"/>
            <a:t>e.g. Simple Interests </a:t>
          </a:r>
        </a:p>
        <a:p>
          <a:r>
            <a:rPr lang="en-US" dirty="0"/>
            <a:t>Flat-rate or straight-line depreciation</a:t>
          </a:r>
        </a:p>
      </dgm:t>
    </dgm:pt>
    <dgm:pt modelId="{E2BA1D0F-AA86-42FF-A3A8-585422BC8BF7}" type="parTrans" cxnId="{A46C76D5-CF77-40E5-AB2B-7825F3112C7C}">
      <dgm:prSet/>
      <dgm:spPr/>
      <dgm:t>
        <a:bodyPr/>
        <a:lstStyle/>
        <a:p>
          <a:endParaRPr lang="en-US"/>
        </a:p>
      </dgm:t>
    </dgm:pt>
    <dgm:pt modelId="{284859C8-1EA3-4DF2-BFB0-6EC347DFF04E}" type="sibTrans" cxnId="{A46C76D5-CF77-40E5-AB2B-7825F3112C7C}">
      <dgm:prSet/>
      <dgm:spPr/>
      <dgm:t>
        <a:bodyPr/>
        <a:lstStyle/>
        <a:p>
          <a:endParaRPr lang="en-US"/>
        </a:p>
      </dgm:t>
    </dgm:pt>
    <dgm:pt modelId="{D27CBC96-DCBD-4816-8EFA-82B7722E3EC6}">
      <dgm:prSet/>
      <dgm:spPr/>
      <dgm:t>
        <a:bodyPr/>
        <a:lstStyle/>
        <a:p>
          <a:r>
            <a:rPr lang="en-US" dirty="0"/>
            <a:t>Geometric growth and decay </a:t>
          </a:r>
        </a:p>
        <a:p>
          <a:r>
            <a:rPr lang="en-US" dirty="0"/>
            <a:t>Geometric Sequence </a:t>
          </a:r>
        </a:p>
        <a:p>
          <a:r>
            <a:rPr lang="en-US" dirty="0"/>
            <a:t>e.g. Compound Interests </a:t>
          </a:r>
        </a:p>
        <a:p>
          <a:r>
            <a:rPr lang="en-US" dirty="0"/>
            <a:t>Reducing balance depreciation</a:t>
          </a:r>
        </a:p>
      </dgm:t>
    </dgm:pt>
    <dgm:pt modelId="{83FD8CC6-DFD6-429B-8237-6D67E29CEACA}" type="parTrans" cxnId="{8F0CCF56-29F8-4C52-B9FC-6A2C7C7003CA}">
      <dgm:prSet/>
      <dgm:spPr/>
      <dgm:t>
        <a:bodyPr/>
        <a:lstStyle/>
        <a:p>
          <a:endParaRPr lang="en-US"/>
        </a:p>
      </dgm:t>
    </dgm:pt>
    <dgm:pt modelId="{2A37BC4B-8E1D-4C43-92E5-4511EC92A134}" type="sibTrans" cxnId="{8F0CCF56-29F8-4C52-B9FC-6A2C7C7003CA}">
      <dgm:prSet/>
      <dgm:spPr/>
      <dgm:t>
        <a:bodyPr/>
        <a:lstStyle/>
        <a:p>
          <a:endParaRPr lang="en-US"/>
        </a:p>
      </dgm:t>
    </dgm:pt>
    <dgm:pt modelId="{0CDAD6A8-2537-AA48-9CC9-2F0CEEE75902}" type="pres">
      <dgm:prSet presAssocID="{A9C063BD-4584-45A2-9C1B-2A094C9DF42A}" presName="linear" presStyleCnt="0">
        <dgm:presLayoutVars>
          <dgm:animLvl val="lvl"/>
          <dgm:resizeHandles val="exact"/>
        </dgm:presLayoutVars>
      </dgm:prSet>
      <dgm:spPr/>
    </dgm:pt>
    <dgm:pt modelId="{EC7E2769-6976-9F48-B551-C1F4ED2FFF99}" type="pres">
      <dgm:prSet presAssocID="{EA67662C-0F0C-4705-A652-0ACE6E85725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E13DDE7-4F56-C849-A3CB-66A350E3B311}" type="pres">
      <dgm:prSet presAssocID="{284859C8-1EA3-4DF2-BFB0-6EC347DFF04E}" presName="spacer" presStyleCnt="0"/>
      <dgm:spPr/>
    </dgm:pt>
    <dgm:pt modelId="{1675A43E-6804-B44E-8681-674928583E13}" type="pres">
      <dgm:prSet presAssocID="{D27CBC96-DCBD-4816-8EFA-82B7722E3EC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13B1C09-3BF3-E843-975A-A236888033BA}" type="presOf" srcId="{D27CBC96-DCBD-4816-8EFA-82B7722E3EC6}" destId="{1675A43E-6804-B44E-8681-674928583E13}" srcOrd="0" destOrd="0" presId="urn:microsoft.com/office/officeart/2005/8/layout/vList2"/>
    <dgm:cxn modelId="{370AE463-7788-304B-9B36-5DE62F44B970}" type="presOf" srcId="{EA67662C-0F0C-4705-A652-0ACE6E857254}" destId="{EC7E2769-6976-9F48-B551-C1F4ED2FFF99}" srcOrd="0" destOrd="0" presId="urn:microsoft.com/office/officeart/2005/8/layout/vList2"/>
    <dgm:cxn modelId="{8F0CCF56-29F8-4C52-B9FC-6A2C7C7003CA}" srcId="{A9C063BD-4584-45A2-9C1B-2A094C9DF42A}" destId="{D27CBC96-DCBD-4816-8EFA-82B7722E3EC6}" srcOrd="1" destOrd="0" parTransId="{83FD8CC6-DFD6-429B-8237-6D67E29CEACA}" sibTransId="{2A37BC4B-8E1D-4C43-92E5-4511EC92A134}"/>
    <dgm:cxn modelId="{B463E1AE-D1D5-6C43-8B71-EE9DFB014109}" type="presOf" srcId="{A9C063BD-4584-45A2-9C1B-2A094C9DF42A}" destId="{0CDAD6A8-2537-AA48-9CC9-2F0CEEE75902}" srcOrd="0" destOrd="0" presId="urn:microsoft.com/office/officeart/2005/8/layout/vList2"/>
    <dgm:cxn modelId="{A46C76D5-CF77-40E5-AB2B-7825F3112C7C}" srcId="{A9C063BD-4584-45A2-9C1B-2A094C9DF42A}" destId="{EA67662C-0F0C-4705-A652-0ACE6E857254}" srcOrd="0" destOrd="0" parTransId="{E2BA1D0F-AA86-42FF-A3A8-585422BC8BF7}" sibTransId="{284859C8-1EA3-4DF2-BFB0-6EC347DFF04E}"/>
    <dgm:cxn modelId="{3EDBF5D5-1CFF-8C4A-8C55-8BF3476FAA00}" type="presParOf" srcId="{0CDAD6A8-2537-AA48-9CC9-2F0CEEE75902}" destId="{EC7E2769-6976-9F48-B551-C1F4ED2FFF99}" srcOrd="0" destOrd="0" presId="urn:microsoft.com/office/officeart/2005/8/layout/vList2"/>
    <dgm:cxn modelId="{91BA88B4-3CD1-4D47-9C33-E373629C4A10}" type="presParOf" srcId="{0CDAD6A8-2537-AA48-9CC9-2F0CEEE75902}" destId="{EE13DDE7-4F56-C849-A3CB-66A350E3B311}" srcOrd="1" destOrd="0" presId="urn:microsoft.com/office/officeart/2005/8/layout/vList2"/>
    <dgm:cxn modelId="{14462F9E-287B-D846-86CF-C2A7F956903D}" type="presParOf" srcId="{0CDAD6A8-2537-AA48-9CC9-2F0CEEE75902}" destId="{1675A43E-6804-B44E-8681-674928583E1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8929B1-86D5-4BD5-9F99-ADF3A018D659}">
      <dgm:prSet/>
      <dgm:spPr/>
      <dgm:t>
        <a:bodyPr/>
        <a:lstStyle/>
        <a:p>
          <a:r>
            <a:rPr lang="en-AU" dirty="0">
              <a:solidFill>
                <a:schemeClr val="tx1"/>
              </a:solidFill>
              <a:latin typeface="Comic Sans MS" panose="030F0902030302020204" pitchFamily="66" charset="0"/>
            </a:rPr>
            <a:t>2. Difference between Arithmetic and Geometric Sequence?</a:t>
          </a:r>
          <a:endParaRPr lang="en-US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2102F1BD-B626-47B2-8132-8B4E92D2AFA6}" type="parTrans" cxnId="{17243DD7-B50D-4FA9-9408-226F9A0F8186}">
      <dgm:prSet/>
      <dgm:spPr/>
      <dgm:t>
        <a:bodyPr/>
        <a:lstStyle/>
        <a:p>
          <a:endParaRPr lang="en-US"/>
        </a:p>
      </dgm:t>
    </dgm:pt>
    <dgm:pt modelId="{FE9091D6-F191-4CD9-AE69-663CA197BF08}" type="sibTrans" cxnId="{17243DD7-B50D-4FA9-9408-226F9A0F8186}">
      <dgm:prSet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1. Ex </a:t>
          </a:r>
          <a:r>
            <a:rPr lang="en-AU" dirty="0">
              <a:solidFill>
                <a:schemeClr val="tx1"/>
              </a:solidFill>
              <a:latin typeface="Comic Sans MS" panose="030F0902030302020204" pitchFamily="66" charset="0"/>
            </a:rPr>
            <a:t>Booklet Revision</a:t>
          </a:r>
          <a:endParaRPr lang="en-US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683E9536-1985-1B4C-BE04-87D75ED7B19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5. Summary notes for Homework. </a:t>
          </a:r>
        </a:p>
      </dgm:t>
    </dgm:pt>
    <dgm:pt modelId="{DB11B418-15A8-044C-B2C6-C70D15DBC644}" type="parTrans" cxnId="{A4423529-3DF6-DF4B-902F-EE5E89BB7111}">
      <dgm:prSet/>
      <dgm:spPr/>
      <dgm:t>
        <a:bodyPr/>
        <a:lstStyle/>
        <a:p>
          <a:endParaRPr lang="en-GB"/>
        </a:p>
      </dgm:t>
    </dgm:pt>
    <dgm:pt modelId="{20789B15-F3BE-2449-860B-555803DFD830}" type="sibTrans" cxnId="{A4423529-3DF6-DF4B-902F-EE5E89BB7111}">
      <dgm:prSet/>
      <dgm:spPr/>
      <dgm:t>
        <a:bodyPr/>
        <a:lstStyle/>
        <a:p>
          <a:endParaRPr lang="en-GB"/>
        </a:p>
      </dgm:t>
    </dgm:pt>
    <dgm:pt modelId="{921D6156-624F-474B-AE33-E27F0E9835C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3. </a:t>
          </a:r>
          <a:r>
            <a:rPr lang="en-AU" dirty="0">
              <a:solidFill>
                <a:schemeClr val="tx1"/>
              </a:solidFill>
              <a:latin typeface="Comic Sans MS" panose="030F0902030302020204" pitchFamily="66" charset="0"/>
            </a:rPr>
            <a:t>What is the Recurrence Relations of Arithmetic and Geometric Sequence?</a:t>
          </a:r>
          <a:endParaRPr lang="en-GB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D19F06D9-8288-1C46-A049-580DBE53C14E}" type="parTrans" cxnId="{403D4FA4-B9DA-9740-8760-139D3E77775F}">
      <dgm:prSet/>
      <dgm:spPr/>
      <dgm:t>
        <a:bodyPr/>
        <a:lstStyle/>
        <a:p>
          <a:endParaRPr lang="en-GB"/>
        </a:p>
      </dgm:t>
    </dgm:pt>
    <dgm:pt modelId="{4B9C82CF-14E4-4245-BF82-3FCD44F81CE1}" type="sibTrans" cxnId="{403D4FA4-B9DA-9740-8760-139D3E77775F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 xmlns:a14="http://schemas.microsoft.com/office/drawing/2010/main">
      <mc:Choice Requires="a14">
        <dgm:pt modelId="{52AF3EFE-239F-C94B-BBF4-85895B1F5D9B}">
          <dgm:prSet/>
          <dgm:spPr/>
          <dgm:t>
            <a:bodyPr/>
            <a:lstStyle/>
            <a:p>
              <a:r>
                <a:rPr lang="en-US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4. </a:t>
              </a:r>
              <a:r>
                <a:rPr lang="en-GB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Calculating the </a:t>
              </a:r>
              <a14:m>
                <m:oMath xmlns:m="http://schemas.openxmlformats.org/officeDocument/2006/math">
                  <m:sSup>
                    <m:sSupPr>
                      <m:ctrlPr>
                        <a:rPr lang="en-GB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AU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en-AU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𝑡h</m:t>
                      </m:r>
                    </m:sup>
                  </m:sSup>
                </m:oMath>
              </a14:m>
              <a:r>
                <a:rPr lang="en-GB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term for Arithmetic and </a:t>
              </a:r>
              <a:r>
                <a:rPr lang="en-GB">
                  <a:solidFill>
                    <a:schemeClr val="tx1"/>
                  </a:solidFill>
                  <a:latin typeface="Comic Sans MS" panose="030F0902030302020204" pitchFamily="66" charset="0"/>
                </a:rPr>
                <a:t>Geometric Sequences.</a:t>
              </a:r>
              <a:endParaRPr lang="en-GB" dirty="0">
                <a:solidFill>
                  <a:schemeClr val="tx1"/>
                </a:solidFill>
                <a:latin typeface="Comic Sans MS" panose="030F0902030302020204" pitchFamily="66" charset="0"/>
              </a:endParaRPr>
            </a:p>
          </dgm:t>
        </dgm:pt>
      </mc:Choice>
      <mc:Fallback xmlns="">
        <dgm:pt modelId="{52AF3EFE-239F-C94B-BBF4-85895B1F5D9B}">
          <dgm:prSet/>
          <dgm:spPr/>
          <dgm:t>
            <a:bodyPr/>
            <a:lstStyle/>
            <a:p>
              <a:r>
                <a:rPr lang="en-US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4. </a:t>
              </a:r>
              <a:r>
                <a:rPr lang="en-GB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Calculating the </a:t>
              </a:r>
              <a:r>
                <a:rPr lang="en-AU" b="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𝑛</a:t>
              </a:r>
              <a:r>
                <a:rPr lang="en-GB" b="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^</a:t>
              </a:r>
              <a:r>
                <a:rPr lang="en-AU" b="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𝑡ℎ</a:t>
              </a:r>
              <a:r>
                <a:rPr lang="en-GB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term for Arithmetic and </a:t>
              </a:r>
              <a:r>
                <a:rPr lang="en-GB">
                  <a:solidFill>
                    <a:schemeClr val="tx1"/>
                  </a:solidFill>
                  <a:latin typeface="Comic Sans MS" panose="030F0902030302020204" pitchFamily="66" charset="0"/>
                </a:rPr>
                <a:t>Geometric Sequences.</a:t>
              </a:r>
              <a:endParaRPr lang="en-GB" dirty="0">
                <a:solidFill>
                  <a:schemeClr val="tx1"/>
                </a:solidFill>
                <a:latin typeface="Comic Sans MS" panose="030F0902030302020204" pitchFamily="66" charset="0"/>
              </a:endParaRPr>
            </a:p>
          </dgm:t>
        </dgm:pt>
      </mc:Fallback>
    </mc:AlternateContent>
    <dgm:pt modelId="{418B1C7F-6602-3949-A2A1-A44F0DC8669C}" type="parTrans" cxnId="{49A4A5DB-BDFA-D64E-853F-DF9E80FCD37B}">
      <dgm:prSet/>
      <dgm:spPr/>
      <dgm:t>
        <a:bodyPr/>
        <a:lstStyle/>
        <a:p>
          <a:endParaRPr lang="en-GB"/>
        </a:p>
      </dgm:t>
    </dgm:pt>
    <dgm:pt modelId="{70329D1F-FC48-5947-8632-21F0971C8E93}" type="sibTrans" cxnId="{49A4A5DB-BDFA-D64E-853F-DF9E80FCD37B}">
      <dgm:prSet/>
      <dgm:spPr/>
      <dgm:t>
        <a:bodyPr/>
        <a:lstStyle/>
        <a:p>
          <a:endParaRPr lang="en-GB"/>
        </a:p>
      </dgm:t>
    </dgm:pt>
    <dgm:pt modelId="{DF60FF87-B492-9247-8DCF-486B281E697E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91CDE57A-A014-B446-A2AF-3E1CE6909443}" type="pres">
      <dgm:prSet presAssocID="{22505801-6524-4B50-AD6D-CE222BF09B96}" presName="node" presStyleLbl="node1" presStyleIdx="0" presStyleCnt="5" custLinFactNeighborX="3496" custLinFactNeighborY="2398">
        <dgm:presLayoutVars>
          <dgm:bulletEnabled val="1"/>
        </dgm:presLayoutVars>
      </dgm:prSet>
      <dgm:spPr/>
    </dgm:pt>
    <dgm:pt modelId="{773C2D4C-2593-4342-A656-3ACADBA63720}" type="pres">
      <dgm:prSet presAssocID="{A5CD2530-2B66-466F-AF32-B7FC543B0E93}" presName="sibTrans" presStyleCnt="0"/>
      <dgm:spPr/>
    </dgm:pt>
    <dgm:pt modelId="{535C5986-F4D1-A44F-B0A1-E35BA55AE100}" type="pres">
      <dgm:prSet presAssocID="{F58929B1-86D5-4BD5-9F99-ADF3A018D659}" presName="node" presStyleLbl="node1" presStyleIdx="1" presStyleCnt="5">
        <dgm:presLayoutVars>
          <dgm:bulletEnabled val="1"/>
        </dgm:presLayoutVars>
      </dgm:prSet>
      <dgm:spPr/>
    </dgm:pt>
    <dgm:pt modelId="{4F7E761C-97E9-D04A-90C5-BEE621F2333E}" type="pres">
      <dgm:prSet presAssocID="{FE9091D6-F191-4CD9-AE69-663CA197BF08}" presName="sibTrans" presStyleCnt="0"/>
      <dgm:spPr/>
    </dgm:pt>
    <dgm:pt modelId="{6457E812-7F60-F64F-B97B-F247D06DAED4}" type="pres">
      <dgm:prSet presAssocID="{921D6156-624F-474B-AE33-E27F0E9835C2}" presName="node" presStyleLbl="node1" presStyleIdx="2" presStyleCnt="5">
        <dgm:presLayoutVars>
          <dgm:bulletEnabled val="1"/>
        </dgm:presLayoutVars>
      </dgm:prSet>
      <dgm:spPr/>
    </dgm:pt>
    <dgm:pt modelId="{ABE52A19-5D16-274F-946A-D7BE1DF8D737}" type="pres">
      <dgm:prSet presAssocID="{4B9C82CF-14E4-4245-BF82-3FCD44F81CE1}" presName="sibTrans" presStyleCnt="0"/>
      <dgm:spPr/>
    </dgm:pt>
    <dgm:pt modelId="{F01D0B4D-A6C1-9C49-ACEB-CA46FF2E388A}" type="pres">
      <dgm:prSet presAssocID="{52AF3EFE-239F-C94B-BBF4-85895B1F5D9B}" presName="node" presStyleLbl="node1" presStyleIdx="3" presStyleCnt="5">
        <dgm:presLayoutVars>
          <dgm:bulletEnabled val="1"/>
        </dgm:presLayoutVars>
      </dgm:prSet>
      <dgm:spPr/>
    </dgm:pt>
    <dgm:pt modelId="{2AA7F535-95F4-5042-B543-285BBDF04408}" type="pres">
      <dgm:prSet presAssocID="{70329D1F-FC48-5947-8632-21F0971C8E93}" presName="sibTrans" presStyleCnt="0"/>
      <dgm:spPr/>
    </dgm:pt>
    <dgm:pt modelId="{9B2FD329-3E81-0B4B-B164-EE3195B24534}" type="pres">
      <dgm:prSet presAssocID="{683E9536-1985-1B4C-BE04-87D75ED7B190}" presName="node" presStyleLbl="node1" presStyleIdx="4" presStyleCnt="5">
        <dgm:presLayoutVars>
          <dgm:bulletEnabled val="1"/>
        </dgm:presLayoutVars>
      </dgm:prSet>
      <dgm:spPr/>
    </dgm:pt>
  </dgm:ptLst>
  <dgm:cxnLst>
    <dgm:cxn modelId="{F39E510E-E512-CD41-A439-758DC018863E}" type="presOf" srcId="{683E9536-1985-1B4C-BE04-87D75ED7B190}" destId="{9B2FD329-3E81-0B4B-B164-EE3195B24534}" srcOrd="0" destOrd="0" presId="urn:microsoft.com/office/officeart/2005/8/layout/default"/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A4423529-3DF6-DF4B-902F-EE5E89BB7111}" srcId="{E8FDA408-EBE3-4FFF-B181-52121CC44C86}" destId="{683E9536-1985-1B4C-BE04-87D75ED7B190}" srcOrd="4" destOrd="0" parTransId="{DB11B418-15A8-044C-B2C6-C70D15DBC644}" sibTransId="{20789B15-F3BE-2449-860B-555803DFD830}"/>
    <dgm:cxn modelId="{82D4AE32-369F-3C4A-B92A-5317F8B2822A}" type="presOf" srcId="{F58929B1-86D5-4BD5-9F99-ADF3A018D659}" destId="{535C5986-F4D1-A44F-B0A1-E35BA55AE100}" srcOrd="0" destOrd="0" presId="urn:microsoft.com/office/officeart/2005/8/layout/default"/>
    <dgm:cxn modelId="{12A9C341-BEBF-5149-906C-440B455E35B9}" type="presOf" srcId="{E8FDA408-EBE3-4FFF-B181-52121CC44C86}" destId="{DF60FF87-B492-9247-8DCF-486B281E697E}" srcOrd="0" destOrd="0" presId="urn:microsoft.com/office/officeart/2005/8/layout/default"/>
    <dgm:cxn modelId="{403D4FA4-B9DA-9740-8760-139D3E77775F}" srcId="{E8FDA408-EBE3-4FFF-B181-52121CC44C86}" destId="{921D6156-624F-474B-AE33-E27F0E9835C2}" srcOrd="2" destOrd="0" parTransId="{D19F06D9-8288-1C46-A049-580DBE53C14E}" sibTransId="{4B9C82CF-14E4-4245-BF82-3FCD44F81CE1}"/>
    <dgm:cxn modelId="{F91DC4BA-FC84-B548-A37C-D6E4281B8057}" type="presOf" srcId="{52AF3EFE-239F-C94B-BBF4-85895B1F5D9B}" destId="{F01D0B4D-A6C1-9C49-ACEB-CA46FF2E388A}" srcOrd="0" destOrd="0" presId="urn:microsoft.com/office/officeart/2005/8/layout/default"/>
    <dgm:cxn modelId="{17243DD7-B50D-4FA9-9408-226F9A0F8186}" srcId="{E8FDA408-EBE3-4FFF-B181-52121CC44C86}" destId="{F58929B1-86D5-4BD5-9F99-ADF3A018D659}" srcOrd="1" destOrd="0" parTransId="{2102F1BD-B626-47B2-8132-8B4E92D2AFA6}" sibTransId="{FE9091D6-F191-4CD9-AE69-663CA197BF08}"/>
    <dgm:cxn modelId="{49A4A5DB-BDFA-D64E-853F-DF9E80FCD37B}" srcId="{E8FDA408-EBE3-4FFF-B181-52121CC44C86}" destId="{52AF3EFE-239F-C94B-BBF4-85895B1F5D9B}" srcOrd="3" destOrd="0" parTransId="{418B1C7F-6602-3949-A2A1-A44F0DC8669C}" sibTransId="{70329D1F-FC48-5947-8632-21F0971C8E93}"/>
    <dgm:cxn modelId="{9663C2F2-D7E3-9748-B593-A1AD32299C71}" type="presOf" srcId="{22505801-6524-4B50-AD6D-CE222BF09B96}" destId="{91CDE57A-A014-B446-A2AF-3E1CE6909443}" srcOrd="0" destOrd="0" presId="urn:microsoft.com/office/officeart/2005/8/layout/default"/>
    <dgm:cxn modelId="{1CD4DDFF-4A59-3943-A149-A777B915D1D0}" type="presOf" srcId="{921D6156-624F-474B-AE33-E27F0E9835C2}" destId="{6457E812-7F60-F64F-B97B-F247D06DAED4}" srcOrd="0" destOrd="0" presId="urn:microsoft.com/office/officeart/2005/8/layout/default"/>
    <dgm:cxn modelId="{CF9FD0EB-A69D-6F42-B685-76EB5E5D6C3C}" type="presParOf" srcId="{DF60FF87-B492-9247-8DCF-486B281E697E}" destId="{91CDE57A-A014-B446-A2AF-3E1CE6909443}" srcOrd="0" destOrd="0" presId="urn:microsoft.com/office/officeart/2005/8/layout/default"/>
    <dgm:cxn modelId="{6830804E-B42B-6A4C-A113-BA20894B9C65}" type="presParOf" srcId="{DF60FF87-B492-9247-8DCF-486B281E697E}" destId="{773C2D4C-2593-4342-A656-3ACADBA63720}" srcOrd="1" destOrd="0" presId="urn:microsoft.com/office/officeart/2005/8/layout/default"/>
    <dgm:cxn modelId="{1194CC9A-0F9F-D649-8B8F-AD841DC5CC38}" type="presParOf" srcId="{DF60FF87-B492-9247-8DCF-486B281E697E}" destId="{535C5986-F4D1-A44F-B0A1-E35BA55AE100}" srcOrd="2" destOrd="0" presId="urn:microsoft.com/office/officeart/2005/8/layout/default"/>
    <dgm:cxn modelId="{551A4640-ACC3-0549-A78F-C3E329C3A141}" type="presParOf" srcId="{DF60FF87-B492-9247-8DCF-486B281E697E}" destId="{4F7E761C-97E9-D04A-90C5-BEE621F2333E}" srcOrd="3" destOrd="0" presId="urn:microsoft.com/office/officeart/2005/8/layout/default"/>
    <dgm:cxn modelId="{0686064A-FE92-7B44-B8C1-F1CF1B0DB576}" type="presParOf" srcId="{DF60FF87-B492-9247-8DCF-486B281E697E}" destId="{6457E812-7F60-F64F-B97B-F247D06DAED4}" srcOrd="4" destOrd="0" presId="urn:microsoft.com/office/officeart/2005/8/layout/default"/>
    <dgm:cxn modelId="{591F584D-2606-7240-BB88-DBCC3D96AFA7}" type="presParOf" srcId="{DF60FF87-B492-9247-8DCF-486B281E697E}" destId="{ABE52A19-5D16-274F-946A-D7BE1DF8D737}" srcOrd="5" destOrd="0" presId="urn:microsoft.com/office/officeart/2005/8/layout/default"/>
    <dgm:cxn modelId="{CA33CD26-A483-5742-91ED-76E84481B3DA}" type="presParOf" srcId="{DF60FF87-B492-9247-8DCF-486B281E697E}" destId="{F01D0B4D-A6C1-9C49-ACEB-CA46FF2E388A}" srcOrd="6" destOrd="0" presId="urn:microsoft.com/office/officeart/2005/8/layout/default"/>
    <dgm:cxn modelId="{861037E1-2265-334B-8EF6-8CAA7D42C0AB}" type="presParOf" srcId="{DF60FF87-B492-9247-8DCF-486B281E697E}" destId="{2AA7F535-95F4-5042-B543-285BBDF04408}" srcOrd="7" destOrd="0" presId="urn:microsoft.com/office/officeart/2005/8/layout/default"/>
    <dgm:cxn modelId="{03B6C8EB-6584-EE46-88EB-D97F54E34AB8}" type="presParOf" srcId="{DF60FF87-B492-9247-8DCF-486B281E697E}" destId="{9B2FD329-3E81-0B4B-B164-EE3195B2453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8929B1-86D5-4BD5-9F99-ADF3A018D659}">
      <dgm:prSet/>
      <dgm:spPr/>
      <dgm:t>
        <a:bodyPr/>
        <a:lstStyle/>
        <a:p>
          <a:r>
            <a:rPr lang="en-AU" dirty="0">
              <a:solidFill>
                <a:schemeClr val="tx1"/>
              </a:solidFill>
              <a:latin typeface="Comic Sans MS" panose="030F0902030302020204" pitchFamily="66" charset="0"/>
            </a:rPr>
            <a:t>2. Difference between Arithmetic and Geometric Sequence?</a:t>
          </a:r>
          <a:endParaRPr lang="en-US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2102F1BD-B626-47B2-8132-8B4E92D2AFA6}" type="parTrans" cxnId="{17243DD7-B50D-4FA9-9408-226F9A0F8186}">
      <dgm:prSet/>
      <dgm:spPr/>
      <dgm:t>
        <a:bodyPr/>
        <a:lstStyle/>
        <a:p>
          <a:endParaRPr lang="en-US"/>
        </a:p>
      </dgm:t>
    </dgm:pt>
    <dgm:pt modelId="{FE9091D6-F191-4CD9-AE69-663CA197BF08}" type="sibTrans" cxnId="{17243DD7-B50D-4FA9-9408-226F9A0F8186}">
      <dgm:prSet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1. Ex </a:t>
          </a:r>
          <a:r>
            <a:rPr lang="en-AU" dirty="0">
              <a:solidFill>
                <a:schemeClr val="tx1"/>
              </a:solidFill>
              <a:latin typeface="Comic Sans MS" panose="030F0902030302020204" pitchFamily="66" charset="0"/>
            </a:rPr>
            <a:t>Booklet Revision</a:t>
          </a:r>
          <a:endParaRPr lang="en-US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683E9536-1985-1B4C-BE04-87D75ED7B19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5. Summary notes for Homework. </a:t>
          </a:r>
        </a:p>
      </dgm:t>
    </dgm:pt>
    <dgm:pt modelId="{DB11B418-15A8-044C-B2C6-C70D15DBC644}" type="parTrans" cxnId="{A4423529-3DF6-DF4B-902F-EE5E89BB7111}">
      <dgm:prSet/>
      <dgm:spPr/>
      <dgm:t>
        <a:bodyPr/>
        <a:lstStyle/>
        <a:p>
          <a:endParaRPr lang="en-GB"/>
        </a:p>
      </dgm:t>
    </dgm:pt>
    <dgm:pt modelId="{20789B15-F3BE-2449-860B-555803DFD830}" type="sibTrans" cxnId="{A4423529-3DF6-DF4B-902F-EE5E89BB7111}">
      <dgm:prSet/>
      <dgm:spPr/>
      <dgm:t>
        <a:bodyPr/>
        <a:lstStyle/>
        <a:p>
          <a:endParaRPr lang="en-GB"/>
        </a:p>
      </dgm:t>
    </dgm:pt>
    <dgm:pt modelId="{921D6156-624F-474B-AE33-E27F0E9835C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3. </a:t>
          </a:r>
          <a:r>
            <a:rPr lang="en-AU" dirty="0">
              <a:solidFill>
                <a:schemeClr val="tx1"/>
              </a:solidFill>
              <a:latin typeface="Comic Sans MS" panose="030F0902030302020204" pitchFamily="66" charset="0"/>
            </a:rPr>
            <a:t>What is the Recurrence Relations of Arithmetic and Geometric Sequence?</a:t>
          </a:r>
          <a:endParaRPr lang="en-GB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D19F06D9-8288-1C46-A049-580DBE53C14E}" type="parTrans" cxnId="{403D4FA4-B9DA-9740-8760-139D3E77775F}">
      <dgm:prSet/>
      <dgm:spPr/>
      <dgm:t>
        <a:bodyPr/>
        <a:lstStyle/>
        <a:p>
          <a:endParaRPr lang="en-GB"/>
        </a:p>
      </dgm:t>
    </dgm:pt>
    <dgm:pt modelId="{4B9C82CF-14E4-4245-BF82-3FCD44F81CE1}" type="sibTrans" cxnId="{403D4FA4-B9DA-9740-8760-139D3E77775F}">
      <dgm:prSet/>
      <dgm:spPr/>
      <dgm:t>
        <a:bodyPr/>
        <a:lstStyle/>
        <a:p>
          <a:endParaRPr lang="en-GB"/>
        </a:p>
      </dgm:t>
    </dgm:pt>
    <dgm:pt modelId="{52AF3EFE-239F-C94B-BBF4-85895B1F5D9B}">
      <dgm:prSet/>
      <dgm:spPr>
        <a:blipFill>
          <a:blip xmlns:r="http://schemas.openxmlformats.org/officeDocument/2006/relationships" r:embed="rId1"/>
          <a:stretch>
            <a:fillRect l="-2703" r="-270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18B1C7F-6602-3949-A2A1-A44F0DC8669C}" type="parTrans" cxnId="{49A4A5DB-BDFA-D64E-853F-DF9E80FCD37B}">
      <dgm:prSet/>
      <dgm:spPr/>
      <dgm:t>
        <a:bodyPr/>
        <a:lstStyle/>
        <a:p>
          <a:endParaRPr lang="en-GB"/>
        </a:p>
      </dgm:t>
    </dgm:pt>
    <dgm:pt modelId="{70329D1F-FC48-5947-8632-21F0971C8E93}" type="sibTrans" cxnId="{49A4A5DB-BDFA-D64E-853F-DF9E80FCD37B}">
      <dgm:prSet/>
      <dgm:spPr/>
      <dgm:t>
        <a:bodyPr/>
        <a:lstStyle/>
        <a:p>
          <a:endParaRPr lang="en-GB"/>
        </a:p>
      </dgm:t>
    </dgm:pt>
    <dgm:pt modelId="{DF60FF87-B492-9247-8DCF-486B281E697E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91CDE57A-A014-B446-A2AF-3E1CE6909443}" type="pres">
      <dgm:prSet presAssocID="{22505801-6524-4B50-AD6D-CE222BF09B96}" presName="node" presStyleLbl="node1" presStyleIdx="0" presStyleCnt="5" custLinFactNeighborX="3496" custLinFactNeighborY="2398">
        <dgm:presLayoutVars>
          <dgm:bulletEnabled val="1"/>
        </dgm:presLayoutVars>
      </dgm:prSet>
      <dgm:spPr/>
    </dgm:pt>
    <dgm:pt modelId="{773C2D4C-2593-4342-A656-3ACADBA63720}" type="pres">
      <dgm:prSet presAssocID="{A5CD2530-2B66-466F-AF32-B7FC543B0E93}" presName="sibTrans" presStyleCnt="0"/>
      <dgm:spPr/>
    </dgm:pt>
    <dgm:pt modelId="{535C5986-F4D1-A44F-B0A1-E35BA55AE100}" type="pres">
      <dgm:prSet presAssocID="{F58929B1-86D5-4BD5-9F99-ADF3A018D659}" presName="node" presStyleLbl="node1" presStyleIdx="1" presStyleCnt="5">
        <dgm:presLayoutVars>
          <dgm:bulletEnabled val="1"/>
        </dgm:presLayoutVars>
      </dgm:prSet>
      <dgm:spPr/>
    </dgm:pt>
    <dgm:pt modelId="{4F7E761C-97E9-D04A-90C5-BEE621F2333E}" type="pres">
      <dgm:prSet presAssocID="{FE9091D6-F191-4CD9-AE69-663CA197BF08}" presName="sibTrans" presStyleCnt="0"/>
      <dgm:spPr/>
    </dgm:pt>
    <dgm:pt modelId="{6457E812-7F60-F64F-B97B-F247D06DAED4}" type="pres">
      <dgm:prSet presAssocID="{921D6156-624F-474B-AE33-E27F0E9835C2}" presName="node" presStyleLbl="node1" presStyleIdx="2" presStyleCnt="5">
        <dgm:presLayoutVars>
          <dgm:bulletEnabled val="1"/>
        </dgm:presLayoutVars>
      </dgm:prSet>
      <dgm:spPr/>
    </dgm:pt>
    <dgm:pt modelId="{ABE52A19-5D16-274F-946A-D7BE1DF8D737}" type="pres">
      <dgm:prSet presAssocID="{4B9C82CF-14E4-4245-BF82-3FCD44F81CE1}" presName="sibTrans" presStyleCnt="0"/>
      <dgm:spPr/>
    </dgm:pt>
    <dgm:pt modelId="{F01D0B4D-A6C1-9C49-ACEB-CA46FF2E388A}" type="pres">
      <dgm:prSet presAssocID="{52AF3EFE-239F-C94B-BBF4-85895B1F5D9B}" presName="node" presStyleLbl="node1" presStyleIdx="3" presStyleCnt="5">
        <dgm:presLayoutVars>
          <dgm:bulletEnabled val="1"/>
        </dgm:presLayoutVars>
      </dgm:prSet>
      <dgm:spPr/>
    </dgm:pt>
    <dgm:pt modelId="{2AA7F535-95F4-5042-B543-285BBDF04408}" type="pres">
      <dgm:prSet presAssocID="{70329D1F-FC48-5947-8632-21F0971C8E93}" presName="sibTrans" presStyleCnt="0"/>
      <dgm:spPr/>
    </dgm:pt>
    <dgm:pt modelId="{9B2FD329-3E81-0B4B-B164-EE3195B24534}" type="pres">
      <dgm:prSet presAssocID="{683E9536-1985-1B4C-BE04-87D75ED7B190}" presName="node" presStyleLbl="node1" presStyleIdx="4" presStyleCnt="5">
        <dgm:presLayoutVars>
          <dgm:bulletEnabled val="1"/>
        </dgm:presLayoutVars>
      </dgm:prSet>
      <dgm:spPr/>
    </dgm:pt>
  </dgm:ptLst>
  <dgm:cxnLst>
    <dgm:cxn modelId="{F39E510E-E512-CD41-A439-758DC018863E}" type="presOf" srcId="{683E9536-1985-1B4C-BE04-87D75ED7B190}" destId="{9B2FD329-3E81-0B4B-B164-EE3195B24534}" srcOrd="0" destOrd="0" presId="urn:microsoft.com/office/officeart/2005/8/layout/default"/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A4423529-3DF6-DF4B-902F-EE5E89BB7111}" srcId="{E8FDA408-EBE3-4FFF-B181-52121CC44C86}" destId="{683E9536-1985-1B4C-BE04-87D75ED7B190}" srcOrd="4" destOrd="0" parTransId="{DB11B418-15A8-044C-B2C6-C70D15DBC644}" sibTransId="{20789B15-F3BE-2449-860B-555803DFD830}"/>
    <dgm:cxn modelId="{82D4AE32-369F-3C4A-B92A-5317F8B2822A}" type="presOf" srcId="{F58929B1-86D5-4BD5-9F99-ADF3A018D659}" destId="{535C5986-F4D1-A44F-B0A1-E35BA55AE100}" srcOrd="0" destOrd="0" presId="urn:microsoft.com/office/officeart/2005/8/layout/default"/>
    <dgm:cxn modelId="{12A9C341-BEBF-5149-906C-440B455E35B9}" type="presOf" srcId="{E8FDA408-EBE3-4FFF-B181-52121CC44C86}" destId="{DF60FF87-B492-9247-8DCF-486B281E697E}" srcOrd="0" destOrd="0" presId="urn:microsoft.com/office/officeart/2005/8/layout/default"/>
    <dgm:cxn modelId="{403D4FA4-B9DA-9740-8760-139D3E77775F}" srcId="{E8FDA408-EBE3-4FFF-B181-52121CC44C86}" destId="{921D6156-624F-474B-AE33-E27F0E9835C2}" srcOrd="2" destOrd="0" parTransId="{D19F06D9-8288-1C46-A049-580DBE53C14E}" sibTransId="{4B9C82CF-14E4-4245-BF82-3FCD44F81CE1}"/>
    <dgm:cxn modelId="{F91DC4BA-FC84-B548-A37C-D6E4281B8057}" type="presOf" srcId="{52AF3EFE-239F-C94B-BBF4-85895B1F5D9B}" destId="{F01D0B4D-A6C1-9C49-ACEB-CA46FF2E388A}" srcOrd="0" destOrd="0" presId="urn:microsoft.com/office/officeart/2005/8/layout/default"/>
    <dgm:cxn modelId="{17243DD7-B50D-4FA9-9408-226F9A0F8186}" srcId="{E8FDA408-EBE3-4FFF-B181-52121CC44C86}" destId="{F58929B1-86D5-4BD5-9F99-ADF3A018D659}" srcOrd="1" destOrd="0" parTransId="{2102F1BD-B626-47B2-8132-8B4E92D2AFA6}" sibTransId="{FE9091D6-F191-4CD9-AE69-663CA197BF08}"/>
    <dgm:cxn modelId="{49A4A5DB-BDFA-D64E-853F-DF9E80FCD37B}" srcId="{E8FDA408-EBE3-4FFF-B181-52121CC44C86}" destId="{52AF3EFE-239F-C94B-BBF4-85895B1F5D9B}" srcOrd="3" destOrd="0" parTransId="{418B1C7F-6602-3949-A2A1-A44F0DC8669C}" sibTransId="{70329D1F-FC48-5947-8632-21F0971C8E93}"/>
    <dgm:cxn modelId="{9663C2F2-D7E3-9748-B593-A1AD32299C71}" type="presOf" srcId="{22505801-6524-4B50-AD6D-CE222BF09B96}" destId="{91CDE57A-A014-B446-A2AF-3E1CE6909443}" srcOrd="0" destOrd="0" presId="urn:microsoft.com/office/officeart/2005/8/layout/default"/>
    <dgm:cxn modelId="{1CD4DDFF-4A59-3943-A149-A777B915D1D0}" type="presOf" srcId="{921D6156-624F-474B-AE33-E27F0E9835C2}" destId="{6457E812-7F60-F64F-B97B-F247D06DAED4}" srcOrd="0" destOrd="0" presId="urn:microsoft.com/office/officeart/2005/8/layout/default"/>
    <dgm:cxn modelId="{CF9FD0EB-A69D-6F42-B685-76EB5E5D6C3C}" type="presParOf" srcId="{DF60FF87-B492-9247-8DCF-486B281E697E}" destId="{91CDE57A-A014-B446-A2AF-3E1CE6909443}" srcOrd="0" destOrd="0" presId="urn:microsoft.com/office/officeart/2005/8/layout/default"/>
    <dgm:cxn modelId="{6830804E-B42B-6A4C-A113-BA20894B9C65}" type="presParOf" srcId="{DF60FF87-B492-9247-8DCF-486B281E697E}" destId="{773C2D4C-2593-4342-A656-3ACADBA63720}" srcOrd="1" destOrd="0" presId="urn:microsoft.com/office/officeart/2005/8/layout/default"/>
    <dgm:cxn modelId="{1194CC9A-0F9F-D649-8B8F-AD841DC5CC38}" type="presParOf" srcId="{DF60FF87-B492-9247-8DCF-486B281E697E}" destId="{535C5986-F4D1-A44F-B0A1-E35BA55AE100}" srcOrd="2" destOrd="0" presId="urn:microsoft.com/office/officeart/2005/8/layout/default"/>
    <dgm:cxn modelId="{551A4640-ACC3-0549-A78F-C3E329C3A141}" type="presParOf" srcId="{DF60FF87-B492-9247-8DCF-486B281E697E}" destId="{4F7E761C-97E9-D04A-90C5-BEE621F2333E}" srcOrd="3" destOrd="0" presId="urn:microsoft.com/office/officeart/2005/8/layout/default"/>
    <dgm:cxn modelId="{0686064A-FE92-7B44-B8C1-F1CF1B0DB576}" type="presParOf" srcId="{DF60FF87-B492-9247-8DCF-486B281E697E}" destId="{6457E812-7F60-F64F-B97B-F247D06DAED4}" srcOrd="4" destOrd="0" presId="urn:microsoft.com/office/officeart/2005/8/layout/default"/>
    <dgm:cxn modelId="{591F584D-2606-7240-BB88-DBCC3D96AFA7}" type="presParOf" srcId="{DF60FF87-B492-9247-8DCF-486B281E697E}" destId="{ABE52A19-5D16-274F-946A-D7BE1DF8D737}" srcOrd="5" destOrd="0" presId="urn:microsoft.com/office/officeart/2005/8/layout/default"/>
    <dgm:cxn modelId="{CA33CD26-A483-5742-91ED-76E84481B3DA}" type="presParOf" srcId="{DF60FF87-B492-9247-8DCF-486B281E697E}" destId="{F01D0B4D-A6C1-9C49-ACEB-CA46FF2E388A}" srcOrd="6" destOrd="0" presId="urn:microsoft.com/office/officeart/2005/8/layout/default"/>
    <dgm:cxn modelId="{861037E1-2265-334B-8EF6-8CAA7D42C0AB}" type="presParOf" srcId="{DF60FF87-B492-9247-8DCF-486B281E697E}" destId="{2AA7F535-95F4-5042-B543-285BBDF04408}" srcOrd="7" destOrd="0" presId="urn:microsoft.com/office/officeart/2005/8/layout/default"/>
    <dgm:cxn modelId="{03B6C8EB-6584-EE46-88EB-D97F54E34AB8}" type="presParOf" srcId="{DF60FF87-B492-9247-8DCF-486B281E697E}" destId="{9B2FD329-3E81-0B4B-B164-EE3195B2453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E2769-6976-9F48-B551-C1F4ED2FFF99}">
      <dsp:nvSpPr>
        <dsp:cNvPr id="0" name=""/>
        <dsp:cNvSpPr/>
      </dsp:nvSpPr>
      <dsp:spPr>
        <a:xfrm>
          <a:off x="0" y="294876"/>
          <a:ext cx="6797675" cy="2489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Linear growth and decay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Arithmetic Sequence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e.g. Simple Interests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Flat-rate or straight-line depreciation</a:t>
          </a:r>
        </a:p>
      </dsp:txBody>
      <dsp:txXfrm>
        <a:off x="121540" y="416416"/>
        <a:ext cx="6554595" cy="2246680"/>
      </dsp:txXfrm>
    </dsp:sp>
    <dsp:sp modelId="{1675A43E-6804-B44E-8681-674928583E13}">
      <dsp:nvSpPr>
        <dsp:cNvPr id="0" name=""/>
        <dsp:cNvSpPr/>
      </dsp:nvSpPr>
      <dsp:spPr>
        <a:xfrm>
          <a:off x="0" y="2865275"/>
          <a:ext cx="6797675" cy="2489760"/>
        </a:xfrm>
        <a:prstGeom prst="roundRect">
          <a:avLst/>
        </a:prstGeom>
        <a:solidFill>
          <a:schemeClr val="accent2">
            <a:hueOff val="-1521408"/>
            <a:satOff val="-315"/>
            <a:lumOff val="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Geometric growth and decay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Geometric Sequence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e.g. Compound Interests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Reducing balance depreciation</a:t>
          </a:r>
        </a:p>
      </dsp:txBody>
      <dsp:txXfrm>
        <a:off x="121540" y="2986815"/>
        <a:ext cx="6554595" cy="2246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DE57A-A014-B446-A2AF-3E1CE6909443}">
      <dsp:nvSpPr>
        <dsp:cNvPr id="0" name=""/>
        <dsp:cNvSpPr/>
      </dsp:nvSpPr>
      <dsp:spPr>
        <a:xfrm>
          <a:off x="97549" y="530700"/>
          <a:ext cx="2790309" cy="16741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mic Sans MS" panose="030F0902030302020204" pitchFamily="66" charset="0"/>
            </a:rPr>
            <a:t>1. Ex </a:t>
          </a:r>
          <a:r>
            <a:rPr lang="en-AU" sz="2000" kern="1200" dirty="0">
              <a:solidFill>
                <a:schemeClr val="tx1"/>
              </a:solidFill>
              <a:latin typeface="Comic Sans MS" panose="030F0902030302020204" pitchFamily="66" charset="0"/>
            </a:rPr>
            <a:t>Booklet Revision</a:t>
          </a:r>
          <a:endParaRPr lang="en-US" sz="20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97549" y="530700"/>
        <a:ext cx="2790309" cy="1674186"/>
      </dsp:txXfrm>
    </dsp:sp>
    <dsp:sp modelId="{535C5986-F4D1-A44F-B0A1-E35BA55AE100}">
      <dsp:nvSpPr>
        <dsp:cNvPr id="0" name=""/>
        <dsp:cNvSpPr/>
      </dsp:nvSpPr>
      <dsp:spPr>
        <a:xfrm>
          <a:off x="3069341" y="490554"/>
          <a:ext cx="2790309" cy="1674186"/>
        </a:xfrm>
        <a:prstGeom prst="rect">
          <a:avLst/>
        </a:prstGeom>
        <a:solidFill>
          <a:schemeClr val="accent5">
            <a:hueOff val="-376260"/>
            <a:satOff val="1843"/>
            <a:lumOff val="-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tx1"/>
              </a:solidFill>
              <a:latin typeface="Comic Sans MS" panose="030F0902030302020204" pitchFamily="66" charset="0"/>
            </a:rPr>
            <a:t>2. Difference between Arithmetic and Geometric Sequence?</a:t>
          </a:r>
          <a:endParaRPr lang="en-US" sz="20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3069341" y="490554"/>
        <a:ext cx="2790309" cy="1674186"/>
      </dsp:txXfrm>
    </dsp:sp>
    <dsp:sp modelId="{6457E812-7F60-F64F-B97B-F247D06DAED4}">
      <dsp:nvSpPr>
        <dsp:cNvPr id="0" name=""/>
        <dsp:cNvSpPr/>
      </dsp:nvSpPr>
      <dsp:spPr>
        <a:xfrm>
          <a:off x="6138681" y="490554"/>
          <a:ext cx="2790309" cy="1674186"/>
        </a:xfrm>
        <a:prstGeom prst="rect">
          <a:avLst/>
        </a:prstGeom>
        <a:solidFill>
          <a:schemeClr val="accent5">
            <a:hueOff val="-752521"/>
            <a:satOff val="3685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mic Sans MS" panose="030F0902030302020204" pitchFamily="66" charset="0"/>
            </a:rPr>
            <a:t>3. </a:t>
          </a:r>
          <a:r>
            <a:rPr lang="en-AU" sz="2000" kern="1200" dirty="0">
              <a:solidFill>
                <a:schemeClr val="tx1"/>
              </a:solidFill>
              <a:latin typeface="Comic Sans MS" panose="030F0902030302020204" pitchFamily="66" charset="0"/>
            </a:rPr>
            <a:t>What is the Recurrence Relations of Arithmetic and Geometric Sequence?</a:t>
          </a:r>
          <a:endParaRPr lang="en-GB" sz="20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6138681" y="490554"/>
        <a:ext cx="2790309" cy="1674186"/>
      </dsp:txXfrm>
    </dsp:sp>
    <dsp:sp modelId="{F01D0B4D-A6C1-9C49-ACEB-CA46FF2E388A}">
      <dsp:nvSpPr>
        <dsp:cNvPr id="0" name=""/>
        <dsp:cNvSpPr/>
      </dsp:nvSpPr>
      <dsp:spPr>
        <a:xfrm>
          <a:off x="1534670" y="2443771"/>
          <a:ext cx="2790309" cy="1674186"/>
        </a:xfrm>
        <a:prstGeom prst="rect">
          <a:avLst/>
        </a:prstGeom>
        <a:solidFill>
          <a:schemeClr val="accent5">
            <a:hueOff val="-1128781"/>
            <a:satOff val="5528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mic Sans MS" panose="030F0902030302020204" pitchFamily="66" charset="0"/>
            </a:rPr>
            <a:t>4. </a:t>
          </a:r>
          <a:r>
            <a:rPr lang="en-GB" sz="2000" kern="1200" dirty="0">
              <a:solidFill>
                <a:schemeClr val="tx1"/>
              </a:solidFill>
              <a:latin typeface="Comic Sans MS" panose="030F0902030302020204" pitchFamily="66" charset="0"/>
            </a:rPr>
            <a:t>Calculating the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GB" sz="2000" i="1" kern="12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AU" sz="2000" b="0" i="1" kern="12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𝑛</m:t>
                  </m:r>
                </m:e>
                <m:sup>
                  <m:r>
                    <a:rPr lang="en-AU" sz="2000" b="0" i="1" kern="12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𝑡</m:t>
                  </m:r>
                  <m:r>
                    <a:rPr lang="en-AU" sz="2000" b="0" i="1" kern="12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h</m:t>
                  </m:r>
                </m:sup>
              </m:sSup>
            </m:oMath>
          </a14:m>
          <a:r>
            <a:rPr lang="en-GB" sz="2000" kern="1200" dirty="0">
              <a:solidFill>
                <a:schemeClr val="tx1"/>
              </a:solidFill>
              <a:latin typeface="Comic Sans MS" panose="030F0902030302020204" pitchFamily="66" charset="0"/>
            </a:rPr>
            <a:t>term for Arithmetic and </a:t>
          </a:r>
          <a:r>
            <a:rPr lang="en-GB" sz="2000" kern="1200">
              <a:solidFill>
                <a:schemeClr val="tx1"/>
              </a:solidFill>
              <a:latin typeface="Comic Sans MS" panose="030F0902030302020204" pitchFamily="66" charset="0"/>
            </a:rPr>
            <a:t>Geometric Sequences.</a:t>
          </a:r>
          <a:endParaRPr lang="en-GB" sz="20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1534670" y="2443771"/>
        <a:ext cx="2790309" cy="1674186"/>
      </dsp:txXfrm>
    </dsp:sp>
    <dsp:sp modelId="{9B2FD329-3E81-0B4B-B164-EE3195B24534}">
      <dsp:nvSpPr>
        <dsp:cNvPr id="0" name=""/>
        <dsp:cNvSpPr/>
      </dsp:nvSpPr>
      <dsp:spPr>
        <a:xfrm>
          <a:off x="4604011" y="2443771"/>
          <a:ext cx="2790309" cy="1674186"/>
        </a:xfrm>
        <a:prstGeom prst="rect">
          <a:avLst/>
        </a:prstGeom>
        <a:solidFill>
          <a:schemeClr val="accent5">
            <a:hueOff val="-1505042"/>
            <a:satOff val="7371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mic Sans MS" panose="030F0902030302020204" pitchFamily="66" charset="0"/>
            </a:rPr>
            <a:t>5. Summary notes for Homework. </a:t>
          </a:r>
        </a:p>
      </dsp:txBody>
      <dsp:txXfrm>
        <a:off x="4604011" y="2443771"/>
        <a:ext cx="2790309" cy="1674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9A1B8-12C2-A441-80B5-008CE767A01E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98C03-6463-544F-8BA8-47AEB2137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1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02D20C-45E6-3645-804D-46B741C0E4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7EC3D-655C-074D-853E-0917F368F4F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A546C179-24A0-1349-B5B8-A76EB08FDE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CA23F4DC-74C2-E743-BDFE-ABEDA1182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31992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on whiteboard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9C196-FB2C-4B2E-9061-D762B592337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150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46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5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4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90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E8BB15-F900-A74D-BD75-2DD0E89B41E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1828E-52F7-AB48-AD54-3BA7B8F157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7924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by Houghton Mifflin Company, Inc. All rights reserved.</a:t>
            </a:r>
            <a:endParaRPr lang="en-US" altLang="en-US" sz="14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26267-E811-B246-B545-27948EE86C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42400" y="6553200"/>
            <a:ext cx="3149600" cy="304800"/>
          </a:xfrm>
        </p:spPr>
        <p:txBody>
          <a:bodyPr/>
          <a:lstStyle>
            <a:lvl1pPr>
              <a:defRPr/>
            </a:lvl1pPr>
          </a:lstStyle>
          <a:p>
            <a:fld id="{EF2BB7F2-53AF-8947-A42C-F9A4211E7D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38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6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9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4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2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6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7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5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0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07" r:id="rId5"/>
    <p:sldLayoutId id="2147483708" r:id="rId6"/>
    <p:sldLayoutId id="2147483714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2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5" Type="http://schemas.openxmlformats.org/officeDocument/2006/relationships/image" Target="NULL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18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0.png"/><Relationship Id="rId10" Type="http://schemas.openxmlformats.org/officeDocument/2006/relationships/image" Target="../media/image26.png"/><Relationship Id="rId4" Type="http://schemas.openxmlformats.org/officeDocument/2006/relationships/image" Target="../media/image20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137C31D6-BDC5-4F3D-8787-2578B10803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6" name="Graphic 1">
            <a:extLst>
              <a:ext uri="{FF2B5EF4-FFF2-40B4-BE49-F238E27FC236}">
                <a16:creationId xmlns:a16="http://schemas.microsoft.com/office/drawing/2014/main" id="{96C5B42E-2B67-4A58-B9AF-78E133889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32707" cap="flat">
            <a:noFill/>
            <a:prstDash val="solid"/>
            <a:miter/>
          </a:ln>
          <a:effectLst>
            <a:outerShdw blurRad="50800" dist="50800" dir="2700000" algn="tl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Graphic 1">
            <a:extLst>
              <a:ext uri="{FF2B5EF4-FFF2-40B4-BE49-F238E27FC236}">
                <a16:creationId xmlns:a16="http://schemas.microsoft.com/office/drawing/2014/main" id="{8C9B5468-C837-4FF5-A94F-03C1BD52F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5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rgbClr val="9F88D4">
              <a:alpha val="40000"/>
            </a:srgb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FA05A9-24B5-1E4C-901F-AE20DDAAD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98924"/>
            <a:ext cx="5541054" cy="221362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Number patterns and recursion Revision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570891-DD7A-0547-8C93-18B669518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Lesson 9</a:t>
            </a:r>
          </a:p>
        </p:txBody>
      </p:sp>
    </p:spTree>
    <p:extLst>
      <p:ext uri="{BB962C8B-B14F-4D97-AF65-F5344CB8AC3E}">
        <p14:creationId xmlns:p14="http://schemas.microsoft.com/office/powerpoint/2010/main" val="1850123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46596" y="696643"/>
            <a:ext cx="365196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en-US" sz="6000" dirty="0" err="1">
                <a:solidFill>
                  <a:srgbClr val="006600"/>
                </a:solidFill>
                <a:latin typeface="Comic Sans MS" panose="030F0902030302020204" pitchFamily="66" charset="0"/>
              </a:rPr>
              <a:t>t</a:t>
            </a:r>
            <a:r>
              <a:rPr lang="en-US" altLang="en-US" sz="6000" baseline="-25000" dirty="0" err="1">
                <a:solidFill>
                  <a:srgbClr val="006600"/>
                </a:solidFill>
                <a:latin typeface="Comic Sans MS" panose="030F0902030302020204" pitchFamily="66" charset="0"/>
              </a:rPr>
              <a:t>n</a:t>
            </a:r>
            <a:r>
              <a:rPr lang="en-US" altLang="en-US" sz="6000" baseline="-25000" dirty="0">
                <a:solidFill>
                  <a:srgbClr val="006600"/>
                </a:solidFill>
                <a:latin typeface="Comic Sans MS" panose="030F0902030302020204" pitchFamily="66" charset="0"/>
              </a:rPr>
              <a:t> </a:t>
            </a:r>
            <a:r>
              <a:rPr lang="en-GB" sz="6000" dirty="0">
                <a:latin typeface="Comic Sans MS" panose="030F0902030302020204" pitchFamily="66" charset="0"/>
              </a:rPr>
              <a:t>=</a:t>
            </a:r>
            <a:r>
              <a:rPr lang="en-GB" sz="6000" dirty="0">
                <a:solidFill>
                  <a:srgbClr val="FF0000"/>
                </a:solidFill>
                <a:latin typeface="Comic Sans MS" panose="030F0902030302020204" pitchFamily="66" charset="0"/>
              </a:rPr>
              <a:t> a</a:t>
            </a:r>
            <a:r>
              <a:rPr lang="en-GB" sz="6000" dirty="0">
                <a:latin typeface="Comic Sans MS" panose="030F0902030302020204" pitchFamily="66" charset="0"/>
              </a:rPr>
              <a:t> x </a:t>
            </a:r>
            <a:r>
              <a:rPr lang="en-GB" sz="6000" dirty="0">
                <a:solidFill>
                  <a:srgbClr val="0070C0"/>
                </a:solidFill>
                <a:latin typeface="Comic Sans MS" panose="030F0902030302020204" pitchFamily="66" charset="0"/>
              </a:rPr>
              <a:t>R</a:t>
            </a:r>
            <a:r>
              <a:rPr lang="en-GB" sz="6000" baseline="30000" dirty="0">
                <a:latin typeface="Comic Sans MS" panose="030F0902030302020204" pitchFamily="66" charset="0"/>
              </a:rPr>
              <a:t>n</a:t>
            </a:r>
            <a:endParaRPr lang="en-GB" sz="6000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91711" y="1927544"/>
                <a:ext cx="3825090" cy="52322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The first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A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711" y="1927544"/>
                <a:ext cx="3825090" cy="523220"/>
              </a:xfrm>
              <a:prstGeom prst="rect">
                <a:avLst/>
              </a:prstGeom>
              <a:blipFill>
                <a:blip r:embed="rId3"/>
                <a:stretch>
                  <a:fillRect l="-3300" t="-11628" b="-2790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648701" y="789789"/>
            <a:ext cx="253335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902030302020204" pitchFamily="66" charset="0"/>
              </a:rPr>
              <a:t>Common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153" y="2597375"/>
                <a:ext cx="11297132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r>
                  <a:rPr lang="en-GB" sz="2800" dirty="0"/>
                  <a:t>,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GB" sz="2800" dirty="0"/>
                  <a:t> term in the geometric sequence: 3, 6, 12, 24, …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" y="2597375"/>
                <a:ext cx="11297132" cy="530915"/>
              </a:xfrm>
              <a:prstGeom prst="rect">
                <a:avLst/>
              </a:prstGeom>
              <a:blipFill>
                <a:blip r:embed="rId4"/>
                <a:stretch>
                  <a:fillRect l="-898" t="-9524" r="-112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5368866" y="1535232"/>
            <a:ext cx="69146" cy="330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8" idx="1"/>
          </p:cNvCxnSpPr>
          <p:nvPr/>
        </p:nvCxnSpPr>
        <p:spPr>
          <a:xfrm flipH="1">
            <a:off x="6866267" y="1051399"/>
            <a:ext cx="1782434" cy="360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ne 11">
            <a:extLst>
              <a:ext uri="{FF2B5EF4-FFF2-40B4-BE49-F238E27FC236}">
                <a16:creationId xmlns:a16="http://schemas.microsoft.com/office/drawing/2014/main" id="{7CDFD50D-C749-FC4C-8A4B-09D5BE0D72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6025" y="1389954"/>
            <a:ext cx="955160" cy="476026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89A3B0-A654-EA45-BCCB-B0FB707A4C77}"/>
                  </a:ext>
                </a:extLst>
              </p:cNvPr>
              <p:cNvSpPr txBox="1"/>
              <p:nvPr/>
            </p:nvSpPr>
            <p:spPr>
              <a:xfrm>
                <a:off x="1018817" y="1865980"/>
                <a:ext cx="2391986" cy="53091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bg2">
                        <a:lumMod val="50000"/>
                      </a:schemeClr>
                    </a:solidFill>
                    <a:latin typeface="Comic Sans MS" panose="030F0902030302020204" pitchFamily="66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sz="28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8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bg2">
                        <a:lumMod val="50000"/>
                      </a:schemeClr>
                    </a:solidFill>
                    <a:latin typeface="Comic Sans MS" panose="030F0902030302020204" pitchFamily="66" charset="0"/>
                  </a:rPr>
                  <a:t> term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89A3B0-A654-EA45-BCCB-B0FB707A4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17" y="1865980"/>
                <a:ext cx="2391986" cy="530915"/>
              </a:xfrm>
              <a:prstGeom prst="rect">
                <a:avLst/>
              </a:prstGeom>
              <a:blipFill>
                <a:blip r:embed="rId5"/>
                <a:stretch>
                  <a:fillRect l="-4712" t="-11364" r="-3141" b="-250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11">
            <a:extLst>
              <a:ext uri="{FF2B5EF4-FFF2-40B4-BE49-F238E27FC236}">
                <a16:creationId xmlns:a16="http://schemas.microsoft.com/office/drawing/2014/main" id="{55FCA7E7-8341-D84C-88E5-3AE9F33117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9207" y="1562108"/>
            <a:ext cx="3659041" cy="33074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129900-0F44-FC44-A8FB-E3542EEB4D17}"/>
              </a:ext>
            </a:extLst>
          </p:cNvPr>
          <p:cNvSpPr txBox="1"/>
          <p:nvPr/>
        </p:nvSpPr>
        <p:spPr>
          <a:xfrm>
            <a:off x="8238250" y="1524877"/>
            <a:ext cx="3823097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Comic Sans MS" panose="030F0902030302020204" pitchFamily="66" charset="0"/>
              </a:rPr>
              <a:t>position number of the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917E922B-B92E-FA4D-A069-C914E6656E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65453"/>
                <a:ext cx="12192000" cy="678170"/>
              </a:xfrm>
              <a:prstGeom prst="rect">
                <a:avLst/>
              </a:prstGeom>
            </p:spPr>
            <p:txBody>
              <a:bodyPr>
                <a:normAutofit fontScale="82500" lnSpcReduction="10000"/>
              </a:bodyPr>
              <a:lstStyle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4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dirty="0"/>
                  <a:t>Finding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GB" dirty="0"/>
                  <a:t> term in a geometric sequence</a:t>
                </a:r>
              </a:p>
            </p:txBody>
          </p:sp>
        </mc:Choice>
        <mc:Fallback xmlns="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917E922B-B92E-FA4D-A069-C914E6656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453"/>
                <a:ext cx="12192000" cy="678170"/>
              </a:xfrm>
              <a:prstGeom prst="rect">
                <a:avLst/>
              </a:prstGeom>
              <a:blipFill>
                <a:blip r:embed="rId6"/>
                <a:stretch>
                  <a:fillRect l="-1750" t="-23423" b="-351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ine 11">
            <a:extLst>
              <a:ext uri="{FF2B5EF4-FFF2-40B4-BE49-F238E27FC236}">
                <a16:creationId xmlns:a16="http://schemas.microsoft.com/office/drawing/2014/main" id="{2E33C863-F457-E842-A6D2-B514E5679B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99236" y="1254716"/>
            <a:ext cx="1139013" cy="611264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B522DF-D558-3044-B877-B3B17F01462A}"/>
              </a:ext>
            </a:extLst>
          </p:cNvPr>
          <p:cNvSpPr txBox="1"/>
          <p:nvPr/>
        </p:nvSpPr>
        <p:spPr>
          <a:xfrm>
            <a:off x="4085749" y="3287706"/>
            <a:ext cx="350387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4800" dirty="0" err="1">
                <a:solidFill>
                  <a:srgbClr val="006600"/>
                </a:solidFill>
                <a:latin typeface="Comic Sans MS" panose="030F0902030302020204" pitchFamily="66" charset="0"/>
              </a:rPr>
              <a:t>t</a:t>
            </a:r>
            <a:r>
              <a:rPr lang="en-US" altLang="en-US" sz="4800" baseline="-25000" dirty="0" err="1">
                <a:solidFill>
                  <a:srgbClr val="006600"/>
                </a:solidFill>
                <a:latin typeface="Comic Sans MS" panose="030F0902030302020204" pitchFamily="66" charset="0"/>
              </a:rPr>
              <a:t>n</a:t>
            </a:r>
            <a:r>
              <a:rPr lang="en-US" altLang="en-US" sz="4800" baseline="-25000" dirty="0">
                <a:solidFill>
                  <a:srgbClr val="006600"/>
                </a:solidFill>
                <a:latin typeface="Comic Sans MS" panose="030F0902030302020204" pitchFamily="66" charset="0"/>
              </a:rPr>
              <a:t> </a:t>
            </a:r>
            <a:r>
              <a:rPr lang="en-GB" sz="4800" dirty="0">
                <a:latin typeface="Comic Sans MS" panose="030F0902030302020204" pitchFamily="66" charset="0"/>
              </a:rPr>
              <a:t>=</a:t>
            </a:r>
            <a:r>
              <a:rPr lang="en-GB" sz="4800" dirty="0">
                <a:solidFill>
                  <a:srgbClr val="FF0000"/>
                </a:solidFill>
                <a:latin typeface="Comic Sans MS" panose="030F0902030302020204" pitchFamily="66" charset="0"/>
              </a:rPr>
              <a:t> a</a:t>
            </a:r>
            <a:r>
              <a:rPr lang="en-GB" sz="4800" dirty="0">
                <a:latin typeface="Comic Sans MS" panose="030F0902030302020204" pitchFamily="66" charset="0"/>
              </a:rPr>
              <a:t> x </a:t>
            </a:r>
            <a:r>
              <a:rPr lang="en-GB" sz="4800" dirty="0">
                <a:solidFill>
                  <a:srgbClr val="0070C0"/>
                </a:solidFill>
                <a:latin typeface="Comic Sans MS" panose="030F0902030302020204" pitchFamily="66" charset="0"/>
              </a:rPr>
              <a:t>R</a:t>
            </a:r>
            <a:r>
              <a:rPr lang="en-GB" sz="4800" baseline="30000" dirty="0">
                <a:latin typeface="Comic Sans MS" panose="030F0902030302020204" pitchFamily="66" charset="0"/>
              </a:rPr>
              <a:t>n</a:t>
            </a:r>
            <a:endParaRPr lang="en-GB" sz="4800" dirty="0">
              <a:latin typeface="Comic Sans MS" panose="030F0902030302020204" pitchFamily="66" charset="0"/>
            </a:endParaRPr>
          </a:p>
        </p:txBody>
      </p:sp>
      <p:sp>
        <p:nvSpPr>
          <p:cNvPr id="25" name="Line 11">
            <a:extLst>
              <a:ext uri="{FF2B5EF4-FFF2-40B4-BE49-F238E27FC236}">
                <a16:creationId xmlns:a16="http://schemas.microsoft.com/office/drawing/2014/main" id="{373ED72C-E11B-DD46-BAE9-992D7026C4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6147" y="3800758"/>
            <a:ext cx="800898" cy="40011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0DC35C4-996A-E440-975D-12BCFD1048A1}"/>
                  </a:ext>
                </a:extLst>
              </p:cNvPr>
              <p:cNvSpPr txBox="1"/>
              <p:nvPr/>
            </p:nvSpPr>
            <p:spPr>
              <a:xfrm>
                <a:off x="2663210" y="4188349"/>
                <a:ext cx="798891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2000" b="0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en-GB" sz="2000" dirty="0">
                  <a:solidFill>
                    <a:schemeClr val="bg2">
                      <a:lumMod val="50000"/>
                    </a:schemeClr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0DC35C4-996A-E440-975D-12BCFD104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210" y="4188349"/>
                <a:ext cx="79889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CC2134-0038-2E47-9F27-10AD56023ECF}"/>
              </a:ext>
            </a:extLst>
          </p:cNvPr>
          <p:cNvCxnSpPr>
            <a:cxnSpLocks/>
          </p:cNvCxnSpPr>
          <p:nvPr/>
        </p:nvCxnSpPr>
        <p:spPr>
          <a:xfrm flipH="1">
            <a:off x="5331678" y="3943716"/>
            <a:ext cx="37188" cy="3499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65802D8-67B8-3E46-9132-DB2705469FC3}"/>
                  </a:ext>
                </a:extLst>
              </p:cNvPr>
              <p:cNvSpPr txBox="1"/>
              <p:nvPr/>
            </p:nvSpPr>
            <p:spPr>
              <a:xfrm>
                <a:off x="4671798" y="4304516"/>
                <a:ext cx="832458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 3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65802D8-67B8-3E46-9132-DB2705469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798" y="4304516"/>
                <a:ext cx="832458" cy="400110"/>
              </a:xfrm>
              <a:prstGeom prst="rect">
                <a:avLst/>
              </a:prstGeom>
              <a:blipFill>
                <a:blip r:embed="rId8"/>
                <a:stretch>
                  <a:fillRect t="-6061" r="-13433" b="-2121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209E483-62B4-7E40-9AAF-33903AF06966}"/>
                  </a:ext>
                </a:extLst>
              </p:cNvPr>
              <p:cNvSpPr txBox="1"/>
              <p:nvPr/>
            </p:nvSpPr>
            <p:spPr>
              <a:xfrm>
                <a:off x="8394699" y="3355412"/>
                <a:ext cx="1665789" cy="56579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en-GB" sz="2000" dirty="0" smtClean="0">
                        <a:solidFill>
                          <a:srgbClr val="0070C0"/>
                        </a:solidFill>
                        <a:latin typeface="Comic Sans MS" panose="030F0902030302020204" pitchFamily="66" charset="0"/>
                      </a:rPr>
                      <m:t>= </m:t>
                    </m:r>
                    <m:f>
                      <m:fPr>
                        <m:ctrlPr>
                          <a:rPr lang="en-GB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AU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GB" sz="2000" dirty="0" smtClean="0">
                        <a:solidFill>
                          <a:srgbClr val="0070C0"/>
                        </a:solidFill>
                        <a:latin typeface="Comic Sans MS" panose="030F0902030302020204" pitchFamily="66" charset="0"/>
                      </a:rPr>
                      <m:t>= </m:t>
                    </m:r>
                    <m:r>
                      <a:rPr lang="en-AU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2000" dirty="0">
                  <a:solidFill>
                    <a:srgbClr val="0070C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209E483-62B4-7E40-9AAF-33903AF06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699" y="3355412"/>
                <a:ext cx="1665789" cy="565796"/>
              </a:xfrm>
              <a:prstGeom prst="rect">
                <a:avLst/>
              </a:prstGeom>
              <a:blipFill>
                <a:blip r:embed="rId9"/>
                <a:stretch>
                  <a:fillRect l="-327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96EDCEB-9EE9-9648-8FB5-7F7100511492}"/>
              </a:ext>
            </a:extLst>
          </p:cNvPr>
          <p:cNvCxnSpPr>
            <a:cxnSpLocks/>
          </p:cNvCxnSpPr>
          <p:nvPr/>
        </p:nvCxnSpPr>
        <p:spPr>
          <a:xfrm flipH="1">
            <a:off x="6435259" y="3800758"/>
            <a:ext cx="1802989" cy="51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11">
            <a:extLst>
              <a:ext uri="{FF2B5EF4-FFF2-40B4-BE49-F238E27FC236}">
                <a16:creationId xmlns:a16="http://schemas.microsoft.com/office/drawing/2014/main" id="{FB41BC12-1FBF-CB47-B99A-BFC1B404A0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17910" y="3735548"/>
            <a:ext cx="516715" cy="67742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AC9495-E689-0B4F-9354-C302E8843F9B}"/>
              </a:ext>
            </a:extLst>
          </p:cNvPr>
          <p:cNvSpPr txBox="1"/>
          <p:nvPr/>
        </p:nvSpPr>
        <p:spPr>
          <a:xfrm>
            <a:off x="6402167" y="4387466"/>
            <a:ext cx="83245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Comic Sans MS" panose="030F0902030302020204" pitchFamily="66" charset="0"/>
              </a:rPr>
              <a:t>n= 15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8D2487E-7703-E24E-BB10-1E54A17B5073}"/>
              </a:ext>
            </a:extLst>
          </p:cNvPr>
          <p:cNvSpPr/>
          <p:nvPr/>
        </p:nvSpPr>
        <p:spPr>
          <a:xfrm>
            <a:off x="1646200" y="4853555"/>
            <a:ext cx="290496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>
                <a:solidFill>
                  <a:srgbClr val="006600"/>
                </a:solidFill>
                <a:latin typeface="Comic Sans MS" panose="030F0902030302020204" pitchFamily="66" charset="0"/>
              </a:rPr>
              <a:t>t</a:t>
            </a:r>
            <a:r>
              <a:rPr lang="en-US" altLang="en-US" sz="4000" baseline="-25000" dirty="0">
                <a:solidFill>
                  <a:srgbClr val="006600"/>
                </a:solidFill>
                <a:latin typeface="Comic Sans MS" panose="030F0902030302020204" pitchFamily="66" charset="0"/>
              </a:rPr>
              <a:t>15 </a:t>
            </a:r>
            <a:r>
              <a:rPr lang="en-GB" sz="4000" dirty="0">
                <a:latin typeface="Comic Sans MS" panose="030F0902030302020204" pitchFamily="66" charset="0"/>
              </a:rPr>
              <a:t>=</a:t>
            </a:r>
            <a:r>
              <a:rPr lang="en-GB" sz="4000" dirty="0">
                <a:solidFill>
                  <a:srgbClr val="FF0000"/>
                </a:solidFill>
                <a:latin typeface="Comic Sans MS" panose="030F0902030302020204" pitchFamily="66" charset="0"/>
              </a:rPr>
              <a:t> 3</a:t>
            </a:r>
            <a:r>
              <a:rPr lang="en-GB" sz="4000" dirty="0">
                <a:latin typeface="Comic Sans MS" panose="030F0902030302020204" pitchFamily="66" charset="0"/>
              </a:rPr>
              <a:t> x </a:t>
            </a:r>
            <a:r>
              <a:rPr lang="en-GB" sz="4000" dirty="0">
                <a:solidFill>
                  <a:srgbClr val="0070C0"/>
                </a:solidFill>
                <a:latin typeface="Comic Sans MS" panose="030F0902030302020204" pitchFamily="66" charset="0"/>
              </a:rPr>
              <a:t>2</a:t>
            </a:r>
            <a:r>
              <a:rPr lang="en-GB" sz="4000" baseline="30000" dirty="0">
                <a:latin typeface="Comic Sans MS" panose="030F0902030302020204" pitchFamily="66" charset="0"/>
              </a:rPr>
              <a:t>15</a:t>
            </a:r>
          </a:p>
          <a:p>
            <a:r>
              <a:rPr lang="en-GB" sz="4000" dirty="0">
                <a:latin typeface="Comic Sans MS" panose="030F0902030302020204" pitchFamily="66" charset="0"/>
              </a:rPr>
              <a:t>=</a:t>
            </a:r>
            <a:r>
              <a:rPr lang="en-GB" sz="4000" dirty="0">
                <a:solidFill>
                  <a:srgbClr val="FF0000"/>
                </a:solidFill>
                <a:latin typeface="Comic Sans MS" panose="030F0902030302020204" pitchFamily="66" charset="0"/>
              </a:rPr>
              <a:t> 3</a:t>
            </a:r>
            <a:r>
              <a:rPr lang="en-GB" sz="4000" dirty="0">
                <a:latin typeface="Comic Sans MS" panose="030F0902030302020204" pitchFamily="66" charset="0"/>
              </a:rPr>
              <a:t> x </a:t>
            </a:r>
            <a:r>
              <a:rPr lang="en-GB" sz="4000" dirty="0">
                <a:solidFill>
                  <a:srgbClr val="0070C0"/>
                </a:solidFill>
                <a:latin typeface="Comic Sans MS" panose="030F0902030302020204" pitchFamily="66" charset="0"/>
              </a:rPr>
              <a:t>2</a:t>
            </a:r>
            <a:r>
              <a:rPr lang="en-GB" sz="4000" baseline="30000" dirty="0">
                <a:latin typeface="Comic Sans MS" panose="030F0902030302020204" pitchFamily="66" charset="0"/>
              </a:rPr>
              <a:t>15</a:t>
            </a:r>
          </a:p>
          <a:p>
            <a:r>
              <a:rPr lang="en-GB" sz="4000" dirty="0">
                <a:latin typeface="Comic Sans MS" panose="030F0902030302020204" pitchFamily="66" charset="0"/>
              </a:rPr>
              <a:t>=</a:t>
            </a:r>
            <a:r>
              <a:rPr lang="en-GB" sz="4000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en-GB" sz="4000" dirty="0">
                <a:latin typeface="Comic Sans MS" panose="030F0902030302020204" pitchFamily="66" charset="0"/>
              </a:rPr>
              <a:t>98304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A211F-7EA7-214F-9992-90EC7C7D85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6396" y="4332736"/>
            <a:ext cx="43434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5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2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115"/>
            <a:ext cx="12192000" cy="740285"/>
          </a:xfrm>
        </p:spPr>
        <p:txBody>
          <a:bodyPr>
            <a:noAutofit/>
          </a:bodyPr>
          <a:lstStyle/>
          <a:p>
            <a:r>
              <a:rPr lang="en-GB" sz="3600" dirty="0"/>
              <a:t>Calculating the common ratio from percentage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87400"/>
            <a:ext cx="12191999" cy="148590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State, correct to two decimal places, the first four terms in each of these geometric sequences for the changes given.</a:t>
            </a:r>
          </a:p>
          <a:p>
            <a:r>
              <a:rPr lang="en-GB" dirty="0"/>
              <a:t>A. Starts at 200 and each new term is 4% </a:t>
            </a:r>
            <a:r>
              <a:rPr lang="en-GB" dirty="0">
                <a:solidFill>
                  <a:schemeClr val="accent1"/>
                </a:solidFill>
              </a:rPr>
              <a:t>less than </a:t>
            </a:r>
            <a:r>
              <a:rPr lang="en-GB" dirty="0"/>
              <a:t>the previous term.</a:t>
            </a:r>
          </a:p>
          <a:p>
            <a:r>
              <a:rPr lang="en-GB" dirty="0"/>
              <a:t>B. Starts at 500 and each new term is 12% </a:t>
            </a:r>
            <a:r>
              <a:rPr lang="en-GB" dirty="0">
                <a:solidFill>
                  <a:srgbClr val="00B050"/>
                </a:solidFill>
              </a:rPr>
              <a:t>more than </a:t>
            </a:r>
            <a:r>
              <a:rPr lang="en-GB" dirty="0"/>
              <a:t>the previous term.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32973" y="2204009"/>
                <a:ext cx="2957903" cy="4061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ar-AE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AE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4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ar-AE" sz="2400" b="0" i="1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ar-AE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ar-AE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AE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</m:t>
                      </m:r>
                      <m:r>
                        <a:rPr lang="ar-AE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AE" dirty="0"/>
              </a:p>
              <a:p>
                <a:endParaRPr lang="ar-AE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AE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96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%=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96</m:t>
                      </m:r>
                    </m:oMath>
                  </m:oMathPara>
                </a14:m>
                <a:endParaRPr lang="en-A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</m:oMath>
                  </m:oMathPara>
                </a14:m>
                <a:endParaRPr lang="en-A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AE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ar-AE" sz="2400" b="0" i="1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96</m:t>
                      </m:r>
                    </m:oMath>
                  </m:oMathPara>
                </a14:m>
                <a:endParaRPr lang="ar-AE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ar-AE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24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73" y="2204009"/>
                <a:ext cx="2957903" cy="4061561"/>
              </a:xfrm>
              <a:prstGeom prst="rect">
                <a:avLst/>
              </a:prstGeom>
              <a:blipFill>
                <a:blip r:embed="rId3"/>
                <a:stretch>
                  <a:fillRect l="-4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E2E9A2A-E53C-6047-89A9-53BD03E6ADDB}"/>
                  </a:ext>
                </a:extLst>
              </p:cNvPr>
              <p:cNvSpPr/>
              <p:nvPr/>
            </p:nvSpPr>
            <p:spPr>
              <a:xfrm>
                <a:off x="3287293" y="2187332"/>
                <a:ext cx="2957903" cy="4062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ar-AE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AE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4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ar-AE" sz="2400" b="0" i="1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ar-AE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ar-AE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AE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500</m:t>
                      </m:r>
                      <m:r>
                        <a:rPr lang="ar-AE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AE" dirty="0"/>
              </a:p>
              <a:p>
                <a:endParaRPr lang="ar-AE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AE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112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%=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AU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</m:oMath>
                  </m:oMathPara>
                </a14:m>
                <a:endParaRPr lang="en-A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AE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400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ar-AE" sz="2400" b="0" i="1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A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ar-A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ar-A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ar-AE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ar-AE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24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E2E9A2A-E53C-6047-89A9-53BD03E6AD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293" y="2187332"/>
                <a:ext cx="2957903" cy="4062907"/>
              </a:xfrm>
              <a:prstGeom prst="rect">
                <a:avLst/>
              </a:prstGeom>
              <a:blipFill>
                <a:blip r:embed="rId4"/>
                <a:stretch>
                  <a:fillRect l="-4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5842FE4-2577-B941-B2FE-80155739E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699" y="2187332"/>
            <a:ext cx="5448300" cy="2311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ABBE17-B31A-6146-B5F2-102D945213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9099" y="4474085"/>
            <a:ext cx="5397500" cy="233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4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1981-9C31-7E4E-8D3B-01456D7EF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/>
              <a:t>Using recurrence relations to model growth and decay 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194F7411-6F8A-42AB-A8A4-9FC0670325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5686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C5872-132A-0347-9F96-EA3109F9D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338" y="503494"/>
            <a:ext cx="3644900" cy="927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id="{FF06C4BD-BE62-F34C-B31A-F64F7ADB9A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7875" y="1470607"/>
                <a:ext cx="9144000" cy="53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u="sng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altLang="en-US" sz="2800" u="sng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 term of linear growth is given by:</a:t>
                </a:r>
              </a:p>
            </p:txBody>
          </p:sp>
        </mc:Choice>
        <mc:Fallback xmlns="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id="{FF06C4BD-BE62-F34C-B31A-F64F7ADB9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7875" y="1470607"/>
                <a:ext cx="9144000" cy="530915"/>
              </a:xfrm>
              <a:prstGeom prst="rect">
                <a:avLst/>
              </a:prstGeom>
              <a:blipFill>
                <a:blip r:embed="rId3"/>
                <a:stretch>
                  <a:fillRect l="-1248" t="-11628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7" name="Line 7">
            <a:extLst>
              <a:ext uri="{FF2B5EF4-FFF2-40B4-BE49-F238E27FC236}">
                <a16:creationId xmlns:a16="http://schemas.microsoft.com/office/drawing/2014/main" id="{769FC233-99D8-B542-AA32-3296A93546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8000" y="5356785"/>
            <a:ext cx="3454399" cy="4616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Text Box 8">
                <a:extLst>
                  <a:ext uri="{FF2B5EF4-FFF2-40B4-BE49-F238E27FC236}">
                    <a16:creationId xmlns:a16="http://schemas.microsoft.com/office/drawing/2014/main" id="{5CE6CD45-454B-5742-83E5-DA7683E04A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884" y="5760725"/>
                <a:ext cx="560041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7030A0"/>
                    </a:solidFill>
                  </a:rPr>
                  <a:t> = value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AU" alt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alt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7030A0"/>
                    </a:solidFill>
                  </a:rPr>
                  <a:t>term of the sequence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5128" name="Text Box 8">
                <a:extLst>
                  <a:ext uri="{FF2B5EF4-FFF2-40B4-BE49-F238E27FC236}">
                    <a16:creationId xmlns:a16="http://schemas.microsoft.com/office/drawing/2014/main" id="{5CE6CD45-454B-5742-83E5-DA7683E04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884" y="5760725"/>
                <a:ext cx="5600413" cy="461665"/>
              </a:xfrm>
              <a:prstGeom prst="rect">
                <a:avLst/>
              </a:prstGeom>
              <a:blipFill>
                <a:blip r:embed="rId4"/>
                <a:stretch>
                  <a:fillRect l="-226" t="-10811" b="-297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Line 9">
            <a:extLst>
              <a:ext uri="{FF2B5EF4-FFF2-40B4-BE49-F238E27FC236}">
                <a16:creationId xmlns:a16="http://schemas.microsoft.com/office/drawing/2014/main" id="{4AC4752F-5571-6D46-B7B5-0C3300E13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8246" y="5356786"/>
            <a:ext cx="677754" cy="4616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30" name="Text Box 10">
                <a:extLst>
                  <a:ext uri="{FF2B5EF4-FFF2-40B4-BE49-F238E27FC236}">
                    <a16:creationId xmlns:a16="http://schemas.microsoft.com/office/drawing/2014/main" id="{2F9A1C9A-B820-9440-8683-8BFFE770BD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09272" y="5752483"/>
                <a:ext cx="577472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00B050"/>
                    </a:solidFill>
                  </a:rPr>
                  <a:t> = starting or initial value</a:t>
                </a:r>
              </a:p>
            </p:txBody>
          </p:sp>
        </mc:Choice>
        <mc:Fallback xmlns="">
          <p:sp>
            <p:nvSpPr>
              <p:cNvPr id="5130" name="Text Box 10">
                <a:extLst>
                  <a:ext uri="{FF2B5EF4-FFF2-40B4-BE49-F238E27FC236}">
                    <a16:creationId xmlns:a16="http://schemas.microsoft.com/office/drawing/2014/main" id="{2F9A1C9A-B820-9440-8683-8BFFE770B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9272" y="5752483"/>
                <a:ext cx="5774727" cy="461665"/>
              </a:xfrm>
              <a:prstGeom prst="rect">
                <a:avLst/>
              </a:prstGeom>
              <a:blipFill>
                <a:blip r:embed="rId5"/>
                <a:stretch>
                  <a:fillRect t="-8108" b="-297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1" name="Line 11">
            <a:extLst>
              <a:ext uri="{FF2B5EF4-FFF2-40B4-BE49-F238E27FC236}">
                <a16:creationId xmlns:a16="http://schemas.microsoft.com/office/drawing/2014/main" id="{CC1A33C1-FD2F-AC46-A1E7-FADDF040D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9814" y="2758282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B3EA6CD9-2494-D348-B4DD-4C665DB2D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250" y="3327166"/>
            <a:ext cx="47917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</a:rPr>
              <a:t>The position the term is in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133" name="Line 13">
            <a:extLst>
              <a:ext uri="{FF2B5EF4-FFF2-40B4-BE49-F238E27FC236}">
                <a16:creationId xmlns:a16="http://schemas.microsoft.com/office/drawing/2014/main" id="{8E7E702E-1646-ED47-B39D-E13CCFAFF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628" y="2650986"/>
            <a:ext cx="425457" cy="3125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AFC585FE-5361-954B-A481-3FEA997DA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9146" y="2903344"/>
            <a:ext cx="40480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The common difference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35" name="Line 15">
            <a:extLst>
              <a:ext uri="{FF2B5EF4-FFF2-40B4-BE49-F238E27FC236}">
                <a16:creationId xmlns:a16="http://schemas.microsoft.com/office/drawing/2014/main" id="{F64E4FA5-006D-2441-8BA7-E421B7C30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0707" y="2751312"/>
            <a:ext cx="2319107" cy="5195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36" name="Rectangle 16">
                <a:extLst>
                  <a:ext uri="{FF2B5EF4-FFF2-40B4-BE49-F238E27FC236}">
                    <a16:creationId xmlns:a16="http://schemas.microsoft.com/office/drawing/2014/main" id="{B7E31D93-3AE3-8845-BBD6-99FBCDBFE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2185" y="1959020"/>
                <a:ext cx="453989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/>
                <a:r>
                  <a:rPr lang="en-US" altLang="en-US" sz="4800" i="1" dirty="0">
                    <a:solidFill>
                      <a:srgbClr val="7030A0"/>
                    </a:solidFill>
                  </a:rPr>
                  <a:t>V</a:t>
                </a:r>
                <a:r>
                  <a:rPr lang="en-US" altLang="en-US" sz="4800" i="1" baseline="-25000" dirty="0" err="1">
                    <a:solidFill>
                      <a:srgbClr val="7030A0"/>
                    </a:solidFill>
                  </a:rPr>
                  <a:t>n</a:t>
                </a:r>
                <a:r>
                  <a:rPr lang="en-US" altLang="en-US" sz="4800" dirty="0"/>
                  <a:t> =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alt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4800" i="1" dirty="0"/>
                  <a:t> + </a:t>
                </a:r>
                <a:r>
                  <a:rPr lang="en-US" altLang="en-US" sz="4800" i="1" dirty="0">
                    <a:solidFill>
                      <a:srgbClr val="0070C0"/>
                    </a:solidFill>
                  </a:rPr>
                  <a:t>n</a:t>
                </a:r>
                <a:r>
                  <a:rPr lang="en-US" altLang="en-US" sz="4800" i="1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4800" i="1" dirty="0"/>
                  <a:t> </a:t>
                </a:r>
                <a:r>
                  <a:rPr lang="en-US" altLang="en-US" sz="4800" i="1" dirty="0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endParaRPr lang="en-CA" altLang="en-US" sz="48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36" name="Rectangle 16">
                <a:extLst>
                  <a:ext uri="{FF2B5EF4-FFF2-40B4-BE49-F238E27FC236}">
                    <a16:creationId xmlns:a16="http://schemas.microsoft.com/office/drawing/2014/main" id="{B7E31D93-3AE3-8845-BBD6-99FBCDBFE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2185" y="1959020"/>
                <a:ext cx="4539897" cy="830997"/>
              </a:xfrm>
              <a:prstGeom prst="rect">
                <a:avLst/>
              </a:prstGeom>
              <a:blipFill>
                <a:blip r:embed="rId6"/>
                <a:stretch>
                  <a:fillRect l="-6145" t="-14925" r="-5307" b="-358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7" name="Rectangle 17">
            <a:extLst>
              <a:ext uri="{FF2B5EF4-FFF2-40B4-BE49-F238E27FC236}">
                <a16:creationId xmlns:a16="http://schemas.microsoft.com/office/drawing/2014/main" id="{C546B444-C4DC-3F43-A520-09F21CB31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1435080"/>
            <a:ext cx="87630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71488FFC-B523-574B-A598-0004AABE5F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67393"/>
                <a:ext cx="12858750" cy="137160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en-US" sz="4200" i="0" kern="1200" cap="none" spc="0" baseline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j-lt"/>
                    <a:ea typeface="+mn-ea"/>
                    <a:cs typeface="+mn-cs"/>
                  </a:defRPr>
                </a:lvl1pPr>
              </a:lstStyle>
              <a:p>
                <a:r>
                  <a:rPr lang="en-AU" sz="3600" b="1" dirty="0"/>
                  <a:t>Finding the </a:t>
                </a:r>
                <a:r>
                  <a:rPr lang="en-US" altLang="en-US" sz="3600" u="sng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sz="36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altLang="en-US" sz="36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altLang="en-US" sz="36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AU" sz="3600" b="1" dirty="0"/>
                  <a:t> term in in a sequence used to model </a:t>
                </a:r>
                <a:r>
                  <a:rPr lang="en-AU" sz="3600" b="1" dirty="0">
                    <a:solidFill>
                      <a:srgbClr val="00B050"/>
                    </a:solidFill>
                  </a:rPr>
                  <a:t>linear </a:t>
                </a:r>
                <a:r>
                  <a:rPr lang="en-AU" sz="3600" b="1" dirty="0"/>
                  <a:t>growth or decay</a:t>
                </a:r>
                <a:endParaRPr lang="en-AU" sz="3600" dirty="0"/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71488FFC-B523-574B-A598-0004AABE5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393"/>
                <a:ext cx="12858750" cy="1371600"/>
              </a:xfrm>
              <a:prstGeom prst="rect">
                <a:avLst/>
              </a:prstGeom>
              <a:blipFill>
                <a:blip r:embed="rId7"/>
                <a:stretch>
                  <a:fillRect l="-1382" t="-8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9560323-E1F2-2948-843F-0B7F9484DDDF}"/>
              </a:ext>
            </a:extLst>
          </p:cNvPr>
          <p:cNvSpPr txBox="1"/>
          <p:nvPr/>
        </p:nvSpPr>
        <p:spPr>
          <a:xfrm>
            <a:off x="29188" y="1634659"/>
            <a:ext cx="2104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Growth</a:t>
            </a:r>
            <a:endParaRPr lang="en-US" sz="4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415EB6-96F9-FB45-A9FD-37B7A7EBC374}"/>
              </a:ext>
            </a:extLst>
          </p:cNvPr>
          <p:cNvSpPr txBox="1"/>
          <p:nvPr/>
        </p:nvSpPr>
        <p:spPr>
          <a:xfrm>
            <a:off x="85884" y="4205180"/>
            <a:ext cx="2104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Decay</a:t>
            </a:r>
            <a:endParaRPr lang="en-US" sz="4400" dirty="0"/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C79EE870-FE50-8847-81F1-C16E3F9D3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067115"/>
            <a:ext cx="87630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6">
                <a:extLst>
                  <a:ext uri="{FF2B5EF4-FFF2-40B4-BE49-F238E27FC236}">
                    <a16:creationId xmlns:a16="http://schemas.microsoft.com/office/drawing/2014/main" id="{D31F279D-C5C4-B34E-A519-20501B31F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0771" y="4562665"/>
                <a:ext cx="427700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/>
                <a:r>
                  <a:rPr lang="en-US" altLang="en-US" sz="4800" i="1" dirty="0" err="1">
                    <a:solidFill>
                      <a:srgbClr val="7030A0"/>
                    </a:solidFill>
                  </a:rPr>
                  <a:t>V</a:t>
                </a:r>
                <a:r>
                  <a:rPr lang="en-US" altLang="en-US" sz="4800" i="1" baseline="-25000" dirty="0" err="1">
                    <a:solidFill>
                      <a:srgbClr val="7030A0"/>
                    </a:solidFill>
                  </a:rPr>
                  <a:t>n</a:t>
                </a:r>
                <a:r>
                  <a:rPr lang="en-US" altLang="en-US" sz="48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altLang="en-US" sz="4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4800" i="1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en-US" sz="4800" i="1" dirty="0"/>
                  <a:t> </a:t>
                </a:r>
                <a:r>
                  <a:rPr lang="en-US" altLang="en-US" sz="4800" i="1" dirty="0">
                    <a:solidFill>
                      <a:srgbClr val="0070C0"/>
                    </a:solidFill>
                  </a:rPr>
                  <a:t>n</a:t>
                </a:r>
                <a:r>
                  <a:rPr lang="en-US" altLang="en-US" sz="4800" i="1" dirty="0"/>
                  <a:t> </a:t>
                </a:r>
                <a14:m>
                  <m:oMath xmlns:m="http://schemas.openxmlformats.org/officeDocument/2006/math"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4800" i="1" dirty="0"/>
                  <a:t> </a:t>
                </a:r>
                <a:r>
                  <a:rPr lang="en-US" altLang="en-US" sz="4800" i="1" dirty="0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endParaRPr lang="en-CA" altLang="en-US" sz="48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Rectangle 16">
                <a:extLst>
                  <a:ext uri="{FF2B5EF4-FFF2-40B4-BE49-F238E27FC236}">
                    <a16:creationId xmlns:a16="http://schemas.microsoft.com/office/drawing/2014/main" id="{D31F279D-C5C4-B34E-A519-20501B31FE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0771" y="4562665"/>
                <a:ext cx="4277005" cy="830997"/>
              </a:xfrm>
              <a:prstGeom prst="rect">
                <a:avLst/>
              </a:prstGeom>
              <a:blipFill>
                <a:blip r:embed="rId8"/>
                <a:stretch>
                  <a:fillRect l="-6213" t="-14925" r="-5325" b="-358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5">
                <a:extLst>
                  <a:ext uri="{FF2B5EF4-FFF2-40B4-BE49-F238E27FC236}">
                    <a16:creationId xmlns:a16="http://schemas.microsoft.com/office/drawing/2014/main" id="{3144324E-490D-4347-8A51-70527F6D24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275" y="4075891"/>
                <a:ext cx="9144000" cy="53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u="sng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altLang="en-US" sz="2800" u="sng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 term of linear decay is given by:</a:t>
                </a:r>
              </a:p>
            </p:txBody>
          </p:sp>
        </mc:Choice>
        <mc:Fallback xmlns="">
          <p:sp>
            <p:nvSpPr>
              <p:cNvPr id="26" name="Text Box 5">
                <a:extLst>
                  <a:ext uri="{FF2B5EF4-FFF2-40B4-BE49-F238E27FC236}">
                    <a16:creationId xmlns:a16="http://schemas.microsoft.com/office/drawing/2014/main" id="{3144324E-490D-4347-8A51-70527F6D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0275" y="4075891"/>
                <a:ext cx="9144000" cy="530915"/>
              </a:xfrm>
              <a:prstGeom prst="rect">
                <a:avLst/>
              </a:prstGeom>
              <a:blipFill>
                <a:blip r:embed="rId9"/>
                <a:stretch>
                  <a:fillRect l="-1248" t="-11628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07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/>
      <p:bldP spid="5129" grpId="0" animBg="1"/>
      <p:bldP spid="5130" grpId="0"/>
      <p:bldP spid="5131" grpId="0" animBg="1"/>
      <p:bldP spid="5132" grpId="0"/>
      <p:bldP spid="5133" grpId="0" animBg="1"/>
      <p:bldP spid="5134" grpId="0"/>
      <p:bldP spid="51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id="{FF06C4BD-BE62-F34C-B31A-F64F7ADB9A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0114" y="2486201"/>
                <a:ext cx="9704161" cy="53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u="sng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altLang="en-US" sz="2800" u="sng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 term of geometric growth or decay is given by:</a:t>
                </a:r>
              </a:p>
            </p:txBody>
          </p:sp>
        </mc:Choice>
        <mc:Fallback xmlns="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id="{FF06C4BD-BE62-F34C-B31A-F64F7ADB9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0114" y="2486201"/>
                <a:ext cx="9704161" cy="530915"/>
              </a:xfrm>
              <a:prstGeom prst="rect">
                <a:avLst/>
              </a:prstGeom>
              <a:blipFill>
                <a:blip r:embed="rId2"/>
                <a:stretch>
                  <a:fillRect l="-1176" t="-11628" b="-279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7" name="Line 7">
            <a:extLst>
              <a:ext uri="{FF2B5EF4-FFF2-40B4-BE49-F238E27FC236}">
                <a16:creationId xmlns:a16="http://schemas.microsoft.com/office/drawing/2014/main" id="{769FC233-99D8-B542-AA32-3296A93546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2" y="3840885"/>
            <a:ext cx="4517118" cy="94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Text Box 8">
                <a:extLst>
                  <a:ext uri="{FF2B5EF4-FFF2-40B4-BE49-F238E27FC236}">
                    <a16:creationId xmlns:a16="http://schemas.microsoft.com/office/drawing/2014/main" id="{5CE6CD45-454B-5742-83E5-DA7683E04A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68" y="4717849"/>
                <a:ext cx="560041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7030A0"/>
                    </a:solidFill>
                  </a:rPr>
                  <a:t> = value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AU" alt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alt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7030A0"/>
                    </a:solidFill>
                  </a:rPr>
                  <a:t>term of the sequence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5128" name="Text Box 8">
                <a:extLst>
                  <a:ext uri="{FF2B5EF4-FFF2-40B4-BE49-F238E27FC236}">
                    <a16:creationId xmlns:a16="http://schemas.microsoft.com/office/drawing/2014/main" id="{5CE6CD45-454B-5742-83E5-DA7683E04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68" y="4717849"/>
                <a:ext cx="5600413" cy="461665"/>
              </a:xfrm>
              <a:prstGeom prst="rect">
                <a:avLst/>
              </a:prstGeom>
              <a:blipFill>
                <a:blip r:embed="rId3"/>
                <a:stretch>
                  <a:fillRect l="-226" t="-7895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Line 9">
            <a:extLst>
              <a:ext uri="{FF2B5EF4-FFF2-40B4-BE49-F238E27FC236}">
                <a16:creationId xmlns:a16="http://schemas.microsoft.com/office/drawing/2014/main" id="{4AC4752F-5571-6D46-B7B5-0C3300E13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8348" y="3823388"/>
            <a:ext cx="1316989" cy="13346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30" name="Text Box 10">
                <a:extLst>
                  <a:ext uri="{FF2B5EF4-FFF2-40B4-BE49-F238E27FC236}">
                    <a16:creationId xmlns:a16="http://schemas.microsoft.com/office/drawing/2014/main" id="{2F9A1C9A-B820-9440-8683-8BFFE770BD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6911" y="5212256"/>
                <a:ext cx="577472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alt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00B050"/>
                    </a:solidFill>
                  </a:rPr>
                  <a:t> = starting or initial value</a:t>
                </a:r>
              </a:p>
            </p:txBody>
          </p:sp>
        </mc:Choice>
        <mc:Fallback xmlns="">
          <p:sp>
            <p:nvSpPr>
              <p:cNvPr id="5130" name="Text Box 10">
                <a:extLst>
                  <a:ext uri="{FF2B5EF4-FFF2-40B4-BE49-F238E27FC236}">
                    <a16:creationId xmlns:a16="http://schemas.microsoft.com/office/drawing/2014/main" id="{2F9A1C9A-B820-9440-8683-8BFFE770B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56911" y="5212256"/>
                <a:ext cx="5774727" cy="461665"/>
              </a:xfrm>
              <a:prstGeom prst="rect">
                <a:avLst/>
              </a:prstGeom>
              <a:blipFill>
                <a:blip r:embed="rId4"/>
                <a:stretch>
                  <a:fillRect l="-219" t="-7895" b="-263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1" name="Line 11">
            <a:extLst>
              <a:ext uri="{FF2B5EF4-FFF2-40B4-BE49-F238E27FC236}">
                <a16:creationId xmlns:a16="http://schemas.microsoft.com/office/drawing/2014/main" id="{CC1A33C1-FD2F-AC46-A1E7-FADDF040D0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9920" y="3588233"/>
            <a:ext cx="384558" cy="16587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B3EA6CD9-2494-D348-B4DD-4C665DB2D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949" y="5302084"/>
            <a:ext cx="47917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</a:rPr>
              <a:t>The position the term is in</a:t>
            </a:r>
          </a:p>
        </p:txBody>
      </p:sp>
      <p:sp>
        <p:nvSpPr>
          <p:cNvPr id="5133" name="Line 13">
            <a:extLst>
              <a:ext uri="{FF2B5EF4-FFF2-40B4-BE49-F238E27FC236}">
                <a16:creationId xmlns:a16="http://schemas.microsoft.com/office/drawing/2014/main" id="{8E7E702E-1646-ED47-B39D-E13CCFAFF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7824" y="3734452"/>
            <a:ext cx="2427004" cy="7794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AFC585FE-5361-954B-A481-3FEA997DA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4828" y="4284884"/>
            <a:ext cx="40480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The common ratio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35" name="Line 15">
            <a:extLst>
              <a:ext uri="{FF2B5EF4-FFF2-40B4-BE49-F238E27FC236}">
                <a16:creationId xmlns:a16="http://schemas.microsoft.com/office/drawing/2014/main" id="{F64E4FA5-006D-2441-8BA7-E421B7C30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2554" y="3976179"/>
            <a:ext cx="1057365" cy="12708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36" name="Rectangle 16">
                <a:extLst>
                  <a:ext uri="{FF2B5EF4-FFF2-40B4-BE49-F238E27FC236}">
                    <a16:creationId xmlns:a16="http://schemas.microsoft.com/office/drawing/2014/main" id="{B7E31D93-3AE3-8845-BBD6-99FBCDBFE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6743" y="3090290"/>
                <a:ext cx="3053849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/>
                <a:r>
                  <a:rPr lang="en-US" altLang="en-US" sz="4800" i="1" dirty="0">
                    <a:solidFill>
                      <a:srgbClr val="7030A0"/>
                    </a:solidFill>
                  </a:rPr>
                  <a:t>V</a:t>
                </a:r>
                <a:r>
                  <a:rPr lang="en-US" altLang="en-US" sz="4800" i="1" baseline="-25000" dirty="0" err="1">
                    <a:solidFill>
                      <a:srgbClr val="7030A0"/>
                    </a:solidFill>
                  </a:rPr>
                  <a:t>n</a:t>
                </a:r>
                <a:r>
                  <a:rPr lang="en-US" altLang="en-US" sz="4800" dirty="0"/>
                  <a:t>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sz="4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AU" alt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altLang="en-US" sz="4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CA" altLang="en-US" sz="48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36" name="Rectangle 16">
                <a:extLst>
                  <a:ext uri="{FF2B5EF4-FFF2-40B4-BE49-F238E27FC236}">
                    <a16:creationId xmlns:a16="http://schemas.microsoft.com/office/drawing/2014/main" id="{B7E31D93-3AE3-8845-BBD6-99FBCDBFE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6743" y="3090290"/>
                <a:ext cx="3053849" cy="830997"/>
              </a:xfrm>
              <a:prstGeom prst="rect">
                <a:avLst/>
              </a:prstGeom>
              <a:blipFill>
                <a:blip r:embed="rId5"/>
                <a:stretch>
                  <a:fillRect l="-8678" t="-14925" b="-358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7" name="Rectangle 17">
            <a:extLst>
              <a:ext uri="{FF2B5EF4-FFF2-40B4-BE49-F238E27FC236}">
                <a16:creationId xmlns:a16="http://schemas.microsoft.com/office/drawing/2014/main" id="{C546B444-C4DC-3F43-A520-09F21CB31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1771" y="2545735"/>
            <a:ext cx="10595426" cy="147384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71488FFC-B523-574B-A598-0004AABE5F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67393"/>
                <a:ext cx="12858750" cy="137160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en-US" sz="4200" i="0" kern="1200" cap="none" spc="0" baseline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j-lt"/>
                    <a:ea typeface="+mn-ea"/>
                    <a:cs typeface="+mn-cs"/>
                  </a:defRPr>
                </a:lvl1pPr>
              </a:lstStyle>
              <a:p>
                <a:r>
                  <a:rPr lang="en-AU" sz="3600" b="1" dirty="0"/>
                  <a:t>Finding the </a:t>
                </a:r>
                <a:r>
                  <a:rPr lang="en-US" altLang="en-US" sz="3600" u="sng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sz="36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altLang="en-US" sz="36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altLang="en-US" sz="36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AU" sz="3600" b="1" dirty="0"/>
                  <a:t> term in in a sequence used to model </a:t>
                </a:r>
                <a:r>
                  <a:rPr lang="en-AU" sz="3600" b="1" dirty="0">
                    <a:solidFill>
                      <a:srgbClr val="00B050"/>
                    </a:solidFill>
                  </a:rPr>
                  <a:t>geometric </a:t>
                </a:r>
                <a:r>
                  <a:rPr lang="en-AU" sz="3600" b="1" dirty="0"/>
                  <a:t>growth or decay</a:t>
                </a:r>
                <a:endParaRPr lang="en-AU" sz="3600" dirty="0"/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71488FFC-B523-574B-A598-0004AABE5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393"/>
                <a:ext cx="12858750" cy="1371600"/>
              </a:xfrm>
              <a:prstGeom prst="rect">
                <a:avLst/>
              </a:prstGeom>
              <a:blipFill>
                <a:blip r:embed="rId6"/>
                <a:stretch>
                  <a:fillRect l="-1382" t="-8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9560323-E1F2-2948-843F-0B7F9484DDDF}"/>
              </a:ext>
            </a:extLst>
          </p:cNvPr>
          <p:cNvSpPr txBox="1"/>
          <p:nvPr/>
        </p:nvSpPr>
        <p:spPr>
          <a:xfrm>
            <a:off x="85884" y="1281984"/>
            <a:ext cx="2104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Growth</a:t>
            </a:r>
            <a:endParaRPr lang="en-US" sz="4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415EB6-96F9-FB45-A9FD-37B7A7EBC374}"/>
              </a:ext>
            </a:extLst>
          </p:cNvPr>
          <p:cNvSpPr txBox="1"/>
          <p:nvPr/>
        </p:nvSpPr>
        <p:spPr>
          <a:xfrm>
            <a:off x="2500799" y="1302273"/>
            <a:ext cx="2104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Decay</a:t>
            </a:r>
            <a:endParaRPr lang="en-US" sz="4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E954860-8E30-674D-A96E-D4659F8B30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3797" y="859251"/>
            <a:ext cx="5327650" cy="115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7" grpId="0" animBg="1"/>
      <p:bldP spid="5128" grpId="0"/>
      <p:bldP spid="5129" grpId="0" animBg="1"/>
      <p:bldP spid="5130" grpId="0"/>
      <p:bldP spid="5131" grpId="0" animBg="1"/>
      <p:bldP spid="5132" grpId="0"/>
      <p:bldP spid="5133" grpId="0" animBg="1"/>
      <p:bldP spid="5134" grpId="0"/>
      <p:bldP spid="5135" grpId="0" animBg="1"/>
      <p:bldP spid="5136" grpId="0"/>
      <p:bldP spid="5137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BFAB7-2202-9145-B505-FCE9B3EC3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130629"/>
            <a:ext cx="12192000" cy="696014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Using </a:t>
            </a:r>
            <a:r>
              <a:rPr lang="en-US" sz="3400" dirty="0">
                <a:solidFill>
                  <a:srgbClr val="00B050"/>
                </a:solidFill>
              </a:rPr>
              <a:t>a recurrence relation </a:t>
            </a:r>
            <a:r>
              <a:rPr lang="en-US" sz="3400" dirty="0"/>
              <a:t>to model linear growth: </a:t>
            </a:r>
            <a:r>
              <a:rPr lang="en-US" sz="3400" dirty="0">
                <a:solidFill>
                  <a:srgbClr val="00B050"/>
                </a:solidFill>
              </a:rPr>
              <a:t>simple interest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DAE48B-98D4-E84E-B181-65B95BA41D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942757"/>
                <a:ext cx="12191999" cy="2613243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/>
                  <a:t>The following recurrence relation can be used to model a </a:t>
                </a:r>
                <a:r>
                  <a:rPr lang="en-US" sz="2200" dirty="0">
                    <a:solidFill>
                      <a:srgbClr val="FF0000"/>
                    </a:solidFill>
                  </a:rPr>
                  <a:t>simple interest </a:t>
                </a:r>
                <a:r>
                  <a:rPr lang="en-US" sz="2200" dirty="0"/>
                  <a:t>investment of </a:t>
                </a:r>
                <a:r>
                  <a:rPr lang="en-US" sz="2200" dirty="0">
                    <a:solidFill>
                      <a:srgbClr val="FF0000"/>
                    </a:solidFill>
                  </a:rPr>
                  <a:t>$2000 </a:t>
                </a:r>
                <a:r>
                  <a:rPr lang="en-US" sz="2200" dirty="0"/>
                  <a:t>paying interest at the rate of </a:t>
                </a:r>
                <a:r>
                  <a:rPr lang="en-US" sz="2200" dirty="0">
                    <a:solidFill>
                      <a:srgbClr val="FF0000"/>
                    </a:solidFill>
                  </a:rPr>
                  <a:t>7.5% per annum</a:t>
                </a:r>
                <a:r>
                  <a:rPr lang="en-US" sz="22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B050"/>
                    </a:solidFill>
                  </a:rPr>
                  <a:t>=2000,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B05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2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22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0B050"/>
                    </a:solidFill>
                  </a:rPr>
                  <a:t>+150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 = Value of the investment after 𝑛 years.</a:t>
                </a:r>
              </a:p>
              <a:p>
                <a:r>
                  <a:rPr lang="en-US" sz="2200" dirty="0"/>
                  <a:t>1. Use the recurrence relation to find the value of the investment after </a:t>
                </a:r>
                <a:r>
                  <a:rPr lang="en-US" sz="2200" dirty="0">
                    <a:solidFill>
                      <a:srgbClr val="FF0000"/>
                    </a:solidFill>
                  </a:rPr>
                  <a:t>1, 2 </a:t>
                </a:r>
                <a:r>
                  <a:rPr lang="en-US" sz="2200" dirty="0"/>
                  <a:t>and </a:t>
                </a:r>
                <a:r>
                  <a:rPr lang="en-US" sz="2200" dirty="0">
                    <a:solidFill>
                      <a:srgbClr val="FF0000"/>
                    </a:solidFill>
                  </a:rPr>
                  <a:t>3</a:t>
                </a:r>
                <a:r>
                  <a:rPr lang="en-US" sz="2200" dirty="0"/>
                  <a:t> years.</a:t>
                </a:r>
              </a:p>
              <a:p>
                <a:r>
                  <a:rPr lang="en-US" sz="2200" dirty="0"/>
                  <a:t>2. When will the investment reach $</a:t>
                </a:r>
                <a:r>
                  <a:rPr lang="en-US" sz="2200" dirty="0">
                    <a:solidFill>
                      <a:srgbClr val="FF0000"/>
                    </a:solidFill>
                  </a:rPr>
                  <a:t>2750</a:t>
                </a:r>
                <a:r>
                  <a:rPr lang="en-US" sz="2200" dirty="0"/>
                  <a:t> in value?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DAE48B-98D4-E84E-B181-65B95BA41D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942757"/>
                <a:ext cx="12191999" cy="2613243"/>
              </a:xfrm>
              <a:blipFill>
                <a:blip r:embed="rId2"/>
                <a:stretch>
                  <a:fillRect l="-521" t="-966" r="-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10F924-7EAD-B54D-8013-CD9083B124E7}"/>
                  </a:ext>
                </a:extLst>
              </p:cNvPr>
              <p:cNvSpPr/>
              <p:nvPr/>
            </p:nvSpPr>
            <p:spPr>
              <a:xfrm>
                <a:off x="348342" y="3246031"/>
                <a:ext cx="11843657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solidFill>
                              <a:srgbClr val="008EB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8EB7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8EB7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2400" dirty="0">
                    <a:solidFill>
                      <a:srgbClr val="008EB7"/>
                    </a:solidFill>
                    <a:latin typeface="STIXGeneral-Regular" pitchFamily="2" charset="2"/>
                  </a:rPr>
                  <a:t>=2000</a:t>
                </a:r>
                <a:r>
                  <a:rPr lang="en-AU" sz="2400" dirty="0"/>
                  <a:t>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solidFill>
                              <a:srgbClr val="008EB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008EB7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8EB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i="1">
                        <a:solidFill>
                          <a:srgbClr val="008EB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solidFill>
                      <a:srgbClr val="008EB7"/>
                    </a:solidFill>
                    <a:latin typeface="STIXGeneral-Regular" pitchFamily="2" charset="2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solidFill>
                              <a:srgbClr val="008EB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008EB7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i="1">
                            <a:solidFill>
                              <a:srgbClr val="008EB7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2400" i="1">
                        <a:solidFill>
                          <a:srgbClr val="008EB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solidFill>
                      <a:srgbClr val="008EB7"/>
                    </a:solidFill>
                    <a:latin typeface="STIXGeneral-Regular" pitchFamily="2" charset="2"/>
                  </a:rPr>
                  <a:t>+150=2000+150=$2150</a:t>
                </a:r>
                <a:br>
                  <a:rPr lang="en-AU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solidFill>
                              <a:srgbClr val="008EB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008EB7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8EB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400" i="1">
                        <a:solidFill>
                          <a:srgbClr val="008EB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solidFill>
                      <a:srgbClr val="008EB7"/>
                    </a:solidFill>
                    <a:latin typeface="STIXGeneral-Regular" pitchFamily="2" charset="2"/>
                  </a:rPr>
                  <a:t>=</a:t>
                </a:r>
                <a:r>
                  <a:rPr lang="en-AU" sz="2400" dirty="0">
                    <a:solidFill>
                      <a:srgbClr val="008EB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solidFill>
                              <a:srgbClr val="008EB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008EB7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8EB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i="1">
                        <a:solidFill>
                          <a:srgbClr val="008EB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solidFill>
                      <a:srgbClr val="008EB7"/>
                    </a:solidFill>
                    <a:latin typeface="STIXGeneral-Regular" pitchFamily="2" charset="2"/>
                  </a:rPr>
                  <a:t>+150=2150+150=$2300</a:t>
                </a:r>
                <a:r>
                  <a:rPr lang="en-AU" sz="2400" dirty="0"/>
                  <a:t>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solidFill>
                              <a:srgbClr val="008EB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008EB7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8EB7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400" i="1">
                        <a:solidFill>
                          <a:srgbClr val="008EB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solidFill>
                      <a:srgbClr val="008EB7"/>
                    </a:solidFill>
                    <a:latin typeface="STIXGeneral-Regular" pitchFamily="2" charset="2"/>
                  </a:rPr>
                  <a:t>=</a:t>
                </a:r>
                <a:r>
                  <a:rPr lang="en-AU" sz="2400" dirty="0">
                    <a:solidFill>
                      <a:srgbClr val="008EB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solidFill>
                              <a:srgbClr val="008EB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008EB7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8EB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400" i="1">
                        <a:solidFill>
                          <a:srgbClr val="008EB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solidFill>
                      <a:srgbClr val="008EB7"/>
                    </a:solidFill>
                    <a:latin typeface="STIXGeneral-Regular" pitchFamily="2" charset="2"/>
                  </a:rPr>
                  <a:t>+150=2300+150=$2450</a:t>
                </a:r>
                <a:br>
                  <a:rPr lang="en-AU" dirty="0"/>
                </a:b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10F924-7EAD-B54D-8013-CD9083B124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2" y="3246031"/>
                <a:ext cx="11843657" cy="1107996"/>
              </a:xfrm>
              <a:prstGeom prst="rect">
                <a:avLst/>
              </a:prstGeom>
              <a:blipFill>
                <a:blip r:embed="rId3"/>
                <a:stretch>
                  <a:fillRect t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6E7D884-9C17-6147-A3AC-208592E1AC44}"/>
              </a:ext>
            </a:extLst>
          </p:cNvPr>
          <p:cNvSpPr txBox="1"/>
          <p:nvPr/>
        </p:nvSpPr>
        <p:spPr>
          <a:xfrm>
            <a:off x="7279014" y="2688640"/>
            <a:ext cx="129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years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C4D2A-7505-ED41-896D-8537E9FD099E}"/>
              </a:ext>
            </a:extLst>
          </p:cNvPr>
          <p:cNvSpPr txBox="1"/>
          <p:nvPr/>
        </p:nvSpPr>
        <p:spPr>
          <a:xfrm>
            <a:off x="897102" y="5984260"/>
            <a:ext cx="6139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1       2.      3       4       5.       6.      7.      8.      9.     10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A3EF94-A0B3-404C-A53C-7C05CB059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7360"/>
            <a:ext cx="115951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2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8600"/>
            <a:ext cx="6629400" cy="584200"/>
          </a:xfrm>
          <a:prstGeom prst="rect">
            <a:avLst/>
          </a:pr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just">
              <a:defRPr/>
            </a:pPr>
            <a:r>
              <a:rPr lang="en-US" sz="3200" b="1" i="1" dirty="0">
                <a:latin typeface="Monotype Corsiva" pitchFamily="66" charset="0"/>
                <a:cs typeface="Arial" pitchFamily="34" charset="0"/>
              </a:rPr>
              <a:t>Questions &amp; Summary Book</a:t>
            </a:r>
            <a:endParaRPr lang="en-US" sz="2400" b="1" i="1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2">
                <a:extLst>
                  <a:ext uri="{FF2B5EF4-FFF2-40B4-BE49-F238E27FC236}">
                    <a16:creationId xmlns:a16="http://schemas.microsoft.com/office/drawing/2014/main" id="{F2C4DA58-F559-144D-9EC8-248EF35C1C1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90266484"/>
                  </p:ext>
                </p:extLst>
              </p:nvPr>
            </p:nvGraphicFramePr>
            <p:xfrm>
              <a:off x="1631504" y="954090"/>
              <a:ext cx="8928992" cy="46085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6" name="Content Placeholder 2">
                <a:extLst>
                  <a:ext uri="{FF2B5EF4-FFF2-40B4-BE49-F238E27FC236}">
                    <a16:creationId xmlns:a16="http://schemas.microsoft.com/office/drawing/2014/main" id="{F2C4DA58-F559-144D-9EC8-248EF35C1C1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90266484"/>
                  </p:ext>
                </p:extLst>
              </p:nvPr>
            </p:nvGraphicFramePr>
            <p:xfrm>
              <a:off x="1631504" y="954090"/>
              <a:ext cx="8928992" cy="46085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9848484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CFDF3-052F-7542-BED2-98F5E16B0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58836"/>
            <a:ext cx="10058400" cy="837862"/>
          </a:xfrm>
        </p:spPr>
        <p:txBody>
          <a:bodyPr anchor="ctr">
            <a:normAutofit/>
          </a:bodyPr>
          <a:lstStyle/>
          <a:p>
            <a:r>
              <a:rPr lang="en-US" dirty="0"/>
              <a:t>Arithmetic vs. Geometric Sequences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3B992B84-47CA-964F-8BA6-14E4AFD95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5946" y="530583"/>
                <a:ext cx="4343400" cy="411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None/>
                </a:pPr>
                <a:r>
                  <a:rPr lang="en-US" altLang="en-US" sz="2600" b="1" dirty="0">
                    <a:solidFill>
                      <a:schemeClr val="tx2"/>
                    </a:solidFill>
                  </a:rPr>
                  <a:t>Geometric Sequences</a:t>
                </a: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r>
                  <a:rPr lang="en-US" altLang="en-US" sz="2600" dirty="0">
                    <a:solidFill>
                      <a:schemeClr val="tx2"/>
                    </a:solidFill>
                  </a:rPr>
                  <a:t>Increases by the common ratio </a:t>
                </a:r>
                <a:r>
                  <a:rPr lang="en-US" altLang="en-US" sz="2600" i="1" dirty="0">
                    <a:solidFill>
                      <a:srgbClr val="FF0000"/>
                    </a:solidFill>
                  </a:rPr>
                  <a:t>R</a:t>
                </a:r>
                <a:endParaRPr lang="en-US" altLang="en-US" sz="2600" dirty="0">
                  <a:solidFill>
                    <a:srgbClr val="FF0000"/>
                  </a:solidFill>
                </a:endParaRP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r>
                  <a:rPr lang="en-US" altLang="en-US" sz="2600" dirty="0">
                    <a:solidFill>
                      <a:srgbClr val="7030A0"/>
                    </a:solidFill>
                  </a:rPr>
                  <a:t>Multiplication or Division</a:t>
                </a: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r>
                  <a:rPr lang="en-US" altLang="en-US" sz="26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en-US" sz="2600" dirty="0">
                    <a:solidFill>
                      <a:srgbClr val="FF0000"/>
                    </a:solidFill>
                  </a:rPr>
                  <a:t>R</a:t>
                </a:r>
                <a:r>
                  <a:rPr lang="en-US" altLang="en-US" sz="2600" dirty="0">
                    <a:solidFill>
                      <a:schemeClr val="tx2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altLang="en-US" sz="2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60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altLang="en-US" sz="26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altLang="en-US" sz="26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260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altLang="en-US" sz="26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altLang="en-US" sz="26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AU" altLang="en-US" sz="26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600" baseline="-250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3B992B84-47CA-964F-8BA6-14E4AFD95F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5946" y="530583"/>
                <a:ext cx="4343400" cy="4114800"/>
              </a:xfrm>
              <a:prstGeom prst="rect">
                <a:avLst/>
              </a:prstGeom>
              <a:blipFill>
                <a:blip r:embed="rId2"/>
                <a:stretch>
                  <a:fillRect l="-842" t="-1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7">
                <a:extLst>
                  <a:ext uri="{FF2B5EF4-FFF2-40B4-BE49-F238E27FC236}">
                    <a16:creationId xmlns:a16="http://schemas.microsoft.com/office/drawing/2014/main" id="{D6853AE2-46F8-E34F-A99C-DAF2A4C3A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287" y="530583"/>
                <a:ext cx="4343400" cy="411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None/>
                </a:pPr>
                <a:r>
                  <a:rPr lang="en-US" altLang="en-US" sz="2600" b="1" dirty="0">
                    <a:solidFill>
                      <a:schemeClr val="tx2"/>
                    </a:solidFill>
                  </a:rPr>
                  <a:t>Arithmetic Sequences</a:t>
                </a: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r>
                  <a:rPr lang="en-US" altLang="en-US" sz="2600" dirty="0">
                    <a:solidFill>
                      <a:schemeClr val="tx2"/>
                    </a:solidFill>
                  </a:rPr>
                  <a:t>Increases by the common difference </a:t>
                </a:r>
                <a:r>
                  <a:rPr lang="en-US" altLang="en-US" sz="2600" dirty="0">
                    <a:solidFill>
                      <a:srgbClr val="FF0000"/>
                    </a:solidFill>
                  </a:rPr>
                  <a:t>D</a:t>
                </a: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r>
                  <a:rPr lang="en-US" altLang="en-US" sz="2600" dirty="0">
                    <a:solidFill>
                      <a:srgbClr val="7030A0"/>
                    </a:solidFill>
                  </a:rPr>
                  <a:t>Addition or Subtraction</a:t>
                </a: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r>
                  <a:rPr lang="en-US" altLang="en-US" sz="26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en-US" sz="2600" dirty="0">
                    <a:solidFill>
                      <a:srgbClr val="FF0000"/>
                    </a:solidFill>
                  </a:rPr>
                  <a:t>D</a:t>
                </a:r>
                <a:r>
                  <a:rPr lang="en-US" altLang="en-US" sz="2600" dirty="0">
                    <a:solidFill>
                      <a:schemeClr val="tx2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2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600" dirty="0">
                    <a:solidFill>
                      <a:schemeClr val="tx2"/>
                    </a:solidFill>
                  </a:rPr>
                  <a:t>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2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altLang="en-US" sz="2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600" dirty="0">
                    <a:solidFill>
                      <a:schemeClr val="tx2"/>
                    </a:solidFill>
                  </a:rPr>
                  <a:t> </a:t>
                </a: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endParaRPr lang="en-US" altLang="en-US" sz="26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7" name="Rectangle 7">
                <a:extLst>
                  <a:ext uri="{FF2B5EF4-FFF2-40B4-BE49-F238E27FC236}">
                    <a16:creationId xmlns:a16="http://schemas.microsoft.com/office/drawing/2014/main" id="{D6853AE2-46F8-E34F-A99C-DAF2A4C3AF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287" y="530583"/>
                <a:ext cx="4343400" cy="4114800"/>
              </a:xfrm>
              <a:prstGeom prst="rect">
                <a:avLst/>
              </a:prstGeom>
              <a:blipFill>
                <a:blip r:embed="rId3"/>
                <a:stretch>
                  <a:fillRect l="-983" t="-1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1C6EB1F-96F1-684E-B459-DB10DAD21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317" y="3102545"/>
            <a:ext cx="7886700" cy="1041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4157E8A-43AF-BC42-B18B-6C4174FE6689}"/>
                  </a:ext>
                </a:extLst>
              </p:cNvPr>
              <p:cNvSpPr/>
              <p:nvPr/>
            </p:nvSpPr>
            <p:spPr>
              <a:xfrm>
                <a:off x="283273" y="2896791"/>
                <a:ext cx="421132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dirty="0">
                    <a:solidFill>
                      <a:srgbClr val="000000"/>
                    </a:solidFill>
                    <a:latin typeface="STIXGeneral-Regular" pitchFamily="2" charset="2"/>
                  </a:rPr>
                  <a:t>Common difference </a:t>
                </a:r>
                <a:r>
                  <a:rPr lang="en-AU" sz="2400" dirty="0">
                    <a:solidFill>
                      <a:srgbClr val="FF0000"/>
                    </a:solidFill>
                    <a:latin typeface="STIXGeneral-Italic" pitchFamily="2" charset="2"/>
                  </a:rPr>
                  <a:t>D</a:t>
                </a:r>
              </a:p>
              <a:p>
                <a:r>
                  <a:rPr lang="en-AU" sz="2400" dirty="0">
                    <a:solidFill>
                      <a:srgbClr val="000000"/>
                    </a:solidFill>
                    <a:latin typeface="STIXGeneral-Regular" pitchFamily="2" charset="2"/>
                  </a:rPr>
                  <a:t>=any term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400" dirty="0">
                    <a:solidFill>
                      <a:srgbClr val="000000"/>
                    </a:solidFill>
                    <a:latin typeface="STIXGeneral-Regular" pitchFamily="2" charset="2"/>
                  </a:rPr>
                  <a:t> the previous term</a:t>
                </a:r>
              </a:p>
              <a:p>
                <a:r>
                  <a:rPr lang="en-AU" sz="2400" dirty="0">
                    <a:solidFill>
                      <a:srgbClr val="000000"/>
                    </a:solidFill>
                    <a:latin typeface="STIXGeneral-Regular" pitchFamily="2" charset="2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solidFill>
                      <a:srgbClr val="000000"/>
                    </a:solidFill>
                    <a:latin typeface="STIXGeneral-Regular" pitchFamily="2" charset="2"/>
                  </a:rPr>
                  <a:t>=</a:t>
                </a:r>
                <a:r>
                  <a:rPr lang="en-AU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solidFill>
                      <a:srgbClr val="000000"/>
                    </a:solidFill>
                    <a:latin typeface="STIXGeneral-Regular" pitchFamily="2" charset="2"/>
                  </a:rPr>
                  <a:t>=</a:t>
                </a:r>
                <a:r>
                  <a:rPr lang="en-AU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2400" dirty="0">
                  <a:solidFill>
                    <a:srgbClr val="000000"/>
                  </a:solidFill>
                  <a:latin typeface="STIXGeneral-Regular" pitchFamily="2" charset="2"/>
                </a:endParaRPr>
              </a:p>
              <a:p>
                <a:r>
                  <a:rPr lang="en-AU" sz="2400" dirty="0">
                    <a:solidFill>
                      <a:srgbClr val="000000"/>
                    </a:solidFill>
                    <a:latin typeface="STIXGeneral-Regular" pitchFamily="2" charset="2"/>
                  </a:rPr>
                  <a:t>=…</a:t>
                </a:r>
                <a:endParaRPr lang="en-US" sz="24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4157E8A-43AF-BC42-B18B-6C4174FE6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73" y="2896791"/>
                <a:ext cx="4211320" cy="1569660"/>
              </a:xfrm>
              <a:prstGeom prst="rect">
                <a:avLst/>
              </a:prstGeom>
              <a:blipFill>
                <a:blip r:embed="rId5"/>
                <a:stretch>
                  <a:fillRect l="-2171" t="-3101" b="-77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>
            <a:extLst>
              <a:ext uri="{FF2B5EF4-FFF2-40B4-BE49-F238E27FC236}">
                <a16:creationId xmlns:a16="http://schemas.microsoft.com/office/drawing/2014/main" id="{2C0ED7F8-DC4B-0841-B37F-473CE4FB008B}"/>
              </a:ext>
            </a:extLst>
          </p:cNvPr>
          <p:cNvSpPr/>
          <p:nvPr/>
        </p:nvSpPr>
        <p:spPr>
          <a:xfrm>
            <a:off x="181681" y="2896791"/>
            <a:ext cx="4112636" cy="1608183"/>
          </a:xfrm>
          <a:prstGeom prst="frame">
            <a:avLst>
              <a:gd name="adj1" fmla="val 30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7A5002-12A7-2345-83C8-627DEE437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273" y="4586642"/>
            <a:ext cx="2754549" cy="2246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041EA2-2B9C-B04A-9896-627F6441CC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2137" y="4312868"/>
            <a:ext cx="3018880" cy="25451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505DAF-D5AD-604D-88DD-76EA9F15C7B7}"/>
              </a:ext>
            </a:extLst>
          </p:cNvPr>
          <p:cNvSpPr/>
          <p:nvPr/>
        </p:nvSpPr>
        <p:spPr>
          <a:xfrm>
            <a:off x="4385303" y="4225577"/>
            <a:ext cx="54195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Curve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increasing when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&gt;1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decreasing towards zero when 0&lt;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&lt;1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35F142-6657-DB4D-BD07-636C52B0E66C}"/>
              </a:ext>
            </a:extLst>
          </p:cNvPr>
          <p:cNvSpPr/>
          <p:nvPr/>
        </p:nvSpPr>
        <p:spPr>
          <a:xfrm>
            <a:off x="2675215" y="5262268"/>
            <a:ext cx="54195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Straight Line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increasing when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&gt;0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decreasing towards zero when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&lt;0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481FC3-4B0F-0F2E-0929-EB1AC3B1E1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5185" y="3351548"/>
            <a:ext cx="283258" cy="45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56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4" grpId="0" animBg="1"/>
      <p:bldP spid="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11685A9-7F28-7C44-A7A7-89F4BBE484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by Houghton Mifflin Company, Inc. All rights reserved.</a:t>
            </a:r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030A728-605E-AF49-B8A9-81A3FD941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E78F1FE-806B-1B43-A223-5E68B74F49E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59746" name="Text Box 2">
            <a:extLst>
              <a:ext uri="{FF2B5EF4-FFF2-40B4-BE49-F238E27FC236}">
                <a16:creationId xmlns:a16="http://schemas.microsoft.com/office/drawing/2014/main" id="{EEC00935-8F31-7048-8B9A-DC9A80FCA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069" y="240923"/>
            <a:ext cx="7535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CA" altLang="en-US" sz="2800" dirty="0">
                <a:sym typeface="Symbol" pitchFamily="2" charset="2"/>
              </a:rPr>
              <a:t>A</a:t>
            </a:r>
            <a:r>
              <a:rPr lang="en-CA" altLang="en-US" sz="2800" b="1" dirty="0">
                <a:sym typeface="Symbol" pitchFamily="2" charset="2"/>
              </a:rPr>
              <a:t> </a:t>
            </a:r>
            <a:r>
              <a:rPr lang="en-CA" altLang="en-US" sz="2800" dirty="0">
                <a:sym typeface="Symbol" pitchFamily="2" charset="2"/>
              </a:rPr>
              <a:t>sequence is </a:t>
            </a:r>
            <a:r>
              <a:rPr lang="en-CA" altLang="en-US" sz="2800" b="1" dirty="0">
                <a:sym typeface="Symbol" pitchFamily="2" charset="2"/>
              </a:rPr>
              <a:t>arithmetic</a:t>
            </a:r>
            <a:r>
              <a:rPr lang="en-CA" altLang="en-US" sz="2800" dirty="0">
                <a:sym typeface="Symbol" pitchFamily="2" charset="2"/>
              </a:rPr>
              <a:t> if the differences between consecutive terms are the same.</a:t>
            </a:r>
            <a:endParaRPr lang="en-US" altLang="en-US" sz="2800" dirty="0">
              <a:sym typeface="Symbol" pitchFamily="2" charset="2"/>
            </a:endParaRPr>
          </a:p>
        </p:txBody>
      </p:sp>
      <p:sp>
        <p:nvSpPr>
          <p:cNvPr id="159747" name="Text Box 3">
            <a:extLst>
              <a:ext uri="{FF2B5EF4-FFF2-40B4-BE49-F238E27FC236}">
                <a16:creationId xmlns:a16="http://schemas.microsoft.com/office/drawing/2014/main" id="{F9CB286F-CD1B-9445-9017-DB32DA435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1844676"/>
            <a:ext cx="3822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CA" altLang="en-US" sz="2800">
                <a:sym typeface="Symbol" pitchFamily="2" charset="2"/>
              </a:rPr>
              <a:t>4, 9, 14, 19, 24, . . . </a:t>
            </a:r>
          </a:p>
        </p:txBody>
      </p:sp>
      <p:sp>
        <p:nvSpPr>
          <p:cNvPr id="159748" name="Rectangle 4">
            <a:extLst>
              <a:ext uri="{FF2B5EF4-FFF2-40B4-BE49-F238E27FC236}">
                <a16:creationId xmlns:a16="http://schemas.microsoft.com/office/drawing/2014/main" id="{02C4AB1A-805F-0145-93AC-16CE1740EE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7302500"/>
            <a:ext cx="1803400" cy="1143000"/>
          </a:xfrm>
        </p:spPr>
        <p:txBody>
          <a:bodyPr/>
          <a:lstStyle/>
          <a:p>
            <a:r>
              <a:rPr lang="en-US" altLang="en-US" sz="800"/>
              <a:t>Definition of Arithmetic Sequence</a:t>
            </a:r>
          </a:p>
        </p:txBody>
      </p:sp>
      <p:sp>
        <p:nvSpPr>
          <p:cNvPr id="159755" name="Text Box 11">
            <a:extLst>
              <a:ext uri="{FF2B5EF4-FFF2-40B4-BE49-F238E27FC236}">
                <a16:creationId xmlns:a16="http://schemas.microsoft.com/office/drawing/2014/main" id="{835EBC3B-4F96-E64C-99D9-C308320CA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75" y="2760663"/>
            <a:ext cx="2038350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CA" altLang="en-US" sz="2800">
                <a:sym typeface="Symbol" pitchFamily="2" charset="2"/>
              </a:rPr>
              <a:t>9 – 4 = </a:t>
            </a:r>
            <a:r>
              <a:rPr lang="en-CA" altLang="en-US" sz="2800">
                <a:solidFill>
                  <a:srgbClr val="0099FF"/>
                </a:solidFill>
                <a:sym typeface="Symbol" pitchFamily="2" charset="2"/>
              </a:rPr>
              <a:t>5</a:t>
            </a:r>
          </a:p>
          <a:p>
            <a:pPr algn="r">
              <a:spcBef>
                <a:spcPct val="50000"/>
              </a:spcBef>
            </a:pPr>
            <a:r>
              <a:rPr lang="en-CA" altLang="en-US" sz="2800">
                <a:sym typeface="Symbol" pitchFamily="2" charset="2"/>
              </a:rPr>
              <a:t>14 – 9 = </a:t>
            </a:r>
            <a:r>
              <a:rPr lang="en-CA" altLang="en-US" sz="2800">
                <a:solidFill>
                  <a:srgbClr val="0099FF"/>
                </a:solidFill>
                <a:sym typeface="Symbol" pitchFamily="2" charset="2"/>
              </a:rPr>
              <a:t>5</a:t>
            </a:r>
          </a:p>
          <a:p>
            <a:pPr algn="r">
              <a:spcBef>
                <a:spcPct val="50000"/>
              </a:spcBef>
            </a:pPr>
            <a:r>
              <a:rPr lang="en-CA" altLang="en-US" sz="2800">
                <a:sym typeface="Symbol" pitchFamily="2" charset="2"/>
              </a:rPr>
              <a:t>19 – 14 = </a:t>
            </a:r>
            <a:r>
              <a:rPr lang="en-CA" altLang="en-US" sz="2800">
                <a:solidFill>
                  <a:srgbClr val="0099FF"/>
                </a:solidFill>
                <a:sym typeface="Symbol" pitchFamily="2" charset="2"/>
              </a:rPr>
              <a:t>5</a:t>
            </a:r>
          </a:p>
          <a:p>
            <a:pPr algn="r">
              <a:spcBef>
                <a:spcPct val="50000"/>
              </a:spcBef>
            </a:pPr>
            <a:r>
              <a:rPr lang="en-CA" altLang="en-US" sz="2800">
                <a:sym typeface="Symbol" pitchFamily="2" charset="2"/>
              </a:rPr>
              <a:t>24 – 19 = </a:t>
            </a:r>
            <a:r>
              <a:rPr lang="en-CA" altLang="en-US" sz="2800">
                <a:solidFill>
                  <a:srgbClr val="0099FF"/>
                </a:solidFill>
                <a:sym typeface="Symbol" pitchFamily="2" charset="2"/>
              </a:rPr>
              <a:t>5</a:t>
            </a:r>
          </a:p>
        </p:txBody>
      </p:sp>
      <p:sp>
        <p:nvSpPr>
          <p:cNvPr id="159756" name="AutoShape 12">
            <a:extLst>
              <a:ext uri="{FF2B5EF4-FFF2-40B4-BE49-F238E27FC236}">
                <a16:creationId xmlns:a16="http://schemas.microsoft.com/office/drawing/2014/main" id="{F5009272-18F2-A04E-B42D-20B7E6FA2792}"/>
              </a:ext>
            </a:extLst>
          </p:cNvPr>
          <p:cNvSpPr>
            <a:spLocks/>
          </p:cNvSpPr>
          <p:nvPr/>
        </p:nvSpPr>
        <p:spPr bwMode="auto">
          <a:xfrm>
            <a:off x="4508500" y="2898776"/>
            <a:ext cx="338138" cy="2174875"/>
          </a:xfrm>
          <a:prstGeom prst="rightBrace">
            <a:avLst>
              <a:gd name="adj1" fmla="val 53599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7" name="Text Box 13">
            <a:extLst>
              <a:ext uri="{FF2B5EF4-FFF2-40B4-BE49-F238E27FC236}">
                <a16:creationId xmlns:a16="http://schemas.microsoft.com/office/drawing/2014/main" id="{E20B0A5C-44D4-E940-8A23-034CF6637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650" y="2443163"/>
            <a:ext cx="3365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CA" altLang="en-US" sz="2800" b="1">
                <a:sym typeface="Symbol" pitchFamily="2" charset="2"/>
              </a:rPr>
              <a:t>arithmetic sequence </a:t>
            </a:r>
          </a:p>
        </p:txBody>
      </p:sp>
      <p:sp>
        <p:nvSpPr>
          <p:cNvPr id="159759" name="Freeform 15">
            <a:extLst>
              <a:ext uri="{FF2B5EF4-FFF2-40B4-BE49-F238E27FC236}">
                <a16:creationId xmlns:a16="http://schemas.microsoft.com/office/drawing/2014/main" id="{DC0746C6-91BC-FB45-A2D0-EA95D5051CE1}"/>
              </a:ext>
            </a:extLst>
          </p:cNvPr>
          <p:cNvSpPr>
            <a:spLocks/>
          </p:cNvSpPr>
          <p:nvPr/>
        </p:nvSpPr>
        <p:spPr bwMode="auto">
          <a:xfrm>
            <a:off x="5360988" y="2482850"/>
            <a:ext cx="1003300" cy="249238"/>
          </a:xfrm>
          <a:custGeom>
            <a:avLst/>
            <a:gdLst>
              <a:gd name="T0" fmla="*/ 0 w 632"/>
              <a:gd name="T1" fmla="*/ 0 h 293"/>
              <a:gd name="T2" fmla="*/ 0 w 632"/>
              <a:gd name="T3" fmla="*/ 293 h 293"/>
              <a:gd name="T4" fmla="*/ 632 w 632"/>
              <a:gd name="T5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2" h="293">
                <a:moveTo>
                  <a:pt x="0" y="0"/>
                </a:moveTo>
                <a:lnTo>
                  <a:pt x="0" y="293"/>
                </a:lnTo>
                <a:lnTo>
                  <a:pt x="632" y="293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60" name="Text Box 16">
            <a:extLst>
              <a:ext uri="{FF2B5EF4-FFF2-40B4-BE49-F238E27FC236}">
                <a16:creationId xmlns:a16="http://schemas.microsoft.com/office/drawing/2014/main" id="{BB63BB75-FE09-424C-880D-ED11663C9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4" y="3738563"/>
            <a:ext cx="51466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CA" altLang="en-US" sz="2800" dirty="0">
                <a:sym typeface="Symbol" pitchFamily="2" charset="2"/>
              </a:rPr>
              <a:t>The </a:t>
            </a:r>
            <a:r>
              <a:rPr lang="en-CA" altLang="en-US" sz="2800" b="1" dirty="0">
                <a:sym typeface="Symbol" pitchFamily="2" charset="2"/>
              </a:rPr>
              <a:t>common difference</a:t>
            </a:r>
            <a:r>
              <a:rPr lang="en-CA" altLang="en-US" sz="2800" dirty="0">
                <a:sym typeface="Symbol" pitchFamily="2" charset="2"/>
              </a:rPr>
              <a:t>, </a:t>
            </a:r>
            <a:r>
              <a:rPr lang="en-CA" altLang="en-US" sz="2800" i="1" dirty="0">
                <a:sym typeface="Symbol" pitchFamily="2" charset="2"/>
              </a:rPr>
              <a:t>D</a:t>
            </a:r>
            <a:r>
              <a:rPr lang="en-CA" altLang="en-US" sz="2800" dirty="0">
                <a:sym typeface="Symbol" pitchFamily="2" charset="2"/>
              </a:rPr>
              <a:t>, is </a:t>
            </a:r>
            <a:r>
              <a:rPr lang="en-CA" altLang="en-US" sz="2800" dirty="0">
                <a:solidFill>
                  <a:srgbClr val="0099FF"/>
                </a:solidFill>
                <a:sym typeface="Symbol" pitchFamily="2" charset="2"/>
              </a:rPr>
              <a:t>5</a:t>
            </a:r>
            <a:r>
              <a:rPr lang="en-CA" altLang="en-US" sz="2800" dirty="0">
                <a:sym typeface="Symbol" pitchFamily="2" charset="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004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9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9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9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9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utoUpdateAnimBg="0"/>
      <p:bldP spid="159755" grpId="0" build="p" autoUpdateAnimBg="0" advAuto="1000"/>
      <p:bldP spid="159757" grpId="0" autoUpdateAnimBg="0"/>
      <p:bldP spid="15976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id="{FF06C4BD-BE62-F34C-B31A-F64F7ADB9A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1086" y="2001868"/>
                <a:ext cx="9144000" cy="53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u="sng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altLang="en-US" sz="28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altLang="en-US" sz="2800" u="sng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 term of an arithmetic sequence is given by:</a:t>
                </a:r>
              </a:p>
            </p:txBody>
          </p:sp>
        </mc:Choice>
        <mc:Fallback xmlns="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id="{FF06C4BD-BE62-F34C-B31A-F64F7ADB9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1086" y="2001868"/>
                <a:ext cx="9144000" cy="530915"/>
              </a:xfrm>
              <a:prstGeom prst="rect">
                <a:avLst/>
              </a:prstGeom>
              <a:blipFill>
                <a:blip r:embed="rId2"/>
                <a:stretch>
                  <a:fillRect l="-1387" t="-11905" b="-309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7" name="Line 7">
            <a:extLst>
              <a:ext uri="{FF2B5EF4-FFF2-40B4-BE49-F238E27FC236}">
                <a16:creationId xmlns:a16="http://schemas.microsoft.com/office/drawing/2014/main" id="{769FC233-99D8-B542-AA32-3296A93546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58247" y="3008910"/>
            <a:ext cx="389828" cy="420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Text Box 8">
                <a:extLst>
                  <a:ext uri="{FF2B5EF4-FFF2-40B4-BE49-F238E27FC236}">
                    <a16:creationId xmlns:a16="http://schemas.microsoft.com/office/drawing/2014/main" id="{5CE6CD45-454B-5742-83E5-DA7683E04A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0174" y="3247201"/>
                <a:ext cx="77470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</m:sSub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5128" name="Text Box 8">
                <a:extLst>
                  <a:ext uri="{FF2B5EF4-FFF2-40B4-BE49-F238E27FC236}">
                    <a16:creationId xmlns:a16="http://schemas.microsoft.com/office/drawing/2014/main" id="{5CE6CD45-454B-5742-83E5-DA7683E04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0174" y="3247201"/>
                <a:ext cx="77470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Line 9">
            <a:extLst>
              <a:ext uri="{FF2B5EF4-FFF2-40B4-BE49-F238E27FC236}">
                <a16:creationId xmlns:a16="http://schemas.microsoft.com/office/drawing/2014/main" id="{4AC4752F-5571-6D46-B7B5-0C3300E13B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6158" y="3020648"/>
            <a:ext cx="9890" cy="479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2F9A1C9A-B820-9440-8683-8BFFE770B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9989" y="3269360"/>
            <a:ext cx="58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B050"/>
                </a:solidFill>
              </a:rPr>
              <a:t>21</a:t>
            </a:r>
          </a:p>
        </p:txBody>
      </p:sp>
      <p:sp>
        <p:nvSpPr>
          <p:cNvPr id="5131" name="Line 11">
            <a:extLst>
              <a:ext uri="{FF2B5EF4-FFF2-40B4-BE49-F238E27FC236}">
                <a16:creationId xmlns:a16="http://schemas.microsoft.com/office/drawing/2014/main" id="{CC1A33C1-FD2F-AC46-A1E7-FADDF040D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6071" y="3008910"/>
            <a:ext cx="165364" cy="420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B3EA6CD9-2494-D348-B4DD-4C665DB2D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212" y="3242914"/>
            <a:ext cx="58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</a:rPr>
              <a:t>30</a:t>
            </a:r>
          </a:p>
        </p:txBody>
      </p:sp>
      <p:sp>
        <p:nvSpPr>
          <p:cNvPr id="5133" name="Line 13">
            <a:extLst>
              <a:ext uri="{FF2B5EF4-FFF2-40B4-BE49-F238E27FC236}">
                <a16:creationId xmlns:a16="http://schemas.microsoft.com/office/drawing/2014/main" id="{8E7E702E-1646-ED47-B39D-E13CCFAFF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8413" y="3030669"/>
            <a:ext cx="966934" cy="4272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AFC585FE-5361-954B-A481-3FEA997DA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944" y="3261466"/>
            <a:ext cx="58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-3</a:t>
            </a:r>
          </a:p>
        </p:txBody>
      </p:sp>
      <p:sp>
        <p:nvSpPr>
          <p:cNvPr id="5135" name="Line 15">
            <a:extLst>
              <a:ext uri="{FF2B5EF4-FFF2-40B4-BE49-F238E27FC236}">
                <a16:creationId xmlns:a16="http://schemas.microsoft.com/office/drawing/2014/main" id="{F64E4FA5-006D-2441-8BA7-E421B7C30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0886" y="2953964"/>
            <a:ext cx="2362171" cy="4616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Rectangle 16">
            <a:extLst>
              <a:ext uri="{FF2B5EF4-FFF2-40B4-BE49-F238E27FC236}">
                <a16:creationId xmlns:a16="http://schemas.microsoft.com/office/drawing/2014/main" id="{B7E31D93-3AE3-8845-BBD6-99FBCDBFE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189" y="2308297"/>
            <a:ext cx="37689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4800" i="1" dirty="0" err="1">
                <a:solidFill>
                  <a:srgbClr val="7030A0"/>
                </a:solidFill>
              </a:rPr>
              <a:t>t</a:t>
            </a:r>
            <a:r>
              <a:rPr lang="en-US" altLang="en-US" sz="4800" i="1" baseline="-25000" dirty="0" err="1">
                <a:solidFill>
                  <a:srgbClr val="7030A0"/>
                </a:solidFill>
              </a:rPr>
              <a:t>n</a:t>
            </a:r>
            <a:r>
              <a:rPr lang="en-US" altLang="en-US" sz="4800" dirty="0"/>
              <a:t> =   </a:t>
            </a:r>
            <a:r>
              <a:rPr lang="en-US" altLang="en-US" sz="4800" i="1" dirty="0">
                <a:solidFill>
                  <a:srgbClr val="00B050"/>
                </a:solidFill>
              </a:rPr>
              <a:t>a</a:t>
            </a:r>
            <a:r>
              <a:rPr lang="en-US" altLang="en-US" sz="4800" i="1" dirty="0"/>
              <a:t> + </a:t>
            </a:r>
            <a:r>
              <a:rPr lang="en-US" altLang="en-US" sz="4800" i="1" dirty="0">
                <a:solidFill>
                  <a:srgbClr val="0070C0"/>
                </a:solidFill>
              </a:rPr>
              <a:t>n</a:t>
            </a:r>
            <a:r>
              <a:rPr lang="en-US" altLang="en-US" sz="4800" i="1" dirty="0"/>
              <a:t> *</a:t>
            </a:r>
            <a:r>
              <a:rPr lang="en-US" altLang="en-US" sz="4800" i="1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endParaRPr lang="en-CA" altLang="en-US" sz="4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37" name="Rectangle 17">
            <a:extLst>
              <a:ext uri="{FF2B5EF4-FFF2-40B4-BE49-F238E27FC236}">
                <a16:creationId xmlns:a16="http://schemas.microsoft.com/office/drawing/2014/main" id="{C546B444-C4DC-3F43-A520-09F21CB31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33" y="1939290"/>
            <a:ext cx="87630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67EF56E-6C46-8F49-8360-63A40E888D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2086" y="721534"/>
                <a:ext cx="10058400" cy="384962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sz="20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AU" sz="2000" dirty="0"/>
                  <a:t>, the </a:t>
                </a:r>
                <a:r>
                  <a:rPr lang="en-AU" sz="2000" dirty="0">
                    <a:solidFill>
                      <a:srgbClr val="0070C0"/>
                    </a:solidFill>
                  </a:rPr>
                  <a:t>30</a:t>
                </a:r>
                <a:r>
                  <a:rPr lang="en-AU" sz="2000" dirty="0"/>
                  <a:t>th term in the arithmetic sequence: </a:t>
                </a:r>
                <a:r>
                  <a:rPr lang="en-AU" sz="2000" dirty="0">
                    <a:solidFill>
                      <a:srgbClr val="00B050"/>
                    </a:solidFill>
                  </a:rPr>
                  <a:t>21</a:t>
                </a:r>
                <a:r>
                  <a:rPr lang="en-AU" sz="2000" dirty="0"/>
                  <a:t>, 18, 15, 12, …</a:t>
                </a:r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67EF56E-6C46-8F49-8360-63A40E888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086" y="721534"/>
                <a:ext cx="10058400" cy="3849624"/>
              </a:xfrm>
              <a:prstGeom prst="rect">
                <a:avLst/>
              </a:prstGeom>
              <a:blipFill>
                <a:blip r:embed="rId4"/>
                <a:stretch>
                  <a:fillRect l="-504" t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71488FFC-B523-574B-A598-0004AABE5F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550" y="169714"/>
                <a:ext cx="12522200" cy="137160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en-US" sz="4200" i="0" kern="1200" cap="none" spc="0" baseline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j-lt"/>
                    <a:ea typeface="+mn-ea"/>
                    <a:cs typeface="+mn-cs"/>
                  </a:defRPr>
                </a:lvl1pPr>
              </a:lstStyle>
              <a:p>
                <a:r>
                  <a:rPr lang="en-AU" sz="3600" b="1" dirty="0"/>
                  <a:t>Finding the </a:t>
                </a:r>
                <a:r>
                  <a:rPr lang="en-US" altLang="en-US" sz="3600" u="sng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sz="36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altLang="en-US" sz="36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altLang="en-US" sz="3600" i="1" u="sng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AU" sz="3600" b="1" dirty="0"/>
                  <a:t> term in an arithmetic sequence</a:t>
                </a:r>
                <a:endParaRPr lang="en-AU" sz="3600" dirty="0"/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71488FFC-B523-574B-A598-0004AABE5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50" y="169714"/>
                <a:ext cx="12522200" cy="1371600"/>
              </a:xfrm>
              <a:prstGeom prst="rect">
                <a:avLst/>
              </a:prstGeom>
              <a:blipFill>
                <a:blip r:embed="rId5"/>
                <a:stretch>
                  <a:fillRect l="-1418" t="-1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9560323-E1F2-2948-843F-0B7F9484DDDF}"/>
              </a:ext>
            </a:extLst>
          </p:cNvPr>
          <p:cNvSpPr txBox="1"/>
          <p:nvPr/>
        </p:nvSpPr>
        <p:spPr>
          <a:xfrm>
            <a:off x="336550" y="2823446"/>
            <a:ext cx="176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Rule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BC5872-132A-0347-9F96-EA3109F9D7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901" y="1034075"/>
            <a:ext cx="3489368" cy="887540"/>
          </a:xfrm>
          <a:prstGeom prst="rect">
            <a:avLst/>
          </a:prstGeom>
        </p:spPr>
      </p:pic>
      <p:sp>
        <p:nvSpPr>
          <p:cNvPr id="19" name="Rectangle 16">
            <a:extLst>
              <a:ext uri="{FF2B5EF4-FFF2-40B4-BE49-F238E27FC236}">
                <a16:creationId xmlns:a16="http://schemas.microsoft.com/office/drawing/2014/main" id="{28702F59-9FE9-804E-870C-25A0766D9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94" y="3787017"/>
            <a:ext cx="54280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4800" i="1" dirty="0">
                <a:solidFill>
                  <a:srgbClr val="7030A0"/>
                </a:solidFill>
              </a:rPr>
              <a:t>t</a:t>
            </a:r>
            <a:r>
              <a:rPr lang="en-US" altLang="en-US" sz="4800" i="1" baseline="-25000" dirty="0">
                <a:solidFill>
                  <a:srgbClr val="7030A0"/>
                </a:solidFill>
              </a:rPr>
              <a:t>30</a:t>
            </a:r>
            <a:r>
              <a:rPr lang="en-US" altLang="en-US" sz="4800" dirty="0"/>
              <a:t> = </a:t>
            </a:r>
            <a:r>
              <a:rPr lang="en-US" altLang="en-US" sz="4800" i="1" dirty="0">
                <a:solidFill>
                  <a:srgbClr val="00B050"/>
                </a:solidFill>
              </a:rPr>
              <a:t>21</a:t>
            </a:r>
            <a:r>
              <a:rPr lang="en-US" altLang="en-US" sz="4800" i="1" dirty="0"/>
              <a:t> + </a:t>
            </a:r>
            <a:r>
              <a:rPr lang="en-US" altLang="en-US" sz="4800" i="1" dirty="0">
                <a:solidFill>
                  <a:srgbClr val="0070C0"/>
                </a:solidFill>
              </a:rPr>
              <a:t>30</a:t>
            </a:r>
            <a:r>
              <a:rPr lang="en-US" altLang="en-US" sz="4800" i="1" dirty="0"/>
              <a:t> × (</a:t>
            </a:r>
            <a:r>
              <a:rPr lang="en-US" altLang="en-US" sz="4800" i="1" dirty="0">
                <a:solidFill>
                  <a:schemeClr val="accent2">
                    <a:lumMod val="75000"/>
                  </a:schemeClr>
                </a:solidFill>
              </a:rPr>
              <a:t>-3</a:t>
            </a:r>
            <a:r>
              <a:rPr lang="en-US" altLang="en-US" sz="4800" i="1" dirty="0"/>
              <a:t>)</a:t>
            </a:r>
            <a:endParaRPr lang="en-CA" altLang="en-US" sz="4800" i="1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704FDE7B-8BBF-144D-8622-A9350A82B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49" y="4573903"/>
            <a:ext cx="3012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4800" i="1" dirty="0">
                <a:solidFill>
                  <a:srgbClr val="7030A0"/>
                </a:solidFill>
              </a:rPr>
              <a:t>t</a:t>
            </a:r>
            <a:r>
              <a:rPr lang="en-US" altLang="en-US" sz="4800" i="1" baseline="-25000" dirty="0">
                <a:solidFill>
                  <a:srgbClr val="7030A0"/>
                </a:solidFill>
              </a:rPr>
              <a:t>30</a:t>
            </a:r>
            <a:r>
              <a:rPr lang="en-US" altLang="en-US" sz="4800" dirty="0"/>
              <a:t> = </a:t>
            </a:r>
            <a:r>
              <a:rPr lang="en-US" altLang="en-US" sz="4800" i="1" dirty="0">
                <a:solidFill>
                  <a:srgbClr val="00B050"/>
                </a:solidFill>
              </a:rPr>
              <a:t>21</a:t>
            </a:r>
            <a:r>
              <a:rPr lang="en-US" altLang="en-US" sz="4800" i="1" dirty="0"/>
              <a:t> </a:t>
            </a:r>
            <a:r>
              <a:rPr lang="en-US" altLang="en-US" sz="4800" i="1" dirty="0">
                <a:solidFill>
                  <a:schemeClr val="accent2">
                    <a:lumMod val="75000"/>
                  </a:schemeClr>
                </a:solidFill>
              </a:rPr>
              <a:t>-90</a:t>
            </a:r>
            <a:endParaRPr lang="en-CA" altLang="en-US" sz="4800" i="1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76139BD5-4EA4-A54E-ACBE-6991AD3F6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25" y="5455314"/>
            <a:ext cx="2242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4800" i="1" dirty="0">
                <a:solidFill>
                  <a:srgbClr val="7030A0"/>
                </a:solidFill>
              </a:rPr>
              <a:t>t</a:t>
            </a:r>
            <a:r>
              <a:rPr lang="en-US" altLang="en-US" sz="4800" i="1" baseline="-25000" dirty="0">
                <a:solidFill>
                  <a:srgbClr val="7030A0"/>
                </a:solidFill>
              </a:rPr>
              <a:t>30</a:t>
            </a:r>
            <a:r>
              <a:rPr lang="en-US" altLang="en-US" sz="4800" dirty="0"/>
              <a:t> = </a:t>
            </a:r>
            <a:r>
              <a:rPr lang="en-US" altLang="en-US" sz="4800" i="1" dirty="0"/>
              <a:t>-69</a:t>
            </a:r>
            <a:endParaRPr lang="en-CA" altLang="en-US" sz="48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A6E62-F3B4-4143-AB3F-3C77ED20DB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0100" y="4221017"/>
            <a:ext cx="5041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  <p:bldP spid="5128" grpId="0" autoUpdateAnimBg="0"/>
      <p:bldP spid="5130" grpId="0" autoUpdateAnimBg="0"/>
      <p:bldP spid="5132" grpId="0" autoUpdateAnimBg="0"/>
      <p:bldP spid="5134" grpId="0" autoUpdateAnimBg="0"/>
      <p:bldP spid="5136" grpId="0" autoUpdateAnimBg="0"/>
      <p:bldP spid="5137" grpId="0" animBg="1"/>
      <p:bldP spid="15" grpId="0"/>
      <p:bldP spid="16" grpId="0"/>
      <p:bldP spid="2" grpId="0"/>
      <p:bldP spid="19" grpId="0" autoUpdateAnimBg="0"/>
      <p:bldP spid="21" grpId="0" autoUpdateAnimBg="0"/>
      <p:bldP spid="2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Recurrence Relations for Arithmetic Sequences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Recurrence Relations describe the relationship between consecutive terms in a sequence</a:t>
                </a:r>
              </a:p>
              <a:p>
                <a:endParaRPr lang="en-GB" dirty="0"/>
              </a:p>
              <a:p>
                <a:r>
                  <a:rPr lang="en-GB" dirty="0"/>
                  <a:t>Example: A sequence is defined by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GB" dirty="0"/>
                  <a:t> term: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AU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+ </a:t>
                </a:r>
                <a:r>
                  <a:rPr lang="en-GB" dirty="0">
                    <a:solidFill>
                      <a:srgbClr val="7030A0"/>
                    </a:solidFill>
                  </a:rPr>
                  <a:t>D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FF0000"/>
                    </a:solidFill>
                  </a:rPr>
                  <a:t>a</a:t>
                </a:r>
                <a:r>
                  <a:rPr lang="en-GB" dirty="0"/>
                  <a:t>= the first term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7030A0"/>
                    </a:solidFill>
                  </a:rPr>
                  <a:t>d</a:t>
                </a:r>
                <a:r>
                  <a:rPr lang="en-GB" dirty="0"/>
                  <a:t>= common difference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1464" b="-366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3D95007-A276-6C48-AB5D-572389EC691E}"/>
              </a:ext>
            </a:extLst>
          </p:cNvPr>
          <p:cNvSpPr txBox="1"/>
          <p:nvPr/>
        </p:nvSpPr>
        <p:spPr>
          <a:xfrm>
            <a:off x="0" y="4320540"/>
            <a:ext cx="62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Recurrence Relations Rule</a:t>
            </a:r>
            <a:endParaRPr lang="en-US" sz="2800" dirty="0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9CFDFA2-1E2E-BF45-8100-CD1A36895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4091940"/>
            <a:ext cx="2819400" cy="11023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3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67EF56E-6C46-8F49-8360-63A40E888D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03350" y="681658"/>
                <a:ext cx="10058400" cy="384962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sz="2000" dirty="0"/>
                  <a:t>Generate and graph the first five terms of the sequence defined by the recurrence relation: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2000" dirty="0"/>
                  <a:t>=</a:t>
                </a:r>
                <a:r>
                  <a:rPr lang="en-AU" sz="2000" dirty="0">
                    <a:solidFill>
                      <a:srgbClr val="FF0000"/>
                    </a:solidFill>
                  </a:rPr>
                  <a:t>24</a:t>
                </a:r>
                <a:r>
                  <a:rPr lang="en-AU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>
                    <a:solidFill>
                      <a:srgbClr val="7030A0"/>
                    </a:solidFill>
                  </a:rPr>
                  <a:t>−2</a:t>
                </a: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67EF56E-6C46-8F49-8360-63A40E888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350" y="681658"/>
                <a:ext cx="10058400" cy="3849624"/>
              </a:xfrm>
              <a:prstGeom prst="rect">
                <a:avLst/>
              </a:prstGeom>
              <a:blipFill>
                <a:blip r:embed="rId2"/>
                <a:stretch>
                  <a:fillRect l="-504" t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>
            <a:extLst>
              <a:ext uri="{FF2B5EF4-FFF2-40B4-BE49-F238E27FC236}">
                <a16:creationId xmlns:a16="http://schemas.microsoft.com/office/drawing/2014/main" id="{71488FFC-B523-574B-A598-0004AABE5F77}"/>
              </a:ext>
            </a:extLst>
          </p:cNvPr>
          <p:cNvSpPr txBox="1">
            <a:spLocks/>
          </p:cNvSpPr>
          <p:nvPr/>
        </p:nvSpPr>
        <p:spPr>
          <a:xfrm>
            <a:off x="0" y="77036"/>
            <a:ext cx="12522200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AU" sz="3600" b="1" dirty="0"/>
              <a:t>Using a recurrence relation to generate an arithmetic sequence</a:t>
            </a:r>
            <a:endParaRPr lang="en-AU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92321F-E6E6-FF40-A213-1DC19E213E89}"/>
              </a:ext>
            </a:extLst>
          </p:cNvPr>
          <p:cNvSpPr txBox="1"/>
          <p:nvPr/>
        </p:nvSpPr>
        <p:spPr>
          <a:xfrm>
            <a:off x="25400" y="1354935"/>
            <a:ext cx="62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Recurrence Relations Rule</a:t>
            </a:r>
            <a:endParaRPr lang="en-US" sz="2800" dirty="0"/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492AB0AE-C9DD-7F45-B79E-DCB371812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0" y="1659371"/>
            <a:ext cx="2819400" cy="11023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9CB768-12EB-224C-99E5-825CBE990A6D}"/>
                  </a:ext>
                </a:extLst>
              </p:cNvPr>
              <p:cNvSpPr/>
              <p:nvPr/>
            </p:nvSpPr>
            <p:spPr>
              <a:xfrm>
                <a:off x="3213100" y="1721912"/>
                <a:ext cx="6096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AU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800" dirty="0"/>
                  <a:t>+ </a:t>
                </a:r>
                <a:r>
                  <a:rPr lang="en-GB" sz="2800" dirty="0">
                    <a:solidFill>
                      <a:srgbClr val="7030A0"/>
                    </a:solidFill>
                  </a:rPr>
                  <a:t>D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9CB768-12EB-224C-99E5-825CBE990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100" y="1721912"/>
                <a:ext cx="6096000" cy="954107"/>
              </a:xfrm>
              <a:prstGeom prst="rect">
                <a:avLst/>
              </a:prstGeom>
              <a:blipFill>
                <a:blip r:embed="rId3"/>
                <a:stretch>
                  <a:fillRect b="-165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DAFDE44-5378-634B-828C-323D3CF2B2B0}"/>
                  </a:ext>
                </a:extLst>
              </p:cNvPr>
              <p:cNvSpPr/>
              <p:nvPr/>
            </p:nvSpPr>
            <p:spPr>
              <a:xfrm>
                <a:off x="133350" y="1732208"/>
                <a:ext cx="6096000" cy="31085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∵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AU" sz="24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solidFill>
                      <a:srgbClr val="7030A0"/>
                    </a:solidFill>
                  </a:rPr>
                  <a:t>2</a:t>
                </a:r>
              </a:p>
              <a:p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AU" sz="2400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AU" sz="2400" i="1" dirty="0">
                    <a:latin typeface="Cambria Math" panose="02040503050406030204" pitchFamily="18" charset="0"/>
                  </a:rPr>
                  <a:t>The first five terms are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AU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AU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AU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24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−2=24</a:t>
                </a:r>
                <a:r>
                  <a:rPr lang="en-AU" sz="2400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−2</a:t>
                </a:r>
                <a:r>
                  <a:rPr lang="en-AU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=22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−2=22</a:t>
                </a:r>
                <a:r>
                  <a:rPr lang="en-AU" sz="2400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−2</a:t>
                </a:r>
                <a:r>
                  <a:rPr lang="en-AU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=20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−2=20</a:t>
                </a:r>
                <a:r>
                  <a:rPr lang="en-AU" sz="2400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−2</a:t>
                </a:r>
                <a:r>
                  <a:rPr lang="en-AU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=18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−2=18</a:t>
                </a:r>
                <a:r>
                  <a:rPr lang="en-AU" sz="2400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−2</a:t>
                </a:r>
                <a:r>
                  <a:rPr lang="en-AU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=16</a:t>
                </a:r>
              </a:p>
              <a:p>
                <a:endParaRPr lang="en-GB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DAFDE44-5378-634B-828C-323D3CF2B2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" y="1732208"/>
                <a:ext cx="6096000" cy="3108543"/>
              </a:xfrm>
              <a:prstGeom prst="rect">
                <a:avLst/>
              </a:prstGeom>
              <a:blipFill>
                <a:blip r:embed="rId4"/>
                <a:stretch>
                  <a:fillRect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F5D65D0-1DEF-2F4A-9B8D-BF9AC6078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500" y="1090675"/>
            <a:ext cx="4127500" cy="3365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E919A-6338-C742-ADD8-76CFD9040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0" y="4368800"/>
            <a:ext cx="10998200" cy="248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4A8EB2F-67BB-1949-8A55-4AE78737EB44}"/>
                  </a:ext>
                </a:extLst>
              </p:cNvPr>
              <p:cNvSpPr/>
              <p:nvPr/>
            </p:nvSpPr>
            <p:spPr>
              <a:xfrm>
                <a:off x="8064500" y="4481392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AU" dirty="0">
                    <a:solidFill>
                      <a:srgbClr val="000000"/>
                    </a:solidFill>
                    <a:latin typeface="Open Sans"/>
                  </a:rPr>
                  <a:t>To graph the terms, plot 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rgbClr val="000000"/>
                    </a:solidFill>
                    <a:latin typeface="Open Sans"/>
                  </a:rPr>
                  <a:t>against </a:t>
                </a:r>
                <a:r>
                  <a:rPr lang="en-AU" dirty="0">
                    <a:solidFill>
                      <a:srgbClr val="000000"/>
                    </a:solidFill>
                    <a:latin typeface="STIXGeneral-Italic" pitchFamily="2" charset="2"/>
                  </a:rPr>
                  <a:t>𝑛</a:t>
                </a:r>
                <a:r>
                  <a:rPr lang="en-AU" dirty="0">
                    <a:solidFill>
                      <a:srgbClr val="000000"/>
                    </a:solidFill>
                    <a:latin typeface="Open Sans"/>
                  </a:rPr>
                  <a:t>.</a:t>
                </a:r>
                <a:br>
                  <a:rPr lang="en-AU" dirty="0"/>
                </a:br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4A8EB2F-67BB-1949-8A55-4AE78737E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500" y="4481392"/>
                <a:ext cx="6096000" cy="646331"/>
              </a:xfrm>
              <a:prstGeom prst="rect">
                <a:avLst/>
              </a:prstGeom>
              <a:blipFill>
                <a:blip r:embed="rId7"/>
                <a:stretch>
                  <a:fillRect l="-624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11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8840-7AB3-C746-9CD9-95DDEAE4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common ratio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D898-0B2C-564E-B3D3-88AE1901A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930401"/>
            <a:ext cx="11633200" cy="97789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Find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common ratio </a:t>
            </a:r>
            <a:r>
              <a:rPr lang="en-US" dirty="0"/>
              <a:t>in each of the following geometric sequences.</a:t>
            </a:r>
          </a:p>
          <a:p>
            <a:r>
              <a:rPr lang="en-US" dirty="0"/>
              <a:t>A. 3,12,48,192,…                                                                          B. 16,8,4,2,…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B59BA5-4CC9-6D44-84B5-09002F353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15" y="2975422"/>
            <a:ext cx="5012871" cy="9071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642658-32BE-4043-9330-6BA3D1169857}"/>
                  </a:ext>
                </a:extLst>
              </p:cNvPr>
              <p:cNvSpPr/>
              <p:nvPr/>
            </p:nvSpPr>
            <p:spPr>
              <a:xfrm>
                <a:off x="459015" y="4266977"/>
                <a:ext cx="4468585" cy="1025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i="0" u="none" strike="noStrike" dirty="0">
                    <a:solidFill>
                      <a:srgbClr val="009EC6"/>
                    </a:solidFill>
                    <a:effectLst/>
                    <a:latin typeface="STIXGeneral-Regular" pitchFamily="2" charset="2"/>
                  </a:rPr>
                  <a:t>Common ratio, </a:t>
                </a:r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 =</a:t>
                </a:r>
                <a:r>
                  <a:rPr lang="en-AU" sz="2400" b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A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= 4</a:t>
                </a:r>
                <a:br>
                  <a:rPr lang="en-AU" sz="2400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endParaRPr lang="en-US" sz="24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642658-32BE-4043-9330-6BA3D11698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15" y="4266977"/>
                <a:ext cx="4468585" cy="1025281"/>
              </a:xfrm>
              <a:prstGeom prst="rect">
                <a:avLst/>
              </a:prstGeom>
              <a:blipFill>
                <a:blip r:embed="rId3"/>
                <a:stretch>
                  <a:fillRect l="-20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B2261BD-6350-074B-9D4F-43D11D36CD7E}"/>
              </a:ext>
            </a:extLst>
          </p:cNvPr>
          <p:cNvSpPr/>
          <p:nvPr/>
        </p:nvSpPr>
        <p:spPr>
          <a:xfrm>
            <a:off x="459015" y="5292258"/>
            <a:ext cx="3795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 common ratio </a:t>
            </a:r>
            <a:r>
              <a:rPr lang="en-A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Open Sans"/>
              </a:rPr>
              <a:t>R = </a:t>
            </a:r>
            <a:r>
              <a:rPr lang="en-AU" sz="2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TIXGeneral-Regular" pitchFamily="2" charset="2"/>
              </a:rPr>
              <a:t>4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8282BA-E2A7-0540-BB0C-ED8D7C560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335" y="2853900"/>
            <a:ext cx="5327650" cy="11501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198CB5-6815-714E-BF66-63C86190EA56}"/>
                  </a:ext>
                </a:extLst>
              </p:cNvPr>
              <p:cNvSpPr/>
              <p:nvPr/>
            </p:nvSpPr>
            <p:spPr>
              <a:xfrm>
                <a:off x="6126480" y="4266976"/>
                <a:ext cx="4468585" cy="1025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i="0" u="none" strike="noStrike" dirty="0">
                    <a:solidFill>
                      <a:srgbClr val="009EC6"/>
                    </a:solidFill>
                    <a:effectLst/>
                    <a:latin typeface="STIXGeneral-Regular" pitchFamily="2" charset="2"/>
                  </a:rPr>
                  <a:t>Common ratio, </a:t>
                </a:r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 =</a:t>
                </a:r>
                <a:r>
                  <a:rPr lang="en-AU" sz="2400" b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A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AU" sz="2400" dirty="0"/>
                </a:br>
                <a:endParaRPr lang="en-US" sz="24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198CB5-6815-714E-BF66-63C86190E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0" y="4266976"/>
                <a:ext cx="4468585" cy="1025281"/>
              </a:xfrm>
              <a:prstGeom prst="rect">
                <a:avLst/>
              </a:prstGeom>
              <a:blipFill>
                <a:blip r:embed="rId5"/>
                <a:stretch>
                  <a:fillRect l="-20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6ACE23-A0E2-2D43-BCD9-A2C8FC8423C4}"/>
                  </a:ext>
                </a:extLst>
              </p:cNvPr>
              <p:cNvSpPr/>
              <p:nvPr/>
            </p:nvSpPr>
            <p:spPr>
              <a:xfrm>
                <a:off x="6126480" y="5292257"/>
                <a:ext cx="3795485" cy="613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i="0" dirty="0">
                    <a:solidFill>
                      <a:srgbClr val="009EC6"/>
                    </a:solidFill>
                    <a:effectLst/>
                    <a:latin typeface="Open Sans"/>
                  </a:rPr>
                  <a:t>The common ratio </a:t>
                </a:r>
                <a:r>
                  <a:rPr lang="en-AU" sz="2400" b="0" i="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Open Sans"/>
                  </a:rPr>
                  <a:t>R = </a:t>
                </a:r>
                <a:r>
                  <a:rPr lang="en-AU" sz="2400" b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6ACE23-A0E2-2D43-BCD9-A2C8FC842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0" y="5292257"/>
                <a:ext cx="3795485" cy="613886"/>
              </a:xfrm>
              <a:prstGeom prst="rect">
                <a:avLst/>
              </a:prstGeom>
              <a:blipFill>
                <a:blip r:embed="rId6"/>
                <a:stretch>
                  <a:fillRect l="-2408" b="-99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878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414" y="339111"/>
            <a:ext cx="10034391" cy="1450757"/>
          </a:xfrm>
        </p:spPr>
        <p:txBody>
          <a:bodyPr/>
          <a:lstStyle/>
          <a:p>
            <a:r>
              <a:rPr lang="en-GB" dirty="0"/>
              <a:t>Recurrence Relations for Geometric Sequence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0414" y="1837180"/>
                <a:ext cx="10515600" cy="4160520"/>
              </a:xfrm>
            </p:spPr>
            <p:txBody>
              <a:bodyPr/>
              <a:lstStyle/>
              <a:p>
                <a:r>
                  <a:rPr lang="en-GB" dirty="0"/>
                  <a:t>Recurrence Relations describe the relationship between consecutive terms in a sequence. </a:t>
                </a:r>
              </a:p>
              <a:p>
                <a:r>
                  <a:rPr lang="en-GB" dirty="0"/>
                  <a:t>Example: A sequence is defined by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GB" dirty="0"/>
                  <a:t> term: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AU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× </a:t>
                </a:r>
                <a:r>
                  <a:rPr lang="en-GB" dirty="0">
                    <a:solidFill>
                      <a:srgbClr val="7030A0"/>
                    </a:solidFill>
                  </a:rPr>
                  <a:t>R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FF0000"/>
                    </a:solidFill>
                  </a:rPr>
                  <a:t>a</a:t>
                </a:r>
                <a:r>
                  <a:rPr lang="en-GB" dirty="0"/>
                  <a:t>= the first term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7030A0"/>
                    </a:solidFill>
                  </a:rPr>
                  <a:t>r</a:t>
                </a:r>
                <a:r>
                  <a:rPr lang="en-GB" dirty="0"/>
                  <a:t>= common ratio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414" y="1837180"/>
                <a:ext cx="10515600" cy="4160520"/>
              </a:xfrm>
              <a:blipFill>
                <a:blip r:embed="rId3"/>
                <a:stretch>
                  <a:fillRect l="-1217" t="-146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3D95007-A276-6C48-AB5D-572389EC691E}"/>
              </a:ext>
            </a:extLst>
          </p:cNvPr>
          <p:cNvSpPr txBox="1"/>
          <p:nvPr/>
        </p:nvSpPr>
        <p:spPr>
          <a:xfrm>
            <a:off x="87793" y="3440387"/>
            <a:ext cx="629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Recurrence Relations Rule</a:t>
            </a:r>
          </a:p>
          <a:p>
            <a:r>
              <a:rPr lang="en-US" sz="28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For Geometric Sequences</a:t>
            </a:r>
            <a:endParaRPr lang="en-US" sz="2800" dirty="0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9CFDFA2-1E2E-BF45-8100-CD1A36895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3292134"/>
            <a:ext cx="2819400" cy="11023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53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61546" y="-138092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Finding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GB" dirty="0"/>
                  <a:t> term in a geometric sequence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1546" y="-138092"/>
                <a:ext cx="10515600" cy="1325563"/>
              </a:xfrm>
              <a:blipFill>
                <a:blip r:embed="rId3"/>
                <a:stretch>
                  <a:fillRect l="-2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" y="920623"/>
                <a:ext cx="12191999" cy="5016754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Example: Consider the geometric sequence: 2, 6, 18, 54, 162, 486, 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GB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00B05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/>
                  <a:t> write down the first six terms of the sequence</a:t>
                </a:r>
              </a:p>
              <a:p>
                <a:pPr marL="0" indent="0">
                  <a:buNone/>
                </a:pPr>
                <a:endParaRPr lang="en-GB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920623"/>
                <a:ext cx="12191999" cy="5016754"/>
              </a:xfrm>
              <a:blipFill>
                <a:blip r:embed="rId4"/>
                <a:stretch>
                  <a:fillRect l="-1042" t="-1263" r="-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50461" y="3064931"/>
                <a:ext cx="219729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A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AU" sz="2400" b="0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A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AU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sz="2400" dirty="0"/>
                  <a:t>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AU" sz="2400" b="0" i="1" dirty="0">
                  <a:latin typeface="Cambria Math" panose="02040503050406030204" pitchFamily="18" charset="0"/>
                </a:endParaRPr>
              </a:p>
              <a:p>
                <a:r>
                  <a:rPr lang="en-GB" sz="2400" dirty="0"/>
                  <a:t>    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461" y="3064931"/>
                <a:ext cx="2197290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1496166" y="2024415"/>
                <a:ext cx="6851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GB" sz="24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GB" sz="24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AU" sz="24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GB" sz="24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AU" sz="24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sz="24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GB" sz="24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AU" sz="24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54</m:t>
                      </m:r>
                      <m:r>
                        <a:rPr lang="en-AU" sz="24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AU" sz="24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162</m:t>
                      </m:r>
                      <m:r>
                        <a:rPr lang="en-AU" sz="24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AU" sz="24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486</m:t>
                      </m:r>
                      <m:r>
                        <a:rPr lang="en-GB" sz="24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sz="2400" u="sng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6166" y="2024415"/>
                <a:ext cx="685117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A4307AA-5A3A-B64A-87C6-7690C7C2C3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9346" y="1329120"/>
            <a:ext cx="6362700" cy="12436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C66E6F7-BF56-7B4B-839D-B52704455167}"/>
                  </a:ext>
                </a:extLst>
              </p:cNvPr>
              <p:cNvSpPr/>
              <p:nvPr/>
            </p:nvSpPr>
            <p:spPr>
              <a:xfrm>
                <a:off x="3038110" y="3064931"/>
                <a:ext cx="219729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A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AU" sz="2400" b="0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A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AU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sz="2400" dirty="0"/>
                  <a:t>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endParaRPr lang="en-AU" sz="2400" b="0" i="1" dirty="0">
                  <a:latin typeface="Cambria Math" panose="02040503050406030204" pitchFamily="18" charset="0"/>
                </a:endParaRPr>
              </a:p>
              <a:p>
                <a:r>
                  <a:rPr lang="en-GB" sz="2400" dirty="0"/>
                  <a:t>    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C66E6F7-BF56-7B4B-839D-B52704455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110" y="3064931"/>
                <a:ext cx="2197290" cy="15696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1D32FB2-A3AF-714C-A0C9-A716C305ADD9}"/>
                  </a:ext>
                </a:extLst>
              </p:cNvPr>
              <p:cNvSpPr/>
              <p:nvPr/>
            </p:nvSpPr>
            <p:spPr>
              <a:xfrm>
                <a:off x="5050676" y="3076394"/>
                <a:ext cx="242715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A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AU" sz="2400" b="0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A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AU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sz="2400" dirty="0"/>
                  <a:t>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54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1D32FB2-A3AF-714C-A0C9-A716C305AD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676" y="3076394"/>
                <a:ext cx="2427158" cy="12003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21F14B0-C5D6-354A-A5BB-D3CECA919B0B}"/>
                  </a:ext>
                </a:extLst>
              </p:cNvPr>
              <p:cNvSpPr/>
              <p:nvPr/>
            </p:nvSpPr>
            <p:spPr>
              <a:xfrm>
                <a:off x="7337684" y="3064931"/>
                <a:ext cx="242715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AU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AU" sz="2400" b="0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A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54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AU" sz="2400" b="0" i="1" dirty="0">
                  <a:latin typeface="Cambria Math" panose="02040503050406030204" pitchFamily="18" charset="0"/>
                </a:endParaRPr>
              </a:p>
              <a:p>
                <a:r>
                  <a:rPr lang="en-GB" sz="2400" dirty="0"/>
                  <a:t>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162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21F14B0-C5D6-354A-A5BB-D3CECA919B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684" y="3064931"/>
                <a:ext cx="2427158" cy="12003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2CBF2F1-230E-5A4B-91EC-33C2085C5126}"/>
                  </a:ext>
                </a:extLst>
              </p:cNvPr>
              <p:cNvSpPr/>
              <p:nvPr/>
            </p:nvSpPr>
            <p:spPr>
              <a:xfrm>
                <a:off x="9764842" y="3064931"/>
                <a:ext cx="242715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AU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AU" sz="2400" b="0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A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162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AU" sz="2400" b="0" i="1" dirty="0">
                  <a:latin typeface="Cambria Math" panose="02040503050406030204" pitchFamily="18" charset="0"/>
                </a:endParaRPr>
              </a:p>
              <a:p>
                <a:r>
                  <a:rPr lang="en-GB" sz="2400" dirty="0"/>
                  <a:t>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486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2CBF2F1-230E-5A4B-91EC-33C2085C51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842" y="3064931"/>
                <a:ext cx="2427158" cy="1200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3B1FF5EB-8E07-114E-893D-6261B23C7E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8004" y="4368800"/>
            <a:ext cx="10782300" cy="2489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315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243741"/>
      </a:dk2>
      <a:lt2>
        <a:srgbClr val="E6E8E2"/>
      </a:lt2>
      <a:accent1>
        <a:srgbClr val="9F88D4"/>
      </a:accent1>
      <a:accent2>
        <a:srgbClr val="6E78CB"/>
      </a:accent2>
      <a:accent3>
        <a:srgbClr val="7DA9D0"/>
      </a:accent3>
      <a:accent4>
        <a:srgbClr val="62B1B5"/>
      </a:accent4>
      <a:accent5>
        <a:srgbClr val="70AF98"/>
      </a:accent5>
      <a:accent6>
        <a:srgbClr val="61B473"/>
      </a:accent6>
      <a:hlink>
        <a:srgbClr val="798953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1187</Words>
  <Application>Microsoft Office PowerPoint</Application>
  <PresentationFormat>Widescreen</PresentationFormat>
  <Paragraphs>189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STIXGeneral-Italic</vt:lpstr>
      <vt:lpstr>STIXGeneral-Regular</vt:lpstr>
      <vt:lpstr>Arial</vt:lpstr>
      <vt:lpstr>Calibri</vt:lpstr>
      <vt:lpstr>Cambria Math</vt:lpstr>
      <vt:lpstr>Century Gothic</vt:lpstr>
      <vt:lpstr>Comic Sans MS</vt:lpstr>
      <vt:lpstr>Elephant</vt:lpstr>
      <vt:lpstr>Garamond</vt:lpstr>
      <vt:lpstr>Monotype Corsiva</vt:lpstr>
      <vt:lpstr>Open Sans</vt:lpstr>
      <vt:lpstr>Times New Roman</vt:lpstr>
      <vt:lpstr>Wingdings</vt:lpstr>
      <vt:lpstr>BrushVTI</vt:lpstr>
      <vt:lpstr>Number patterns and recursion Revision</vt:lpstr>
      <vt:lpstr>Arithmetic vs. Geometric Sequences</vt:lpstr>
      <vt:lpstr>Definition of Arithmetic Sequence</vt:lpstr>
      <vt:lpstr>PowerPoint Presentation</vt:lpstr>
      <vt:lpstr>Recurrence Relations for Arithmetic Sequences</vt:lpstr>
      <vt:lpstr>PowerPoint Presentation</vt:lpstr>
      <vt:lpstr>Finding the common ratio r</vt:lpstr>
      <vt:lpstr>Recurrence Relations for Geometric Sequence</vt:lpstr>
      <vt:lpstr>Finding the n^th term in a geometric sequence</vt:lpstr>
      <vt:lpstr>PowerPoint Presentation</vt:lpstr>
      <vt:lpstr>Calculating the common ratio from percentage change</vt:lpstr>
      <vt:lpstr>Using recurrence relations to model growth and decay </vt:lpstr>
      <vt:lpstr>PowerPoint Presentation</vt:lpstr>
      <vt:lpstr>PowerPoint Presentation</vt:lpstr>
      <vt:lpstr>Using a recurrence relation to model linear growth: simple interest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recurrence relations to model growth and decay</dc:title>
  <dc:creator>Yongmei Zhang</dc:creator>
  <cp:lastModifiedBy>Lyn ZHANG</cp:lastModifiedBy>
  <cp:revision>14</cp:revision>
  <dcterms:created xsi:type="dcterms:W3CDTF">2020-04-22T05:23:59Z</dcterms:created>
  <dcterms:modified xsi:type="dcterms:W3CDTF">2023-03-16T21:21:29Z</dcterms:modified>
</cp:coreProperties>
</file>