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84" r:id="rId3"/>
    <p:sldId id="287" r:id="rId4"/>
    <p:sldId id="286" r:id="rId5"/>
    <p:sldId id="288" r:id="rId6"/>
    <p:sldId id="272" r:id="rId7"/>
    <p:sldId id="273" r:id="rId8"/>
    <p:sldId id="274" r:id="rId9"/>
    <p:sldId id="279" r:id="rId10"/>
    <p:sldId id="280" r:id="rId11"/>
    <p:sldId id="296" r:id="rId12"/>
    <p:sldId id="297" r:id="rId13"/>
    <p:sldId id="281" r:id="rId14"/>
    <p:sldId id="290" r:id="rId15"/>
    <p:sldId id="291" r:id="rId16"/>
    <p:sldId id="292" r:id="rId17"/>
    <p:sldId id="293" r:id="rId18"/>
    <p:sldId id="295" r:id="rId19"/>
    <p:sldId id="294" r:id="rId20"/>
    <p:sldId id="257" r:id="rId21"/>
    <p:sldId id="258" r:id="rId22"/>
    <p:sldId id="25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FB46-B8F0-4BD1-870F-5D568C682764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41D88-503A-4DDE-8D47-58FE32834F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09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https://quizizz.com/admin/quiz/62faff64072c6f001d2165e5?source=quiz_share</a:t>
            </a:r>
          </a:p>
          <a:p>
            <a:r>
              <a:rPr lang="en-AU" dirty="0"/>
              <a:t>https://quizizz.com/admin/quiz/634f1c352574da001d7f4e10?source=quiz_share</a:t>
            </a:r>
          </a:p>
          <a:p>
            <a:r>
              <a:rPr lang="en-AU" dirty="0"/>
              <a:t>https://quizizz.com/admin/quiz/62f2fd406bf071001defc623?source=quiz_share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1D88-503A-4DDE-8D47-58FE32834F2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281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https://quizizz.com/admin/quiz/62faff64072c6f001d2165e5?source=quiz_share</a:t>
            </a:r>
          </a:p>
          <a:p>
            <a:r>
              <a:rPr lang="en-AU" dirty="0"/>
              <a:t>https://quizizz.com/admin/quiz/634f1c352574da001d7f4e10?source=quiz_share</a:t>
            </a:r>
          </a:p>
          <a:p>
            <a:r>
              <a:rPr lang="en-AU" dirty="0"/>
              <a:t>https://quizizz.com/admin/quiz/62f2fd406bf071001defc623?source=quiz_share</a:t>
            </a:r>
          </a:p>
          <a:p>
            <a:r>
              <a:rPr lang="en-AU" dirty="0"/>
              <a:t>https://create.kahoot.it/share/052e2d1f-e01a-4265-8ea8-580bb7c47065</a:t>
            </a:r>
          </a:p>
          <a:p>
            <a:r>
              <a:rPr lang="en-AU" dirty="0"/>
              <a:t>https://create.kahoot.it/share/b65a58b4-aaac-4635-a05f-cbcf3f1154c3</a:t>
            </a:r>
          </a:p>
          <a:p>
            <a:r>
              <a:rPr lang="en-AU" dirty="0"/>
              <a:t>https://dashboard.blooket.com/set/62fc174f624294b64fc0fdc9</a:t>
            </a:r>
          </a:p>
          <a:p>
            <a:r>
              <a:rPr lang="en-AU" dirty="0"/>
              <a:t>https://dashboard.blooket.com/set/60c7d7e13fce2f001bfc6e90</a:t>
            </a:r>
          </a:p>
          <a:p>
            <a:r>
              <a:rPr lang="en-AU" dirty="0"/>
              <a:t>https://dashboard.blooket.com/set/61f9a4f90f3147aec55b805e</a:t>
            </a:r>
          </a:p>
          <a:p>
            <a:r>
              <a:rPr lang="en-AU" dirty="0"/>
              <a:t>https://dashboard.blooket.com/set/61a6654e1ce3b064598f25aa</a:t>
            </a:r>
          </a:p>
          <a:p>
            <a:r>
              <a:rPr lang="en-AU" dirty="0"/>
              <a:t>https://dashboard.blooket.com/set/62267faa2ab8f1122daae152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15ECC-076C-48FD-9847-08486C41295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83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02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22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0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2ABCB676-8EFD-400A-B980-DE930A9ADF20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81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56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25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47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98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62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85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2ABCB676-8EFD-400A-B980-DE930A9ADF20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24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B676-8EFD-400A-B980-DE930A9ADF20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3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43C9-5A1B-4B50-9F13-E2CE14B95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Piecewise-defined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55033-1F4F-4F0E-9C96-1A8E3FAC07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5E</a:t>
            </a:r>
          </a:p>
        </p:txBody>
      </p:sp>
    </p:spTree>
    <p:extLst>
      <p:ext uri="{BB962C8B-B14F-4D97-AF65-F5344CB8AC3E}">
        <p14:creationId xmlns:p14="http://schemas.microsoft.com/office/powerpoint/2010/main" val="91684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8172" r="27227" b="15719"/>
          <a:stretch>
            <a:fillRect/>
          </a:stretch>
        </p:blipFill>
        <p:spPr bwMode="auto">
          <a:xfrm>
            <a:off x="1775520" y="260649"/>
            <a:ext cx="5688632" cy="589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935760" y="4149080"/>
            <a:ext cx="151216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47928" y="4149080"/>
            <a:ext cx="0" cy="93610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59896" y="5271592"/>
            <a:ext cx="3371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3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7429" y="4335488"/>
            <a:ext cx="47131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Decrease of 2 down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871864" y="4221089"/>
            <a:ext cx="648072" cy="10505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591944" y="4551511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78666" y="1584823"/>
            <a:ext cx="2172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-2 ÷ 3 =</a:t>
            </a:r>
            <a:endParaRPr lang="en-GB" sz="4400" b="1" dirty="0">
              <a:solidFill>
                <a:srgbClr val="00B050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285755" y="35602"/>
            <a:ext cx="5446461" cy="1296144"/>
            <a:chOff x="4139952" y="260648"/>
            <a:chExt cx="4568526" cy="1296144"/>
          </a:xfrm>
        </p:grpSpPr>
        <p:sp>
          <p:nvSpPr>
            <p:cNvPr id="17" name="Rectangle 16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56176" y="332656"/>
              <a:ext cx="25523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156176" y="972017"/>
              <a:ext cx="25298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3968" y="611977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9264352" y="2011487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64352" y="1939480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20336" y="1291408"/>
            <a:ext cx="737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03882" y="2708921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946480" y="3140968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46480" y="3068961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68408" y="2420889"/>
            <a:ext cx="737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580" y="149151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626000" y="548680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26000" y="476673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47928" y="-171400"/>
            <a:ext cx="737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207076" y="187346"/>
            <a:ext cx="3826519" cy="1944216"/>
            <a:chOff x="5662321" y="260648"/>
            <a:chExt cx="3826519" cy="1944216"/>
          </a:xfrm>
        </p:grpSpPr>
        <p:sp>
          <p:nvSpPr>
            <p:cNvPr id="34" name="Rectangle 33"/>
            <p:cNvSpPr/>
            <p:nvPr/>
          </p:nvSpPr>
          <p:spPr>
            <a:xfrm>
              <a:off x="5662321" y="260648"/>
              <a:ext cx="3785010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03829" y="265522"/>
              <a:ext cx="3785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24128" y="1412776"/>
              <a:ext cx="1495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96335" y="1268760"/>
              <a:ext cx="16257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8516427" y="956685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>
            <a:stCxn id="41" idx="1"/>
          </p:cNvCxnSpPr>
          <p:nvPr/>
        </p:nvCxnSpPr>
        <p:spPr>
          <a:xfrm flipH="1">
            <a:off x="2379660" y="2883290"/>
            <a:ext cx="4745888" cy="1808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25549" y="2560125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5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098357" y="3284984"/>
            <a:ext cx="3755925" cy="1016823"/>
            <a:chOff x="6000667" y="4221088"/>
            <a:chExt cx="3755925" cy="1016823"/>
          </a:xfrm>
        </p:grpSpPr>
        <p:sp>
          <p:nvSpPr>
            <p:cNvPr id="44" name="TextBox 43"/>
            <p:cNvSpPr txBox="1"/>
            <p:nvPr/>
          </p:nvSpPr>
          <p:spPr>
            <a:xfrm>
              <a:off x="6000667" y="4291355"/>
              <a:ext cx="3755925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/>
                <a:t>y =  </a:t>
              </a:r>
              <a:r>
                <a:rPr lang="en-GB" sz="4800" b="1" dirty="0">
                  <a:solidFill>
                    <a:srgbClr val="00B050"/>
                  </a:solidFill>
                </a:rPr>
                <a:t>  </a:t>
              </a:r>
              <a:r>
                <a:rPr lang="en-GB" sz="4800" b="1" dirty="0"/>
                <a:t>x + </a:t>
              </a:r>
              <a:r>
                <a:rPr lang="en-GB" sz="4800" b="1" dirty="0">
                  <a:solidFill>
                    <a:srgbClr val="7030A0"/>
                  </a:solidFill>
                </a:rPr>
                <a:t>5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7374574" y="4725144"/>
              <a:ext cx="28803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341558" y="4653136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30558" y="4221088"/>
              <a:ext cx="587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</a:rPr>
                <a:t>-2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/>
      <p:bldP spid="15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29" grpId="0"/>
      <p:bldP spid="31" grpId="0"/>
      <p:bldP spid="32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Wednesday, 22 March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11102" y="6296191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6708864" y="1760918"/>
            <a:ext cx="52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1):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6216A-9D16-4F91-9794-3F2943F924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18477" r="39366" b="11122"/>
          <a:stretch/>
        </p:blipFill>
        <p:spPr>
          <a:xfrm>
            <a:off x="2001535" y="1606153"/>
            <a:ext cx="4707328" cy="45708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118A6F-4C3C-43C9-ABEA-92A38431A119}"/>
              </a:ext>
            </a:extLst>
          </p:cNvPr>
          <p:cNvSpPr txBox="1"/>
          <p:nvPr/>
        </p:nvSpPr>
        <p:spPr>
          <a:xfrm>
            <a:off x="6970882" y="2341315"/>
            <a:ext cx="483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Draw the graphs of the following 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0B3E1-DB2C-4EEC-8344-D6FD3F2237D2}"/>
              </a:ext>
            </a:extLst>
          </p:cNvPr>
          <p:cNvSpPr txBox="1"/>
          <p:nvPr/>
        </p:nvSpPr>
        <p:spPr>
          <a:xfrm>
            <a:off x="6970882" y="2836718"/>
            <a:ext cx="483820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– 4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+ 3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- 9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5D051A-4DBE-4375-BBBA-6FD5C1EB128E}"/>
              </a:ext>
            </a:extLst>
          </p:cNvPr>
          <p:cNvCxnSpPr>
            <a:cxnSpLocks/>
          </p:cNvCxnSpPr>
          <p:nvPr/>
        </p:nvCxnSpPr>
        <p:spPr>
          <a:xfrm flipH="1">
            <a:off x="3287688" y="1760918"/>
            <a:ext cx="2160240" cy="4332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BB5E33-B260-45F4-B498-2604E2687516}"/>
              </a:ext>
            </a:extLst>
          </p:cNvPr>
          <p:cNvCxnSpPr>
            <a:cxnSpLocks/>
          </p:cNvCxnSpPr>
          <p:nvPr/>
        </p:nvCxnSpPr>
        <p:spPr>
          <a:xfrm flipH="1">
            <a:off x="3791744" y="1725406"/>
            <a:ext cx="2160240" cy="43678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EB53F8-F882-4F17-B95E-6EC633910608}"/>
              </a:ext>
            </a:extLst>
          </p:cNvPr>
          <p:cNvCxnSpPr>
            <a:cxnSpLocks/>
          </p:cNvCxnSpPr>
          <p:nvPr/>
        </p:nvCxnSpPr>
        <p:spPr>
          <a:xfrm flipH="1">
            <a:off x="2927649" y="1760918"/>
            <a:ext cx="2232249" cy="43323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C433B9-D846-4E55-A490-783A62041898}"/>
              </a:ext>
            </a:extLst>
          </p:cNvPr>
          <p:cNvCxnSpPr>
            <a:cxnSpLocks/>
          </p:cNvCxnSpPr>
          <p:nvPr/>
        </p:nvCxnSpPr>
        <p:spPr>
          <a:xfrm flipH="1">
            <a:off x="4249522" y="1760919"/>
            <a:ext cx="2206519" cy="438304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C8A34C3-29D4-47C7-8B4B-47EA1B881C45}"/>
              </a:ext>
            </a:extLst>
          </p:cNvPr>
          <p:cNvSpPr txBox="1"/>
          <p:nvPr/>
        </p:nvSpPr>
        <p:spPr>
          <a:xfrm>
            <a:off x="7665727" y="5169283"/>
            <a:ext cx="3371241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What do you notice about the lines…?</a:t>
            </a: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71445C08-43B1-4E19-8CDA-71E06462FC7F}"/>
              </a:ext>
            </a:extLst>
          </p:cNvPr>
          <p:cNvSpPr/>
          <p:nvPr/>
        </p:nvSpPr>
        <p:spPr>
          <a:xfrm>
            <a:off x="1970786" y="1641665"/>
            <a:ext cx="2180999" cy="1506569"/>
          </a:xfrm>
          <a:prstGeom prst="cloudCallout">
            <a:avLst>
              <a:gd name="adj1" fmla="val 30004"/>
              <a:gd name="adj2" fmla="val 94639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 lines are parallel</a:t>
            </a:r>
          </a:p>
        </p:txBody>
      </p:sp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8D803B26-47E7-4CE9-845E-DF3EBB9F3CC7}"/>
              </a:ext>
            </a:extLst>
          </p:cNvPr>
          <p:cNvSpPr/>
          <p:nvPr/>
        </p:nvSpPr>
        <p:spPr>
          <a:xfrm>
            <a:off x="5113708" y="4939184"/>
            <a:ext cx="2396632" cy="1140435"/>
          </a:xfrm>
          <a:prstGeom prst="cloudCallout">
            <a:avLst>
              <a:gd name="adj1" fmla="val -35244"/>
              <a:gd name="adj2" fmla="val -97096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They’ll never meet!</a:t>
            </a:r>
          </a:p>
        </p:txBody>
      </p:sp>
    </p:spTree>
    <p:extLst>
      <p:ext uri="{BB962C8B-B14F-4D97-AF65-F5344CB8AC3E}">
        <p14:creationId xmlns:p14="http://schemas.microsoft.com/office/powerpoint/2010/main" val="271470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Wednesday, 22 March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11102" y="6296191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1919536" y="1800253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1):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1070F7-0CCE-456E-A153-C99F95F4AED6}"/>
              </a:ext>
            </a:extLst>
          </p:cNvPr>
          <p:cNvSpPr txBox="1"/>
          <p:nvPr/>
        </p:nvSpPr>
        <p:spPr>
          <a:xfrm>
            <a:off x="1995618" y="2346017"/>
            <a:ext cx="98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We’ve established that these lines are parallel. What similarity do you notice between all four of these lines…?</a:t>
            </a:r>
          </a:p>
        </p:txBody>
      </p:sp>
      <p:pic>
        <p:nvPicPr>
          <p:cNvPr id="6146" name="Picture 2" descr="Image result for thinking cap clipart">
            <a:extLst>
              <a:ext uri="{FF2B5EF4-FFF2-40B4-BE49-F238E27FC236}">
                <a16:creationId xmlns:a16="http://schemas.microsoft.com/office/drawing/2014/main" id="{4E2DAD7A-BC65-4390-9500-92D9495E48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70" y="3583927"/>
            <a:ext cx="1752323" cy="25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B0B3E1-DB2C-4EEC-8344-D6FD3F2237D2}"/>
              </a:ext>
            </a:extLst>
          </p:cNvPr>
          <p:cNvSpPr txBox="1"/>
          <p:nvPr/>
        </p:nvSpPr>
        <p:spPr>
          <a:xfrm>
            <a:off x="4162601" y="3331460"/>
            <a:ext cx="1727415" cy="2677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</a:t>
            </a:r>
          </a:p>
          <a:p>
            <a:pPr algn="ctr"/>
            <a:endParaRPr lang="en-GB" sz="24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– 4</a:t>
            </a:r>
          </a:p>
          <a:p>
            <a:pPr algn="ctr"/>
            <a:endParaRPr lang="en-GB" sz="24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+ 3</a:t>
            </a:r>
          </a:p>
          <a:p>
            <a:pPr algn="ctr"/>
            <a:endParaRPr lang="en-GB" sz="24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- 9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0D2D8E-4CAE-4F34-A223-B32E3741D28A}"/>
              </a:ext>
            </a:extLst>
          </p:cNvPr>
          <p:cNvSpPr/>
          <p:nvPr/>
        </p:nvSpPr>
        <p:spPr>
          <a:xfrm>
            <a:off x="5070890" y="3427206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9D5A01-EA70-4D61-9B56-DC5CE0B42ABA}"/>
              </a:ext>
            </a:extLst>
          </p:cNvPr>
          <p:cNvSpPr/>
          <p:nvPr/>
        </p:nvSpPr>
        <p:spPr>
          <a:xfrm>
            <a:off x="4844531" y="4162186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C30B8FF-A6BC-4C49-A5FA-1CA0CEB2A627}"/>
              </a:ext>
            </a:extLst>
          </p:cNvPr>
          <p:cNvSpPr/>
          <p:nvPr/>
        </p:nvSpPr>
        <p:spPr>
          <a:xfrm>
            <a:off x="4861877" y="5612092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3ACE97D-23F6-4F4B-9D46-CF992EF9A5D3}"/>
              </a:ext>
            </a:extLst>
          </p:cNvPr>
          <p:cNvSpPr/>
          <p:nvPr/>
        </p:nvSpPr>
        <p:spPr>
          <a:xfrm>
            <a:off x="4842826" y="4898921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8D7D02-85C9-48E5-ADDC-22D2C2EFCC00}"/>
              </a:ext>
            </a:extLst>
          </p:cNvPr>
          <p:cNvSpPr txBox="1"/>
          <p:nvPr/>
        </p:nvSpPr>
        <p:spPr>
          <a:xfrm>
            <a:off x="6240016" y="3342184"/>
            <a:ext cx="542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Each line has the same gradient of 2.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DDC7E3-D776-4164-936C-536C3F7D2052}"/>
              </a:ext>
            </a:extLst>
          </p:cNvPr>
          <p:cNvSpPr txBox="1"/>
          <p:nvPr/>
        </p:nvSpPr>
        <p:spPr>
          <a:xfrm>
            <a:off x="6256556" y="3987350"/>
            <a:ext cx="539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So what can we deduce about the equations of parallel lines…?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AC5CFE-6F50-4419-B297-C3980012F7B3}"/>
              </a:ext>
            </a:extLst>
          </p:cNvPr>
          <p:cNvSpPr txBox="1"/>
          <p:nvPr/>
        </p:nvSpPr>
        <p:spPr>
          <a:xfrm>
            <a:off x="7415339" y="5065892"/>
            <a:ext cx="3077672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…Parallel lines have equal gradients…!</a:t>
            </a:r>
          </a:p>
        </p:txBody>
      </p:sp>
      <p:pic>
        <p:nvPicPr>
          <p:cNvPr id="6148" name="Picture 4" descr="Image result for notes clipart">
            <a:extLst>
              <a:ext uri="{FF2B5EF4-FFF2-40B4-BE49-F238E27FC236}">
                <a16:creationId xmlns:a16="http://schemas.microsoft.com/office/drawing/2014/main" id="{EF660899-E394-4E03-9B05-C95D1EC2C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275">
            <a:off x="10728127" y="5106713"/>
            <a:ext cx="1093089" cy="7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46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1" grpId="0" animBg="1"/>
      <p:bldP spid="32" grpId="0" animBg="1"/>
      <p:bldP spid="33" grpId="0"/>
      <p:bldP spid="34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Wednesday, 22 March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11102" y="6296191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1995822" y="1747193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Whiteboard Task: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322A6-04F2-414E-9400-2902FDE8C1BC}"/>
              </a:ext>
            </a:extLst>
          </p:cNvPr>
          <p:cNvSpPr txBox="1"/>
          <p:nvPr/>
        </p:nvSpPr>
        <p:spPr>
          <a:xfrm>
            <a:off x="2129646" y="2180978"/>
            <a:ext cx="981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Write down the equation of a line parallel to…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1B635F-32A8-4F3B-A9AE-5D94212BE553}"/>
              </a:ext>
            </a:extLst>
          </p:cNvPr>
          <p:cNvSpPr/>
          <p:nvPr/>
        </p:nvSpPr>
        <p:spPr>
          <a:xfrm>
            <a:off x="4110597" y="3441113"/>
            <a:ext cx="56989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CFF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y = 4x – 2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8FD2878-6D51-4046-9C8B-32F9BA28E4EC}"/>
              </a:ext>
            </a:extLst>
          </p:cNvPr>
          <p:cNvSpPr/>
          <p:nvPr/>
        </p:nvSpPr>
        <p:spPr>
          <a:xfrm>
            <a:off x="8976319" y="5096225"/>
            <a:ext cx="2663117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– 24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804B54F-5C81-43B8-9FC6-514EA35EC6C2}"/>
              </a:ext>
            </a:extLst>
          </p:cNvPr>
          <p:cNvSpPr/>
          <p:nvPr/>
        </p:nvSpPr>
        <p:spPr>
          <a:xfrm>
            <a:off x="2351584" y="2642642"/>
            <a:ext cx="1656184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119E0065-0345-46E4-B9C3-7A9FB0A15FEE}"/>
              </a:ext>
            </a:extLst>
          </p:cNvPr>
          <p:cNvSpPr/>
          <p:nvPr/>
        </p:nvSpPr>
        <p:spPr>
          <a:xfrm>
            <a:off x="2794777" y="5127665"/>
            <a:ext cx="2663117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– 10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8260039A-2361-4B71-B2CE-8D37B9698637}"/>
              </a:ext>
            </a:extLst>
          </p:cNvPr>
          <p:cNvSpPr/>
          <p:nvPr/>
        </p:nvSpPr>
        <p:spPr>
          <a:xfrm>
            <a:off x="9243075" y="2581085"/>
            <a:ext cx="2396362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- ½ 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12A4CA6C-0E9E-43F7-AB87-0D0F28DDB466}"/>
              </a:ext>
            </a:extLst>
          </p:cNvPr>
          <p:cNvSpPr/>
          <p:nvPr/>
        </p:nvSpPr>
        <p:spPr>
          <a:xfrm>
            <a:off x="5837613" y="5096225"/>
            <a:ext cx="2346620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+ 1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80924A8B-A426-4E77-9585-210DCAB9243F}"/>
              </a:ext>
            </a:extLst>
          </p:cNvPr>
          <p:cNvSpPr/>
          <p:nvPr/>
        </p:nvSpPr>
        <p:spPr>
          <a:xfrm>
            <a:off x="1739517" y="3959141"/>
            <a:ext cx="2332500" cy="936104"/>
          </a:xfrm>
          <a:prstGeom prst="clou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+ 5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C49C96A-8FA7-4E36-99B6-9FC0AA7FD1B1}"/>
              </a:ext>
            </a:extLst>
          </p:cNvPr>
          <p:cNvSpPr/>
          <p:nvPr/>
        </p:nvSpPr>
        <p:spPr>
          <a:xfrm>
            <a:off x="9809594" y="3671358"/>
            <a:ext cx="2371080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+ 2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CF4D0E57-3BD6-40B3-A095-5100561B07D8}"/>
              </a:ext>
            </a:extLst>
          </p:cNvPr>
          <p:cNvSpPr/>
          <p:nvPr/>
        </p:nvSpPr>
        <p:spPr>
          <a:xfrm>
            <a:off x="5837612" y="2660649"/>
            <a:ext cx="2346621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– 6</a:t>
            </a:r>
          </a:p>
        </p:txBody>
      </p:sp>
    </p:spTree>
    <p:extLst>
      <p:ext uri="{BB962C8B-B14F-4D97-AF65-F5344CB8AC3E}">
        <p14:creationId xmlns:p14="http://schemas.microsoft.com/office/powerpoint/2010/main" val="1105593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Wednesday, 22 March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75098" y="6154175"/>
            <a:ext cx="992555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6708864" y="1760918"/>
            <a:ext cx="52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2):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6F9EE-81B8-4C98-B5F3-9534ACA37B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18477" r="39366" b="11122"/>
          <a:stretch/>
        </p:blipFill>
        <p:spPr>
          <a:xfrm>
            <a:off x="2001535" y="1606153"/>
            <a:ext cx="4707328" cy="45708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2619A5-9B43-4250-8109-EB2457A28545}"/>
              </a:ext>
            </a:extLst>
          </p:cNvPr>
          <p:cNvSpPr txBox="1"/>
          <p:nvPr/>
        </p:nvSpPr>
        <p:spPr>
          <a:xfrm>
            <a:off x="6970882" y="2341315"/>
            <a:ext cx="483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graph drawn has a gradient of 2. What is the equation of that line?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C9873F-2F56-4576-BB33-275CEF9A3421}"/>
              </a:ext>
            </a:extLst>
          </p:cNvPr>
          <p:cNvCxnSpPr>
            <a:cxnSpLocks/>
          </p:cNvCxnSpPr>
          <p:nvPr/>
        </p:nvCxnSpPr>
        <p:spPr>
          <a:xfrm flipH="1" flipV="1">
            <a:off x="2207570" y="3053581"/>
            <a:ext cx="4320479" cy="21593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497165-3DD1-4D45-914C-628B8A91BFDA}"/>
              </a:ext>
            </a:extLst>
          </p:cNvPr>
          <p:cNvCxnSpPr>
            <a:cxnSpLocks/>
          </p:cNvCxnSpPr>
          <p:nvPr/>
        </p:nvCxnSpPr>
        <p:spPr>
          <a:xfrm flipH="1">
            <a:off x="3382212" y="1767360"/>
            <a:ext cx="2209733" cy="4325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E2E5F-0DD9-4BA7-8E27-523DB77319D4}"/>
              </a:ext>
            </a:extLst>
          </p:cNvPr>
          <p:cNvSpPr txBox="1">
            <a:spLocks/>
          </p:cNvSpPr>
          <p:nvPr/>
        </p:nvSpPr>
        <p:spPr>
          <a:xfrm>
            <a:off x="8655146" y="3466958"/>
            <a:ext cx="2007688" cy="53428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</a:rPr>
              <a:t>y = 2x –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E12E14-FC51-46A5-A4A4-2AC61F11E5AD}"/>
              </a:ext>
            </a:extLst>
          </p:cNvPr>
          <p:cNvSpPr txBox="1"/>
          <p:nvPr/>
        </p:nvSpPr>
        <p:spPr>
          <a:xfrm>
            <a:off x="6970882" y="3981870"/>
            <a:ext cx="483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Draw the graph of y = -½x – 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4CF1-6243-441F-AA56-99A895E45D40}"/>
              </a:ext>
            </a:extLst>
          </p:cNvPr>
          <p:cNvSpPr txBox="1"/>
          <p:nvPr/>
        </p:nvSpPr>
        <p:spPr>
          <a:xfrm>
            <a:off x="7702691" y="4867737"/>
            <a:ext cx="3371241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What do you notice about the lines…?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516540-3CDF-4B06-AA3F-DAB4E0965018}"/>
              </a:ext>
            </a:extLst>
          </p:cNvPr>
          <p:cNvSpPr/>
          <p:nvPr/>
        </p:nvSpPr>
        <p:spPr>
          <a:xfrm rot="1755735">
            <a:off x="4400205" y="3960006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7D5868C3-B01D-4FBC-A5D2-6ADC62E1B410}"/>
              </a:ext>
            </a:extLst>
          </p:cNvPr>
          <p:cNvSpPr/>
          <p:nvPr/>
        </p:nvSpPr>
        <p:spPr>
          <a:xfrm>
            <a:off x="1970786" y="1767359"/>
            <a:ext cx="2469031" cy="1380874"/>
          </a:xfrm>
          <a:prstGeom prst="cloudCallout">
            <a:avLst>
              <a:gd name="adj1" fmla="val 36445"/>
              <a:gd name="adj2" fmla="val 95599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 are perpendicular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8C00B83C-115D-4BCF-9756-437D24936A53}"/>
              </a:ext>
            </a:extLst>
          </p:cNvPr>
          <p:cNvSpPr/>
          <p:nvPr/>
        </p:nvSpPr>
        <p:spPr>
          <a:xfrm>
            <a:off x="4487077" y="4845092"/>
            <a:ext cx="2494460" cy="1140435"/>
          </a:xfrm>
          <a:prstGeom prst="cloudCallout">
            <a:avLst>
              <a:gd name="adj1" fmla="val -35244"/>
              <a:gd name="adj2" fmla="val -97096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 meet at right angles!</a:t>
            </a:r>
          </a:p>
        </p:txBody>
      </p:sp>
    </p:spTree>
    <p:extLst>
      <p:ext uri="{BB962C8B-B14F-4D97-AF65-F5344CB8AC3E}">
        <p14:creationId xmlns:p14="http://schemas.microsoft.com/office/powerpoint/2010/main" val="1013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9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Wednesday, 22 March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11102" y="6201764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6708864" y="1760918"/>
            <a:ext cx="52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2):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6F9EE-81B8-4C98-B5F3-9534ACA37B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18477" r="39366" b="11122"/>
          <a:stretch/>
        </p:blipFill>
        <p:spPr>
          <a:xfrm>
            <a:off x="2001535" y="1606153"/>
            <a:ext cx="4707328" cy="45708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2619A5-9B43-4250-8109-EB2457A28545}"/>
              </a:ext>
            </a:extLst>
          </p:cNvPr>
          <p:cNvSpPr txBox="1"/>
          <p:nvPr/>
        </p:nvSpPr>
        <p:spPr>
          <a:xfrm>
            <a:off x="6970882" y="2341315"/>
            <a:ext cx="483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graph drawn has a gradient of -¼. What is the equation of that line?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497165-3DD1-4D45-914C-628B8A91BFDA}"/>
              </a:ext>
            </a:extLst>
          </p:cNvPr>
          <p:cNvCxnSpPr>
            <a:cxnSpLocks/>
          </p:cNvCxnSpPr>
          <p:nvPr/>
        </p:nvCxnSpPr>
        <p:spPr>
          <a:xfrm flipH="1" flipV="1">
            <a:off x="2207570" y="2920201"/>
            <a:ext cx="4320479" cy="1061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E2E5F-0DD9-4BA7-8E27-523DB77319D4}"/>
              </a:ext>
            </a:extLst>
          </p:cNvPr>
          <p:cNvSpPr txBox="1">
            <a:spLocks/>
          </p:cNvSpPr>
          <p:nvPr/>
        </p:nvSpPr>
        <p:spPr>
          <a:xfrm>
            <a:off x="8534284" y="3463213"/>
            <a:ext cx="2227248" cy="53428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</a:rPr>
              <a:t>y = -¼x + 2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E12E14-FC51-46A5-A4A4-2AC61F11E5AD}"/>
              </a:ext>
            </a:extLst>
          </p:cNvPr>
          <p:cNvSpPr txBox="1"/>
          <p:nvPr/>
        </p:nvSpPr>
        <p:spPr>
          <a:xfrm>
            <a:off x="6970882" y="3981870"/>
            <a:ext cx="483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Draw the graph of y = 4x – 2.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4CF1-6243-441F-AA56-99A895E45D40}"/>
              </a:ext>
            </a:extLst>
          </p:cNvPr>
          <p:cNvSpPr txBox="1"/>
          <p:nvPr/>
        </p:nvSpPr>
        <p:spPr>
          <a:xfrm>
            <a:off x="7702691" y="4867737"/>
            <a:ext cx="3371241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What do you notice about the lines…?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161EEC-FCC3-4552-80E7-677D849B9563}"/>
              </a:ext>
            </a:extLst>
          </p:cNvPr>
          <p:cNvSpPr/>
          <p:nvPr/>
        </p:nvSpPr>
        <p:spPr>
          <a:xfrm rot="850022">
            <a:off x="4553109" y="3549866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C9873F-2F56-4576-BB33-275CEF9A3421}"/>
              </a:ext>
            </a:extLst>
          </p:cNvPr>
          <p:cNvCxnSpPr>
            <a:cxnSpLocks/>
          </p:cNvCxnSpPr>
          <p:nvPr/>
        </p:nvCxnSpPr>
        <p:spPr>
          <a:xfrm flipH="1">
            <a:off x="4007770" y="1760918"/>
            <a:ext cx="985893" cy="4332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3CA5A15E-5D28-40C4-8337-E9650E568058}"/>
              </a:ext>
            </a:extLst>
          </p:cNvPr>
          <p:cNvSpPr/>
          <p:nvPr/>
        </p:nvSpPr>
        <p:spPr>
          <a:xfrm>
            <a:off x="4529959" y="4803042"/>
            <a:ext cx="2946098" cy="1380874"/>
          </a:xfrm>
          <a:prstGeom prst="cloudCallout">
            <a:avLst>
              <a:gd name="adj1" fmla="val -36426"/>
              <a:gd name="adj2" fmla="val -104977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Again, they are perpendicular!</a:t>
            </a:r>
          </a:p>
        </p:txBody>
      </p:sp>
    </p:spTree>
    <p:extLst>
      <p:ext uri="{BB962C8B-B14F-4D97-AF65-F5344CB8AC3E}">
        <p14:creationId xmlns:p14="http://schemas.microsoft.com/office/powerpoint/2010/main" val="261142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Wednesday, 22 March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61470" y="6152654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2001536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2):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5618" y="2346017"/>
            <a:ext cx="98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We’ve established that these pairs of lines are perpendicular. What similarity do you notice between these pairs of lines…?</a:t>
            </a:r>
          </a:p>
        </p:txBody>
      </p:sp>
      <p:pic>
        <p:nvPicPr>
          <p:cNvPr id="20" name="Picture 2" descr="Image result for thinking cap clipart">
            <a:extLst>
              <a:ext uri="{FF2B5EF4-FFF2-40B4-BE49-F238E27FC236}">
                <a16:creationId xmlns:a16="http://schemas.microsoft.com/office/drawing/2014/main" id="{7B65055D-8003-46CD-B492-DF78ADA215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70" y="3583927"/>
            <a:ext cx="1752323" cy="25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E7272D-531A-4CEF-BBE9-04B14D5EA73E}"/>
              </a:ext>
            </a:extLst>
          </p:cNvPr>
          <p:cNvSpPr txBox="1"/>
          <p:nvPr/>
        </p:nvSpPr>
        <p:spPr>
          <a:xfrm>
            <a:off x="4163197" y="3377917"/>
            <a:ext cx="1727415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– 1</a:t>
            </a:r>
          </a:p>
          <a:p>
            <a:pPr algn="ctr"/>
            <a:endParaRPr lang="en-GB" sz="16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-½x –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D351A2-1736-41F5-9EB9-089946B30EB6}"/>
              </a:ext>
            </a:extLst>
          </p:cNvPr>
          <p:cNvSpPr txBox="1"/>
          <p:nvPr/>
        </p:nvSpPr>
        <p:spPr>
          <a:xfrm>
            <a:off x="4163197" y="4865737"/>
            <a:ext cx="1727415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-¼x + 2</a:t>
            </a:r>
          </a:p>
          <a:p>
            <a:pPr algn="ctr"/>
            <a:endParaRPr lang="en-GB" sz="16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4x –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7A2919-E635-4BF6-8B03-BBBB33FB0807}"/>
              </a:ext>
            </a:extLst>
          </p:cNvPr>
          <p:cNvSpPr txBox="1"/>
          <p:nvPr/>
        </p:nvSpPr>
        <p:spPr>
          <a:xfrm>
            <a:off x="6240016" y="3342184"/>
            <a:ext cx="5428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Think about the gradients of each pair of lines. Multiply them together. What do you get?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1E4527-A177-4691-8D64-BD4E6BCA772A}"/>
              </a:ext>
            </a:extLst>
          </p:cNvPr>
          <p:cNvSpPr txBox="1"/>
          <p:nvPr/>
        </p:nvSpPr>
        <p:spPr>
          <a:xfrm>
            <a:off x="6672064" y="4385684"/>
            <a:ext cx="471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  x   </a:t>
            </a:r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-½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  =   </a:t>
            </a: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7BAF34-10FD-4B6F-9AE0-2B737CAAD3AE}"/>
              </a:ext>
            </a:extLst>
          </p:cNvPr>
          <p:cNvSpPr txBox="1"/>
          <p:nvPr/>
        </p:nvSpPr>
        <p:spPr>
          <a:xfrm>
            <a:off x="6672064" y="4747874"/>
            <a:ext cx="471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-¼</a:t>
            </a:r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 x   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  =   </a:t>
            </a:r>
            <a:r>
              <a:rPr lang="en-GB" sz="2400" dirty="0">
                <a:solidFill>
                  <a:srgbClr val="FFC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EEB532-73F8-4427-B22A-FA9687CDA64C}"/>
              </a:ext>
            </a:extLst>
          </p:cNvPr>
          <p:cNvSpPr txBox="1"/>
          <p:nvPr/>
        </p:nvSpPr>
        <p:spPr>
          <a:xfrm>
            <a:off x="6240016" y="5283543"/>
            <a:ext cx="5428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gradients of two perpendicular lines multiply to make -1.</a:t>
            </a:r>
          </a:p>
        </p:txBody>
      </p:sp>
    </p:spTree>
    <p:extLst>
      <p:ext uri="{BB962C8B-B14F-4D97-AF65-F5344CB8AC3E}">
        <p14:creationId xmlns:p14="http://schemas.microsoft.com/office/powerpoint/2010/main" val="387275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Wednesday, 22 March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52102" y="6093296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2001536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‘Negative Reciprocal’: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5618" y="2346017"/>
            <a:ext cx="98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 fact, the gradient of a line perpendicular to another is the </a:t>
            </a:r>
            <a:r>
              <a:rPr lang="en-GB" sz="2400" b="1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negative reciprocal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of the original line.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092BCF-8BEC-432F-9B28-256FFC7DDEC4}"/>
              </a:ext>
            </a:extLst>
          </p:cNvPr>
          <p:cNvSpPr/>
          <p:nvPr/>
        </p:nvSpPr>
        <p:spPr>
          <a:xfrm>
            <a:off x="9192344" y="2924944"/>
            <a:ext cx="2726312" cy="316835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 CENA" panose="02000000000000000000" pitchFamily="2" charset="0"/>
              </a:rPr>
              <a:t>The </a:t>
            </a:r>
            <a:r>
              <a:rPr lang="en-GB" sz="2000" b="1" dirty="0">
                <a:latin typeface="AR CENA" panose="02000000000000000000" pitchFamily="2" charset="0"/>
              </a:rPr>
              <a:t>reciprocal</a:t>
            </a:r>
            <a:r>
              <a:rPr lang="en-GB" sz="2000" dirty="0">
                <a:latin typeface="AR CENA" panose="02000000000000000000" pitchFamily="2" charset="0"/>
              </a:rPr>
              <a:t> of a number is defined as 1 divided by the number.</a:t>
            </a:r>
          </a:p>
          <a:p>
            <a:pPr algn="ctr"/>
            <a:endParaRPr lang="en-GB" sz="2000" dirty="0">
              <a:latin typeface="AR CENA" panose="02000000000000000000" pitchFamily="2" charset="0"/>
            </a:endParaRPr>
          </a:p>
          <a:p>
            <a:pPr algn="ctr"/>
            <a:endParaRPr lang="en-GB" sz="2000" dirty="0">
              <a:latin typeface="AR CENA" panose="02000000000000000000" pitchFamily="2" charset="0"/>
            </a:endParaRPr>
          </a:p>
          <a:p>
            <a:pPr algn="ctr"/>
            <a:endParaRPr lang="en-GB" sz="2000" dirty="0">
              <a:latin typeface="AR CENA" panose="02000000000000000000" pitchFamily="2" charset="0"/>
            </a:endParaRPr>
          </a:p>
          <a:p>
            <a:pPr algn="ctr"/>
            <a:endParaRPr lang="en-GB" sz="2000" dirty="0">
              <a:latin typeface="AR CENA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A94B29-3FD2-4B31-B783-621E4F4A9248}"/>
              </a:ext>
            </a:extLst>
          </p:cNvPr>
          <p:cNvCxnSpPr>
            <a:cxnSpLocks/>
          </p:cNvCxnSpPr>
          <p:nvPr/>
        </p:nvCxnSpPr>
        <p:spPr>
          <a:xfrm flipH="1" flipV="1">
            <a:off x="9480376" y="2780928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Reciprocal">
            <a:extLst>
              <a:ext uri="{FF2B5EF4-FFF2-40B4-BE49-F238E27FC236}">
                <a16:creationId xmlns:a16="http://schemas.microsoft.com/office/drawing/2014/main" id="{AFA9D762-F12B-467A-878C-35C193F7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4581128"/>
            <a:ext cx="2209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1045BE-8705-43C9-92FB-CB4CC3F401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5" b="32389"/>
          <a:stretch/>
        </p:blipFill>
        <p:spPr>
          <a:xfrm rot="20414562">
            <a:off x="2042810" y="3466049"/>
            <a:ext cx="1813719" cy="5950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DF857A-793D-430F-BC58-F6BFB1ED3A80}"/>
              </a:ext>
            </a:extLst>
          </p:cNvPr>
          <p:cNvSpPr txBox="1"/>
          <p:nvPr/>
        </p:nvSpPr>
        <p:spPr>
          <a:xfrm>
            <a:off x="3178766" y="3916875"/>
            <a:ext cx="543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If a line has a gradient of -2, the perpendicular line has a gradient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3A6A6D-78A0-4EF0-A84F-D33EDEC16A09}"/>
                  </a:ext>
                </a:extLst>
              </p:cNvPr>
              <p:cNvSpPr txBox="1"/>
              <p:nvPr/>
            </p:nvSpPr>
            <p:spPr>
              <a:xfrm>
                <a:off x="4772582" y="5016542"/>
                <a:ext cx="1080120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B0F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00B0F0"/>
                  </a:solidFill>
                  <a:latin typeface="AR CENA" panose="02000000000000000000" pitchFamily="2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3A6A6D-78A0-4EF0-A84F-D33EDEC16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582" y="5016542"/>
                <a:ext cx="1080120" cy="777970"/>
              </a:xfrm>
              <a:prstGeom prst="rect">
                <a:avLst/>
              </a:prstGeom>
              <a:blipFill>
                <a:blip r:embed="rId9"/>
                <a:stretch>
                  <a:fillRect b="-85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 descr="Image result for writing clipart">
            <a:extLst>
              <a:ext uri="{FF2B5EF4-FFF2-40B4-BE49-F238E27FC236}">
                <a16:creationId xmlns:a16="http://schemas.microsoft.com/office/drawing/2014/main" id="{57182A90-D26A-42DD-9620-3820E98E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48" y="4235836"/>
            <a:ext cx="1663820" cy="20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19C86EF-ED6E-416C-A2A7-863EC0917957}"/>
              </a:ext>
            </a:extLst>
          </p:cNvPr>
          <p:cNvSpPr txBox="1"/>
          <p:nvPr/>
        </p:nvSpPr>
        <p:spPr>
          <a:xfrm>
            <a:off x="5456658" y="5127007"/>
            <a:ext cx="122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6D47E8-C410-4BCD-8CD0-706DE09546B3}"/>
                  </a:ext>
                </a:extLst>
              </p:cNvPr>
              <p:cNvSpPr txBox="1"/>
              <p:nvPr/>
            </p:nvSpPr>
            <p:spPr>
              <a:xfrm>
                <a:off x="5973747" y="5016541"/>
                <a:ext cx="1080120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B050"/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00B050"/>
                  </a:solidFill>
                  <a:latin typeface="AR CENA" panose="02000000000000000000" pitchFamily="2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6D47E8-C410-4BCD-8CD0-706DE0954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747" y="5016541"/>
                <a:ext cx="1080120" cy="7779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513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Wednesday, 22 March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53360" y="6027003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2001536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Perpendicular Lines: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5618" y="2346017"/>
            <a:ext cx="981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So…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BA9137-20A0-4246-B683-3F86CD581E8A}"/>
              </a:ext>
            </a:extLst>
          </p:cNvPr>
          <p:cNvSpPr txBox="1"/>
          <p:nvPr/>
        </p:nvSpPr>
        <p:spPr>
          <a:xfrm>
            <a:off x="3076660" y="2787538"/>
            <a:ext cx="7848872" cy="31700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…Perpendicular lines have gradients that multiply to make -1 with one of them being the </a:t>
            </a:r>
            <a:r>
              <a:rPr lang="en-GB" sz="4000" b="1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negative reciprocal</a:t>
            </a:r>
            <a:r>
              <a:rPr lang="en-GB" sz="40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of the other…!</a:t>
            </a:r>
          </a:p>
        </p:txBody>
      </p:sp>
      <p:pic>
        <p:nvPicPr>
          <p:cNvPr id="20" name="Picture 4" descr="Take Note:">
            <a:extLst>
              <a:ext uri="{FF2B5EF4-FFF2-40B4-BE49-F238E27FC236}">
                <a16:creationId xmlns:a16="http://schemas.microsoft.com/office/drawing/2014/main" id="{B9BF93D1-EAC2-4C82-9F4B-CEDFBE31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275">
            <a:off x="10429699" y="5087204"/>
            <a:ext cx="1437943" cy="9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67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Wednesday, 22 March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11102" y="6166203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2001536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Fill in the Gaps: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5618" y="2346017"/>
            <a:ext cx="98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Fill in the gaps in the following calculations (use the rules that we learnt on the last few slides).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7EB5C1-6079-43FA-9856-476F69DD0173}"/>
              </a:ext>
            </a:extLst>
          </p:cNvPr>
          <p:cNvSpPr txBox="1"/>
          <p:nvPr/>
        </p:nvSpPr>
        <p:spPr>
          <a:xfrm>
            <a:off x="3431705" y="3296190"/>
            <a:ext cx="35578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3 x _____ = -1</a:t>
            </a:r>
          </a:p>
          <a:p>
            <a:pPr marL="457200" indent="-457200">
              <a:buAutoNum type="arabicParenR"/>
            </a:pPr>
            <a:endParaRPr lang="en-GB" sz="40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7 x _____ = -1</a:t>
            </a:r>
          </a:p>
          <a:p>
            <a:pPr marL="457200" indent="-457200">
              <a:buAutoNum type="arabicParenR"/>
            </a:pPr>
            <a:endParaRPr lang="en-GB" sz="40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-9 x _____ = -1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3253AE-6AC5-4C5E-8426-64761C823CCB}"/>
                  </a:ext>
                </a:extLst>
              </p:cNvPr>
              <p:cNvSpPr txBox="1"/>
              <p:nvPr/>
            </p:nvSpPr>
            <p:spPr>
              <a:xfrm>
                <a:off x="7361136" y="3296190"/>
                <a:ext cx="3689156" cy="2793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4)  -5 x _____ = -1</a:t>
                </a:r>
              </a:p>
              <a:p>
                <a:pPr marL="457200" indent="-457200">
                  <a:buAutoNum type="arabicParenR"/>
                </a:pPr>
                <a:endParaRPr lang="en-GB" sz="2800" dirty="0">
                  <a:latin typeface="AR CENA" panose="02000000000000000000" pitchFamily="2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5)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x _____ = -1</a:t>
                </a:r>
              </a:p>
              <a:p>
                <a:pPr marL="457200" indent="-457200">
                  <a:buAutoNum type="arabicParenR"/>
                </a:pPr>
                <a:endParaRPr lang="en-GB" sz="2800" dirty="0">
                  <a:latin typeface="AR CENA" panose="02000000000000000000" pitchFamily="2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6)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x _____ = -1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3253AE-6AC5-4C5E-8426-64761C823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136" y="3296190"/>
                <a:ext cx="3689156" cy="2793201"/>
              </a:xfrm>
              <a:prstGeom prst="rect">
                <a:avLst/>
              </a:prstGeom>
              <a:blipFill>
                <a:blip r:embed="rId7"/>
                <a:stretch>
                  <a:fillRect l="-3471" t="-2183" b="-6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479B19-A770-42C3-89B3-6BA2C10C5FD5}"/>
                  </a:ext>
                </a:extLst>
              </p:cNvPr>
              <p:cNvSpPr txBox="1"/>
              <p:nvPr/>
            </p:nvSpPr>
            <p:spPr>
              <a:xfrm>
                <a:off x="4511824" y="3014189"/>
                <a:ext cx="864096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479B19-A770-42C3-89B3-6BA2C10C5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3014189"/>
                <a:ext cx="864096" cy="6801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C14AFC-53A4-4014-8DA5-64DC6773844E}"/>
                  </a:ext>
                </a:extLst>
              </p:cNvPr>
              <p:cNvSpPr txBox="1"/>
              <p:nvPr/>
            </p:nvSpPr>
            <p:spPr>
              <a:xfrm>
                <a:off x="4460416" y="4020532"/>
                <a:ext cx="864096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C14AFC-53A4-4014-8DA5-64DC6773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16" y="4020532"/>
                <a:ext cx="864096" cy="6801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9BAE18-C0A9-4E8E-A83B-732BDB10786D}"/>
                  </a:ext>
                </a:extLst>
              </p:cNvPr>
              <p:cNvSpPr txBox="1"/>
              <p:nvPr/>
            </p:nvSpPr>
            <p:spPr>
              <a:xfrm>
                <a:off x="4583832" y="5080769"/>
                <a:ext cx="864096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9BAE18-C0A9-4E8E-A83B-732BDB107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2" y="5080769"/>
                <a:ext cx="864096" cy="6824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D37F6B-E98F-4A25-BD66-326A81A98E6F}"/>
                  </a:ext>
                </a:extLst>
              </p:cNvPr>
              <p:cNvSpPr txBox="1"/>
              <p:nvPr/>
            </p:nvSpPr>
            <p:spPr>
              <a:xfrm>
                <a:off x="8616280" y="2984333"/>
                <a:ext cx="864096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D37F6B-E98F-4A25-BD66-326A81A98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80" y="2984333"/>
                <a:ext cx="864096" cy="6801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1BC4601-A398-430E-98C5-A264156945F1}"/>
              </a:ext>
            </a:extLst>
          </p:cNvPr>
          <p:cNvSpPr txBox="1"/>
          <p:nvPr/>
        </p:nvSpPr>
        <p:spPr>
          <a:xfrm>
            <a:off x="8616280" y="4227349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54ED9F-2968-4232-956A-512F2FD99E14}"/>
                  </a:ext>
                </a:extLst>
              </p:cNvPr>
              <p:cNvSpPr txBox="1"/>
              <p:nvPr/>
            </p:nvSpPr>
            <p:spPr>
              <a:xfrm>
                <a:off x="8472264" y="5093346"/>
                <a:ext cx="864096" cy="677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54ED9F-2968-4232-956A-512F2FD99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5093346"/>
                <a:ext cx="864096" cy="6776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097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/>
      <p:bldP spid="29" grpId="0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7386" y="3717032"/>
            <a:ext cx="10817226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87386" y="296652"/>
            <a:ext cx="10817227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85099" y="557385"/>
            <a:ext cx="109722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Learning objective: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>
                <a:solidFill>
                  <a:srgbClr val="0070C0"/>
                </a:solidFill>
              </a:rPr>
              <a:t>To be able to:</a:t>
            </a:r>
          </a:p>
          <a:p>
            <a:pPr algn="ctr">
              <a:buFont typeface="Arial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</a:rPr>
              <a:t> Calculate the gradient of a straight line</a:t>
            </a:r>
          </a:p>
          <a:p>
            <a:pPr algn="ctr">
              <a:buFont typeface="Arial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</a:rPr>
              <a:t> Work out the equation of a straight line</a:t>
            </a:r>
          </a:p>
          <a:p>
            <a:pPr algn="ctr"/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641198" y="5215840"/>
            <a:ext cx="7996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What is </a:t>
            </a:r>
            <a:r>
              <a:rPr lang="en-GB" sz="7200" dirty="0">
                <a:solidFill>
                  <a:srgbClr val="FF0000"/>
                </a:solidFill>
              </a:rPr>
              <a:t>gradient</a:t>
            </a:r>
            <a:r>
              <a:rPr lang="en-GB" sz="72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5520" y="3789040"/>
            <a:ext cx="8391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C000"/>
                </a:solidFill>
              </a:rPr>
              <a:t>Write the learning objective into your books and discuss in pairs the following question: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213D2-159A-4CAB-A6BA-8CCF884D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Piecewise-defined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53861-9902-439D-8CD3-7CADE6400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which have different rules for different subsets of their domain are called </a:t>
            </a:r>
            <a:r>
              <a:rPr lang="en-US" dirty="0">
                <a:solidFill>
                  <a:srgbClr val="FF0000"/>
                </a:solidFill>
              </a:rPr>
              <a:t>piecewise-defined functions</a:t>
            </a:r>
            <a:r>
              <a:rPr lang="en-US" dirty="0"/>
              <a:t>. They are also known as </a:t>
            </a:r>
            <a:r>
              <a:rPr lang="en-US" dirty="0">
                <a:solidFill>
                  <a:srgbClr val="FF0000"/>
                </a:solidFill>
              </a:rPr>
              <a:t>hybrid functions</a:t>
            </a:r>
            <a:r>
              <a:rPr lang="en-US" dirty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2112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E762-BE29-42AA-A23D-95E6FE55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45" y="158040"/>
            <a:ext cx="9603275" cy="52461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CDB959-9B4F-4846-8DAC-846A64997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55024"/>
                <a:ext cx="6286371" cy="51479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a. Sketch the graph of the function f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b. State the range of f.</a:t>
                </a:r>
              </a:p>
              <a:p>
                <a:r>
                  <a:rPr lang="en-US" dirty="0"/>
                  <a:t>The graph of y=−x−1 is sketched for x&lt;0. Note that when x=0, y=−1 for this rule.</a:t>
                </a:r>
              </a:p>
              <a:p>
                <a:r>
                  <a:rPr lang="en-US" dirty="0"/>
                  <a:t>The graph of y=2x−1 is sketched for 0≤x≤1. Note that when x=0, y=−1 and when x=1, y=1 for this rule.</a:t>
                </a:r>
              </a:p>
              <a:p>
                <a:r>
                  <a:rPr lang="en-US" dirty="0"/>
                  <a:t>The graph of 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x+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is sketched for x&gt;1. Note that when x=1, y=1 for this rule.</a:t>
                </a:r>
              </a:p>
              <a:p>
                <a:r>
                  <a:rPr lang="en-AU" dirty="0"/>
                  <a:t>b. The range is [−1,∞).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CDB959-9B4F-4846-8DAC-846A64997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55024"/>
                <a:ext cx="6286371" cy="5147952"/>
              </a:xfrm>
              <a:blipFill>
                <a:blip r:embed="rId2"/>
                <a:stretch>
                  <a:fillRect l="-679" t="-592" r="-10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C7F9A9A-B0DE-4878-9662-78CE9CFF6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3" y="1255585"/>
            <a:ext cx="4143953" cy="1247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25975F-0334-4336-9719-2C30AD6E8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371" y="914687"/>
            <a:ext cx="5725324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B6B81E-CEC8-496D-D15B-2951BF29B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9" y="355172"/>
            <a:ext cx="12053360" cy="5456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0E512-73C7-DBC1-F691-23B1A5F9C217}"/>
                  </a:ext>
                </a:extLst>
              </p:cNvPr>
              <p:cNvSpPr txBox="1"/>
              <p:nvPr/>
            </p:nvSpPr>
            <p:spPr>
              <a:xfrm>
                <a:off x="6529952" y="2696299"/>
                <a:ext cx="5372746" cy="146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AU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AU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AU" sz="4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AU" sz="4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AU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4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AU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40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AU" sz="4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0E512-73C7-DBC1-F691-23B1A5F9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952" y="2696299"/>
                <a:ext cx="5372746" cy="14654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31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7950" y="631849"/>
            <a:ext cx="7996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What is </a:t>
            </a:r>
            <a:r>
              <a:rPr lang="en-GB" sz="7200" dirty="0">
                <a:solidFill>
                  <a:srgbClr val="FF0000"/>
                </a:solidFill>
              </a:rPr>
              <a:t>gradient</a:t>
            </a:r>
            <a:r>
              <a:rPr lang="en-GB" sz="72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1524" y="153876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Gradient</a:t>
            </a:r>
            <a:r>
              <a:rPr lang="en-GB" sz="4000" dirty="0">
                <a:solidFill>
                  <a:srgbClr val="00B050"/>
                </a:solidFill>
              </a:rPr>
              <a:t> is the measure of how </a:t>
            </a:r>
            <a:r>
              <a:rPr lang="en-GB" sz="4000" b="1" dirty="0">
                <a:solidFill>
                  <a:srgbClr val="FF0000"/>
                </a:solidFill>
              </a:rPr>
              <a:t>steep</a:t>
            </a:r>
            <a:r>
              <a:rPr lang="en-GB" sz="4000" dirty="0">
                <a:solidFill>
                  <a:srgbClr val="00B050"/>
                </a:solidFill>
              </a:rPr>
              <a:t> a line is. The bigger the gradient, the steeper the line.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A6298-4E05-B048-B9B2-BC1749B7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950" y="3592701"/>
            <a:ext cx="3888432" cy="3186071"/>
          </a:xfrm>
          <a:prstGeom prst="rect">
            <a:avLst/>
          </a:prstGeom>
        </p:spPr>
      </p:pic>
      <p:pic>
        <p:nvPicPr>
          <p:cNvPr id="1026" name="Picture 2" descr="How to plot a linear equation graph - BBC Bitesize">
            <a:extLst>
              <a:ext uri="{FF2B5EF4-FFF2-40B4-BE49-F238E27FC236}">
                <a16:creationId xmlns:a16="http://schemas.microsoft.com/office/drawing/2014/main" id="{AD357415-96DF-75E9-6D15-6A1F3781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19" y="3592701"/>
            <a:ext cx="5664125" cy="31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513" y="980728"/>
            <a:ext cx="8892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way we work out the gradient of any line is by the formula: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52686" y="2996952"/>
            <a:ext cx="4735576" cy="1296144"/>
            <a:chOff x="3972902" y="260648"/>
            <a:chExt cx="4735576" cy="1296144"/>
          </a:xfrm>
        </p:grpSpPr>
        <p:sp>
          <p:nvSpPr>
            <p:cNvPr id="8" name="Rectangle 7"/>
            <p:cNvSpPr/>
            <p:nvPr/>
          </p:nvSpPr>
          <p:spPr>
            <a:xfrm>
              <a:off x="3972902" y="260648"/>
              <a:ext cx="4713134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6176" y="332656"/>
              <a:ext cx="25523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56176" y="972017"/>
              <a:ext cx="25298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2902" y="688340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3CD027-2E75-20E5-DB9D-80C40B41DEB1}"/>
              </a:ext>
            </a:extLst>
          </p:cNvPr>
          <p:cNvGrpSpPr/>
          <p:nvPr/>
        </p:nvGrpSpPr>
        <p:grpSpPr>
          <a:xfrm>
            <a:off x="3552686" y="4712020"/>
            <a:ext cx="4861015" cy="1322394"/>
            <a:chOff x="3972902" y="247523"/>
            <a:chExt cx="4861015" cy="13223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7AFA33-5ABE-1421-3379-3217849F9125}"/>
                </a:ext>
              </a:extLst>
            </p:cNvPr>
            <p:cNvSpPr/>
            <p:nvPr/>
          </p:nvSpPr>
          <p:spPr>
            <a:xfrm>
              <a:off x="3972902" y="260648"/>
              <a:ext cx="4713134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EB6D0A-377D-0B82-A384-913CE581686E}"/>
                </a:ext>
              </a:extLst>
            </p:cNvPr>
            <p:cNvSpPr txBox="1"/>
            <p:nvPr/>
          </p:nvSpPr>
          <p:spPr>
            <a:xfrm>
              <a:off x="7780423" y="247523"/>
              <a:ext cx="1053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Rise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E08A067-3C2C-BB92-52A1-E1E7C6F17DC7}"/>
                </a:ext>
              </a:extLst>
            </p:cNvPr>
            <p:cNvCxnSpPr>
              <a:cxnSpLocks/>
            </p:cNvCxnSpPr>
            <p:nvPr/>
          </p:nvCxnSpPr>
          <p:spPr>
            <a:xfrm>
              <a:off x="7881218" y="954945"/>
              <a:ext cx="6715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3D75CA-323C-6699-DF12-B8D6474A562A}"/>
                </a:ext>
              </a:extLst>
            </p:cNvPr>
            <p:cNvSpPr txBox="1"/>
            <p:nvPr/>
          </p:nvSpPr>
          <p:spPr>
            <a:xfrm>
              <a:off x="7780423" y="985142"/>
              <a:ext cx="1047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Run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BC3D7E-AFA3-AE54-FC1C-ADCE3A4F807E}"/>
                </a:ext>
              </a:extLst>
            </p:cNvPr>
            <p:cNvSpPr txBox="1"/>
            <p:nvPr/>
          </p:nvSpPr>
          <p:spPr>
            <a:xfrm>
              <a:off x="4009314" y="616332"/>
              <a:ext cx="40190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Slope =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6288" y="2588712"/>
            <a:ext cx="4838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solidFill>
                  <a:srgbClr val="FF0000"/>
                </a:solidFill>
              </a:rPr>
              <a:t>y = </a:t>
            </a:r>
            <a:r>
              <a:rPr lang="en-GB" sz="7200" b="1" dirty="0" err="1">
                <a:solidFill>
                  <a:srgbClr val="0070C0"/>
                </a:solidFill>
              </a:rPr>
              <a:t>m</a:t>
            </a:r>
            <a:r>
              <a:rPr lang="en-GB" sz="7200" b="1" dirty="0" err="1">
                <a:solidFill>
                  <a:srgbClr val="FF0000"/>
                </a:solidFill>
              </a:rPr>
              <a:t>x</a:t>
            </a:r>
            <a:r>
              <a:rPr lang="en-GB" sz="7200" b="1" dirty="0">
                <a:solidFill>
                  <a:srgbClr val="FF0000"/>
                </a:solidFill>
              </a:rPr>
              <a:t> + </a:t>
            </a:r>
            <a:r>
              <a:rPr lang="en-GB" sz="72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998145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equation of </a:t>
            </a:r>
            <a:r>
              <a:rPr lang="en-GB" sz="4400" b="1" dirty="0">
                <a:solidFill>
                  <a:srgbClr val="FF0000"/>
                </a:solidFill>
              </a:rPr>
              <a:t>any</a:t>
            </a:r>
            <a:r>
              <a:rPr lang="en-GB" sz="4400" dirty="0"/>
              <a:t> straight line is of the form: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0300" y="4077073"/>
            <a:ext cx="2749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Gradient </a:t>
            </a:r>
          </a:p>
          <a:p>
            <a:pPr algn="ctr"/>
            <a:r>
              <a:rPr lang="en-GB" sz="3600" b="1" dirty="0">
                <a:solidFill>
                  <a:srgbClr val="0070C0"/>
                </a:solidFill>
              </a:rPr>
              <a:t>(steepness)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7540" y="4077073"/>
            <a:ext cx="6442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y-intercept</a:t>
            </a:r>
          </a:p>
          <a:p>
            <a:pPr algn="ctr"/>
            <a:r>
              <a:rPr lang="en-GB" sz="3600" b="1" dirty="0">
                <a:solidFill>
                  <a:srgbClr val="00B050"/>
                </a:solidFill>
              </a:rPr>
              <a:t>(where is crosses the y-axis)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60304" y="3717032"/>
            <a:ext cx="1296144" cy="64807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076728" y="3573016"/>
            <a:ext cx="504056" cy="5040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2266" r="28334" b="20641"/>
          <a:stretch>
            <a:fillRect/>
          </a:stretch>
        </p:blipFill>
        <p:spPr bwMode="auto">
          <a:xfrm>
            <a:off x="2135560" y="620689"/>
            <a:ext cx="5040560" cy="55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3287688" y="3645025"/>
            <a:ext cx="3371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05222" y="2708921"/>
            <a:ext cx="41280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2 up the y-axis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3359696" y="3356992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5" idx="1"/>
          </p:cNvCxnSpPr>
          <p:nvPr/>
        </p:nvCxnSpPr>
        <p:spPr>
          <a:xfrm flipH="1" flipV="1">
            <a:off x="2639616" y="4293096"/>
            <a:ext cx="4176464" cy="1791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999656" y="692697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6081" y="4149081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41334" y="4902260"/>
            <a:ext cx="29995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00B050"/>
                </a:solidFill>
              </a:rPr>
              <a:t>2</a:t>
            </a:r>
            <a:r>
              <a:rPr lang="en-GB" sz="4800" b="1" dirty="0"/>
              <a:t>x + </a:t>
            </a:r>
            <a:r>
              <a:rPr lang="en-GB" sz="4800" b="1" dirty="0">
                <a:solidFill>
                  <a:srgbClr val="7030A0"/>
                </a:solidFill>
              </a:rPr>
              <a:t>3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032104" y="188641"/>
            <a:ext cx="4001036" cy="2016224"/>
            <a:chOff x="5508103" y="188640"/>
            <a:chExt cx="4001036" cy="2016224"/>
          </a:xfrm>
        </p:grpSpPr>
        <p:sp>
          <p:nvSpPr>
            <p:cNvPr id="20" name="Rectangle 19"/>
            <p:cNvSpPr/>
            <p:nvPr/>
          </p:nvSpPr>
          <p:spPr>
            <a:xfrm>
              <a:off x="5508103" y="260648"/>
              <a:ext cx="4001035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4128" y="188640"/>
              <a:ext cx="3785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24128" y="1412776"/>
              <a:ext cx="1495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96335" y="1268760"/>
              <a:ext cx="16354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8532439" y="93195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0297" r="28334" b="23594"/>
          <a:stretch>
            <a:fillRect/>
          </a:stretch>
        </p:blipFill>
        <p:spPr bwMode="auto">
          <a:xfrm>
            <a:off x="2135561" y="332656"/>
            <a:ext cx="522247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711624" y="4509120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43672" y="3068960"/>
            <a:ext cx="0" cy="144016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55640" y="4911552"/>
            <a:ext cx="3371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3174" y="3975448"/>
            <a:ext cx="41280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3 up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927648" y="4623519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87688" y="4191471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5640" y="332657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3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032104" y="188641"/>
            <a:ext cx="4128053" cy="2016224"/>
            <a:chOff x="5508103" y="188640"/>
            <a:chExt cx="4128053" cy="2016224"/>
          </a:xfrm>
        </p:grpSpPr>
        <p:sp>
          <p:nvSpPr>
            <p:cNvPr id="24" name="Rectangle 23"/>
            <p:cNvSpPr/>
            <p:nvPr/>
          </p:nvSpPr>
          <p:spPr>
            <a:xfrm>
              <a:off x="5508103" y="260648"/>
              <a:ext cx="4128053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4128" y="188640"/>
              <a:ext cx="3785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24128" y="1412776"/>
              <a:ext cx="1495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96336" y="1268760"/>
              <a:ext cx="1681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8572858" y="908718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 flipV="1">
            <a:off x="2711624" y="4509121"/>
            <a:ext cx="4104456" cy="10888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16081" y="4294838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41335" y="4902260"/>
            <a:ext cx="29995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00B050"/>
                </a:solidFill>
              </a:rPr>
              <a:t>3</a:t>
            </a:r>
            <a:r>
              <a:rPr lang="en-GB" sz="4800" b="1" dirty="0"/>
              <a:t>x + </a:t>
            </a:r>
            <a:r>
              <a:rPr lang="en-GB" sz="4800" b="1" dirty="0">
                <a:solidFill>
                  <a:srgbClr val="7030A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0297" r="27781" b="23594"/>
          <a:stretch>
            <a:fillRect/>
          </a:stretch>
        </p:blipFill>
        <p:spPr bwMode="auto">
          <a:xfrm>
            <a:off x="1991544" y="548679"/>
            <a:ext cx="5040560" cy="532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999656" y="3140968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31704" y="2708920"/>
            <a:ext cx="0" cy="43204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43672" y="3573017"/>
            <a:ext cx="3371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1206" y="2636913"/>
            <a:ext cx="41280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1 up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215680" y="3284984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575720" y="2852936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83632" y="476673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032104" y="188641"/>
            <a:ext cx="4001036" cy="2016224"/>
            <a:chOff x="5508103" y="188640"/>
            <a:chExt cx="4001036" cy="2016224"/>
          </a:xfrm>
        </p:grpSpPr>
        <p:sp>
          <p:nvSpPr>
            <p:cNvPr id="23" name="Rectangle 22"/>
            <p:cNvSpPr/>
            <p:nvPr/>
          </p:nvSpPr>
          <p:spPr>
            <a:xfrm>
              <a:off x="5508103" y="260648"/>
              <a:ext cx="4001035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24128" y="188640"/>
              <a:ext cx="3785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4128" y="1412776"/>
              <a:ext cx="1495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96336" y="1268760"/>
              <a:ext cx="1495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956376" y="90872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>
            <a:stCxn id="30" idx="1"/>
          </p:cNvCxnSpPr>
          <p:nvPr/>
        </p:nvCxnSpPr>
        <p:spPr>
          <a:xfrm flipH="1">
            <a:off x="2495600" y="3392126"/>
            <a:ext cx="4529864" cy="1808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25465" y="3068961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73389" y="3894148"/>
            <a:ext cx="265489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x + </a:t>
            </a:r>
            <a:r>
              <a:rPr lang="en-GB" sz="4800" b="1" dirty="0">
                <a:solidFill>
                  <a:srgbClr val="7030A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3250" r="28334" b="19657"/>
          <a:stretch>
            <a:fillRect/>
          </a:stretch>
        </p:blipFill>
        <p:spPr bwMode="auto">
          <a:xfrm>
            <a:off x="1775520" y="332657"/>
            <a:ext cx="5184576" cy="56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791744" y="3501008"/>
            <a:ext cx="144016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31904" y="3573016"/>
            <a:ext cx="0" cy="50405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99231" y="4667944"/>
            <a:ext cx="3371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3 along the x-axis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9397" y="3573017"/>
            <a:ext cx="47131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Decrease of 1 down the y-axis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655840" y="3573016"/>
            <a:ext cx="576064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303912" y="3789040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98037" y="1613699"/>
            <a:ext cx="2172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-1 ÷ 3 =</a:t>
            </a:r>
            <a:endParaRPr lang="en-GB" sz="4400" b="1" dirty="0">
              <a:solidFill>
                <a:srgbClr val="00B050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6960096" y="128950"/>
            <a:ext cx="4888701" cy="1296144"/>
            <a:chOff x="3819777" y="260648"/>
            <a:chExt cx="4888701" cy="1296144"/>
          </a:xfrm>
        </p:grpSpPr>
        <p:sp>
          <p:nvSpPr>
            <p:cNvPr id="16" name="Rectangle 15"/>
            <p:cNvSpPr/>
            <p:nvPr/>
          </p:nvSpPr>
          <p:spPr>
            <a:xfrm>
              <a:off x="3819777" y="260648"/>
              <a:ext cx="4888701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56176" y="332656"/>
              <a:ext cx="25523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156176" y="972017"/>
              <a:ext cx="25298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8812" y="675022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9264352" y="2011487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64352" y="1939480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20336" y="1291408"/>
            <a:ext cx="737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64805" y="2413919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242737" y="2708921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50640" y="2570675"/>
            <a:ext cx="995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57150" y="2062788"/>
            <a:ext cx="737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39616" y="116633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626000" y="548680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26000" y="476673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47928" y="-171400"/>
            <a:ext cx="737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562469" y="223220"/>
            <a:ext cx="3910300" cy="1944216"/>
            <a:chOff x="5598839" y="167560"/>
            <a:chExt cx="3910300" cy="1944216"/>
          </a:xfrm>
        </p:grpSpPr>
        <p:sp>
          <p:nvSpPr>
            <p:cNvPr id="33" name="Rectangle 32"/>
            <p:cNvSpPr/>
            <p:nvPr/>
          </p:nvSpPr>
          <p:spPr>
            <a:xfrm>
              <a:off x="5598839" y="167560"/>
              <a:ext cx="3910300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24128" y="188640"/>
              <a:ext cx="3785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24128" y="1412776"/>
              <a:ext cx="1495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96335" y="1268760"/>
              <a:ext cx="1639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8582894" y="940983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>
            <a:cxnSpLocks/>
            <a:stCxn id="40" idx="1"/>
          </p:cNvCxnSpPr>
          <p:nvPr/>
        </p:nvCxnSpPr>
        <p:spPr>
          <a:xfrm flipH="1" flipV="1">
            <a:off x="2279577" y="3073020"/>
            <a:ext cx="4601873" cy="25115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81450" y="3001013"/>
            <a:ext cx="496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5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680355" y="4221088"/>
            <a:ext cx="3380688" cy="1016823"/>
            <a:chOff x="6156355" y="4221088"/>
            <a:chExt cx="3380688" cy="1016823"/>
          </a:xfrm>
        </p:grpSpPr>
        <p:sp>
          <p:nvSpPr>
            <p:cNvPr id="41" name="TextBox 40"/>
            <p:cNvSpPr txBox="1"/>
            <p:nvPr/>
          </p:nvSpPr>
          <p:spPr>
            <a:xfrm>
              <a:off x="6156355" y="4289327"/>
              <a:ext cx="3380688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/>
                <a:t>y =  </a:t>
              </a:r>
              <a:r>
                <a:rPr lang="en-GB" sz="4800" b="1" dirty="0">
                  <a:solidFill>
                    <a:srgbClr val="00B050"/>
                  </a:solidFill>
                </a:rPr>
                <a:t>  </a:t>
              </a:r>
              <a:r>
                <a:rPr lang="en-GB" sz="4800" b="1" dirty="0"/>
                <a:t>x + </a:t>
              </a:r>
              <a:r>
                <a:rPr lang="en-GB" sz="4800" b="1" dirty="0">
                  <a:solidFill>
                    <a:srgbClr val="7030A0"/>
                  </a:solidFill>
                </a:rPr>
                <a:t>5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374574" y="4725144"/>
              <a:ext cx="28803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341558" y="4653136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0558" y="4221088"/>
              <a:ext cx="587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</a:rPr>
                <a:t>-1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  <p:bldP spid="14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30" grpId="0"/>
      <p:bldP spid="31" grpId="0"/>
      <p:bldP spid="40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</TotalTime>
  <Words>1977</Words>
  <Application>Microsoft Office PowerPoint</Application>
  <PresentationFormat>Widescreen</PresentationFormat>
  <Paragraphs>271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 CENA</vt:lpstr>
      <vt:lpstr>Arial</vt:lpstr>
      <vt:lpstr>Calibri</vt:lpstr>
      <vt:lpstr>Cambria Math</vt:lpstr>
      <vt:lpstr>Century Gothic</vt:lpstr>
      <vt:lpstr>Corbel</vt:lpstr>
      <vt:lpstr>Gallery</vt:lpstr>
      <vt:lpstr>Piecewise-defined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Piecewise-defined functions</vt:lpstr>
      <vt:lpstr>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Piecewise-defined functions</dc:title>
  <dc:creator>Lyn ZHANG</dc:creator>
  <cp:lastModifiedBy>Lyn ZHANG</cp:lastModifiedBy>
  <cp:revision>12</cp:revision>
  <dcterms:created xsi:type="dcterms:W3CDTF">2021-07-02T02:45:32Z</dcterms:created>
  <dcterms:modified xsi:type="dcterms:W3CDTF">2023-03-21T21:40:58Z</dcterms:modified>
</cp:coreProperties>
</file>