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85" r:id="rId2"/>
    <p:sldId id="284" r:id="rId3"/>
    <p:sldId id="286" r:id="rId4"/>
    <p:sldId id="28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69"/>
  </p:normalViewPr>
  <p:slideViewPr>
    <p:cSldViewPr snapToGrid="0" snapToObjects="1">
      <p:cViewPr varScale="1">
        <p:scale>
          <a:sx n="43" d="100"/>
          <a:sy n="43" d="100"/>
        </p:scale>
        <p:origin x="22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2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7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5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5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8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7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4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4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0742-0DC9-EF4E-9B6E-942E17996213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1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7F6CC8-0E2B-0FCE-4AEE-6C8309E38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113" y="5077780"/>
            <a:ext cx="5797774" cy="4328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6F1A77-5B4F-99F5-05FF-B48F7D241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113" y="366627"/>
            <a:ext cx="5797774" cy="429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72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F3B2CE0-196B-3A29-5C4B-3FF34725F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202" y="279492"/>
            <a:ext cx="3657600" cy="17259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6D43368-8B20-2188-B211-AFCCB7A22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202" y="2005438"/>
            <a:ext cx="3841596" cy="17403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A68694-0B27-79DD-C521-DE957B8D5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0195" y="3836077"/>
            <a:ext cx="3668632" cy="21030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C7DF48A-4398-0478-9DDE-CA914B9C6276}"/>
              </a:ext>
            </a:extLst>
          </p:cNvPr>
          <p:cNvSpPr txBox="1"/>
          <p:nvPr/>
        </p:nvSpPr>
        <p:spPr>
          <a:xfrm>
            <a:off x="3763536" y="3947389"/>
            <a:ext cx="808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tan(x)</a:t>
            </a:r>
            <a:endParaRPr lang="en-AU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77CDC8E-77A1-EF77-4BC6-00AFE7581C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4869" y="6029396"/>
            <a:ext cx="3159284" cy="108284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E8BECDD-2145-52BA-6D67-1EDD8E7739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9650" y="7318131"/>
            <a:ext cx="3839177" cy="215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39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D78D14A-E5D1-C144-1967-CEB4914FAE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4255913"/>
                  </p:ext>
                </p:extLst>
              </p:nvPr>
            </p:nvGraphicFramePr>
            <p:xfrm>
              <a:off x="469900" y="379142"/>
              <a:ext cx="5842000" cy="86505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60500">
                      <a:extLst>
                        <a:ext uri="{9D8B030D-6E8A-4147-A177-3AD203B41FA5}">
                          <a16:colId xmlns:a16="http://schemas.microsoft.com/office/drawing/2014/main" val="351619270"/>
                        </a:ext>
                      </a:extLst>
                    </a:gridCol>
                    <a:gridCol w="1460500">
                      <a:extLst>
                        <a:ext uri="{9D8B030D-6E8A-4147-A177-3AD203B41FA5}">
                          <a16:colId xmlns:a16="http://schemas.microsoft.com/office/drawing/2014/main" val="4149389803"/>
                        </a:ext>
                      </a:extLst>
                    </a:gridCol>
                    <a:gridCol w="1460500">
                      <a:extLst>
                        <a:ext uri="{9D8B030D-6E8A-4147-A177-3AD203B41FA5}">
                          <a16:colId xmlns:a16="http://schemas.microsoft.com/office/drawing/2014/main" val="575872222"/>
                        </a:ext>
                      </a:extLst>
                    </a:gridCol>
                    <a:gridCol w="1460500">
                      <a:extLst>
                        <a:ext uri="{9D8B030D-6E8A-4147-A177-3AD203B41FA5}">
                          <a16:colId xmlns:a16="http://schemas.microsoft.com/office/drawing/2014/main" val="80834751"/>
                        </a:ext>
                      </a:extLst>
                    </a:gridCol>
                  </a:tblGrid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Equations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Parent graphs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Transformation equations</a:t>
                          </a:r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5237630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Linear/straight line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y=x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y=a+bx</a:t>
                          </a:r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29958326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Hyperbola 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AU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oMath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AU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num>
                                  <m:den>
                                    <m:r>
                                      <a:rPr lang="en-AU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AU" i="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den>
                                </m:f>
                                <m:r>
                                  <a:rPr lang="en-AU" i="0" dirty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5730719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Truncus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AU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dirty="0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AU" i="1" dirty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AU" i="1" dirty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AU" i="1" dirty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AU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AU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n-AU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AU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AU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248747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Parabola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AU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AU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AU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AU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AU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AU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0287136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Sideway Parabola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AU" i="1" dirty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AU" i="1" dirty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AU" i="1" dirty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AU" i="1" dirty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7646788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Square root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AU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rad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6602442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>
                              <a:solidFill>
                                <a:schemeClr val="tx1"/>
                              </a:solidFill>
                            </a:rPr>
                            <a:t>Square root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−(</m:t>
                                    </m:r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AU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rad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5176411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Square root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AU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rad>
                                <m:r>
                                  <a:rPr lang="en-AU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795890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D78D14A-E5D1-C144-1967-CEB4914FAE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4255913"/>
                  </p:ext>
                </p:extLst>
              </p:nvPr>
            </p:nvGraphicFramePr>
            <p:xfrm>
              <a:off x="469900" y="379142"/>
              <a:ext cx="5842000" cy="86505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60500">
                      <a:extLst>
                        <a:ext uri="{9D8B030D-6E8A-4147-A177-3AD203B41FA5}">
                          <a16:colId xmlns:a16="http://schemas.microsoft.com/office/drawing/2014/main" val="351619270"/>
                        </a:ext>
                      </a:extLst>
                    </a:gridCol>
                    <a:gridCol w="1460500">
                      <a:extLst>
                        <a:ext uri="{9D8B030D-6E8A-4147-A177-3AD203B41FA5}">
                          <a16:colId xmlns:a16="http://schemas.microsoft.com/office/drawing/2014/main" val="4149389803"/>
                        </a:ext>
                      </a:extLst>
                    </a:gridCol>
                    <a:gridCol w="1460500">
                      <a:extLst>
                        <a:ext uri="{9D8B030D-6E8A-4147-A177-3AD203B41FA5}">
                          <a16:colId xmlns:a16="http://schemas.microsoft.com/office/drawing/2014/main" val="575872222"/>
                        </a:ext>
                      </a:extLst>
                    </a:gridCol>
                    <a:gridCol w="1460500">
                      <a:extLst>
                        <a:ext uri="{9D8B030D-6E8A-4147-A177-3AD203B41FA5}">
                          <a16:colId xmlns:a16="http://schemas.microsoft.com/office/drawing/2014/main" val="80834751"/>
                        </a:ext>
                      </a:extLst>
                    </a:gridCol>
                  </a:tblGrid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Equations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Parent graphs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Transformation equations</a:t>
                          </a:r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5237630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Linear/straight line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y=x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y=a+bx</a:t>
                          </a:r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29958326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Hyperbola 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7" t="-201911" r="-201250" b="-604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000" t="-201911" r="-1667" b="-6044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15730719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Truncus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7" t="-300000" r="-201250" b="-5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000" t="-300000" r="-1667" b="-5006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7248747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Parabola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7" t="-400000" r="-201250" b="-4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000" t="-400000" r="-1667" b="-4006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0287136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Sideway Parabola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7" t="-500000" r="-201250" b="-3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000" t="-500000" r="-1667" b="-3006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646788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Square root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7" t="-603822" r="-201250" b="-2025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000" t="-603822" r="-1667" b="-2025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6602442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>
                              <a:solidFill>
                                <a:schemeClr val="tx1"/>
                              </a:solidFill>
                            </a:rPr>
                            <a:t>Square root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7" t="-699367" r="-201250" b="-1012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000" t="-699367" r="-1667" b="-1012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5176411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Square root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7" t="-799367" r="-201250" b="-12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000" t="-799367" r="-1667" b="-12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7958903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E12A0DC-D891-268E-F241-28C3A686E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075" y="1460499"/>
            <a:ext cx="628650" cy="6128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9F18D0-3A9A-7BB3-318B-C56A75779B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3612" y="3326084"/>
            <a:ext cx="720725" cy="7285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F674C53-7799-3D90-4A4A-0B05F87B8D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0233" y="2368649"/>
            <a:ext cx="790334" cy="78608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0A2587E-96A7-F8DD-BD58-53F1AB6EB1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1075" y="4315131"/>
            <a:ext cx="608927" cy="72853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D787C39-C9BF-7877-2580-17C34A67A5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1075" y="6225392"/>
            <a:ext cx="871533" cy="63353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A274A89-77D3-3691-4467-B4B40F9E32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8176" y="5236345"/>
            <a:ext cx="897329" cy="7003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31FC1F7-2975-FA37-B1CE-75C30214CB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63477" y="7214439"/>
            <a:ext cx="1098717" cy="68513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4728D8E-406C-5679-140F-C3A3A7E7081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80548" y="8136669"/>
            <a:ext cx="1098717" cy="76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D78D14A-E5D1-C144-1967-CEB4914FAE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4993952"/>
                  </p:ext>
                </p:extLst>
              </p:nvPr>
            </p:nvGraphicFramePr>
            <p:xfrm>
              <a:off x="584200" y="379142"/>
              <a:ext cx="5791200" cy="86505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7800">
                      <a:extLst>
                        <a:ext uri="{9D8B030D-6E8A-4147-A177-3AD203B41FA5}">
                          <a16:colId xmlns:a16="http://schemas.microsoft.com/office/drawing/2014/main" val="1603839129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4149389803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575872222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80834751"/>
                        </a:ext>
                      </a:extLst>
                    </a:gridCol>
                  </a:tblGrid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Equations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Parent graphs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Transformation equations</a:t>
                          </a:r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5237630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Circle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i="1" dirty="0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AU" i="0" dirty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AU" i="0" dirty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AU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i="1" dirty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AU" i="0" dirty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AU" i="0" dirty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i="1" dirty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en-AU" i="0" dirty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(𝑥-</a:t>
                          </a:r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ℎ</a:t>
                          </a: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r>
                            <a:rPr lang="en-GB" altLang="en-US" sz="120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 +(𝑦−</a:t>
                          </a:r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 𝑘</a:t>
                          </a: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r>
                            <a:rPr lang="en-GB" altLang="en-US" sz="120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 = </a:t>
                          </a:r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𝑟</a:t>
                          </a:r>
                          <a:r>
                            <a:rPr lang="en-GB" altLang="en-US" sz="1200" baseline="30000" dirty="0">
                              <a:solidFill>
                                <a:schemeClr val="tx1"/>
                              </a:solidFill>
                            </a:rPr>
                            <a:t>2 </a:t>
                          </a:r>
                        </a:p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29958326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Half circle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𝑦 =+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AU" sz="1400" i="1" dirty="0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1400" i="1" dirty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AU" sz="1400" i="0" dirty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−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𝑥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altLang="en-US" sz="1400" baseline="30000" dirty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 </m:t>
                                  </m:r>
                                </m:e>
                              </m:rad>
                            </m:oMath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5730719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Half circle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𝑦=−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AU" sz="1400" i="1" dirty="0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1400" i="1" dirty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AU" sz="1400" i="0" dirty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−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𝑥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altLang="en-US" sz="1400" baseline="30000" dirty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 </m:t>
                                  </m:r>
                                </m:e>
                              </m:rad>
                            </m:oMath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248747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Half circle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𝑥=−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AU" sz="1400" i="1" dirty="0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1400" i="1" dirty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AU" sz="1400" i="0" dirty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−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𝑦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altLang="en-US" sz="1400" baseline="30000" dirty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 </m:t>
                                  </m:r>
                                </m:e>
                              </m:rad>
                            </m:oMath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0287136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Half circle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𝑥=+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AU" sz="1400" i="1" dirty="0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1400" i="1" dirty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AU" sz="1400" i="0" dirty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−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𝑦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altLang="en-US" sz="1400" baseline="30000" dirty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 </m:t>
                                  </m:r>
                                </m:e>
                              </m:rad>
                            </m:oMath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7646788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6602442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5176411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795890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D78D14A-E5D1-C144-1967-CEB4914FAE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4993952"/>
                  </p:ext>
                </p:extLst>
              </p:nvPr>
            </p:nvGraphicFramePr>
            <p:xfrm>
              <a:off x="584200" y="379142"/>
              <a:ext cx="5791200" cy="86505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7800">
                      <a:extLst>
                        <a:ext uri="{9D8B030D-6E8A-4147-A177-3AD203B41FA5}">
                          <a16:colId xmlns:a16="http://schemas.microsoft.com/office/drawing/2014/main" val="1603839129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4149389803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575872222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80834751"/>
                        </a:ext>
                      </a:extLst>
                    </a:gridCol>
                  </a:tblGrid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Equations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Parent graphs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Transformation equations</a:t>
                          </a:r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5237630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Circle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20" t="-100633" r="-201261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(𝑥-</a:t>
                          </a:r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ℎ</a:t>
                          </a: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r>
                            <a:rPr lang="en-GB" altLang="en-US" sz="120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 +(𝑦−</a:t>
                          </a:r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 𝑘</a:t>
                          </a: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r>
                            <a:rPr lang="en-GB" altLang="en-US" sz="120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altLang="en-US" sz="1200" dirty="0">
                              <a:solidFill>
                                <a:schemeClr val="tx1"/>
                              </a:solidFill>
                            </a:rPr>
                            <a:t> = </a:t>
                          </a:r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𝑟</a:t>
                          </a:r>
                          <a:r>
                            <a:rPr lang="en-GB" altLang="en-US" sz="1200" baseline="30000" dirty="0">
                              <a:solidFill>
                                <a:schemeClr val="tx1"/>
                              </a:solidFill>
                            </a:rPr>
                            <a:t>2 </a:t>
                          </a:r>
                        </a:p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29958326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Half circle</a:t>
                          </a:r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20" t="-201911" r="-201261" b="-604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5730719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Half circle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20" t="-300000" r="-201261" b="-5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248747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Half circle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20" t="-400000" r="-201261" b="-4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0287136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Half circle</a:t>
                          </a:r>
                          <a:endParaRPr lang="en-AU" dirty="0"/>
                        </a:p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20" t="-500000" r="-201261" b="-3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7646788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6602442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5176411"/>
                      </a:ext>
                    </a:extLst>
                  </a:tr>
                  <a:tr h="961173"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7958903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39E02BA-AF2F-4430-E4E0-5824A96D5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1685" y="1419001"/>
            <a:ext cx="751194" cy="7564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2D51DB9-BCBE-AF45-8A31-75CDF7554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7232" y="2445178"/>
            <a:ext cx="673302" cy="6647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CABC68-9874-374C-653A-9B858CB5B0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1685" y="3357277"/>
            <a:ext cx="647763" cy="6742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1B7803-5393-E287-F546-94EBFED9FF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6146" y="4278799"/>
            <a:ext cx="734388" cy="7053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669999-7819-1EC5-0665-F4D9F145DB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2952" y="5316710"/>
            <a:ext cx="734388" cy="74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79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7102</TotalTime>
  <Words>142</Words>
  <Application>Microsoft Office PowerPoint</Application>
  <PresentationFormat>A4 Paper (210x297 mm)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Yongmei Zhang</dc:creator>
  <cp:lastModifiedBy>Lyn ZHANG</cp:lastModifiedBy>
  <cp:revision>52</cp:revision>
  <cp:lastPrinted>2022-08-18T21:21:48Z</cp:lastPrinted>
  <dcterms:created xsi:type="dcterms:W3CDTF">2020-06-04T22:01:17Z</dcterms:created>
  <dcterms:modified xsi:type="dcterms:W3CDTF">2023-03-22T01:33:52Z</dcterms:modified>
</cp:coreProperties>
</file>