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3" r:id="rId3"/>
    <p:sldId id="258" r:id="rId4"/>
    <p:sldId id="284" r:id="rId5"/>
    <p:sldId id="285" r:id="rId6"/>
    <p:sldId id="259" r:id="rId7"/>
    <p:sldId id="286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68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219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69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727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03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39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11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837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015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615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8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6CDE15-BF70-455C-AE46-A9A9CB2A413A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EDE7212-7E99-409D-9C14-2A10732E2A83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35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997BA-8D46-4FE3-A0F3-49FF53E8CA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Applying function notation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81368-0FFC-49A8-A9D8-55FEE59940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5F</a:t>
            </a:r>
          </a:p>
        </p:txBody>
      </p:sp>
    </p:spTree>
    <p:extLst>
      <p:ext uri="{BB962C8B-B14F-4D97-AF65-F5344CB8AC3E}">
        <p14:creationId xmlns:p14="http://schemas.microsoft.com/office/powerpoint/2010/main" val="262554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9C0AB90-CA2C-CD05-430C-986D4F3EF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7772400" cy="654050"/>
          </a:xfrm>
        </p:spPr>
        <p:txBody>
          <a:bodyPr/>
          <a:lstStyle/>
          <a:p>
            <a:pPr eaLnBrk="1" hangingPunct="1"/>
            <a:r>
              <a:rPr lang="en-US" altLang="en-US" sz="3600"/>
              <a:t>Functional Notation:  Find the following</a:t>
            </a:r>
          </a:p>
        </p:txBody>
      </p:sp>
      <p:graphicFrame>
        <p:nvGraphicFramePr>
          <p:cNvPr id="62467" name="Object 4">
            <a:extLst>
              <a:ext uri="{FF2B5EF4-FFF2-40B4-BE49-F238E27FC236}">
                <a16:creationId xmlns:a16="http://schemas.microsoft.com/office/drawing/2014/main" id="{B8691538-0583-BD9A-5310-DF512C7297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5100" y="1752600"/>
          <a:ext cx="11049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9" imgH="253890" progId="Equation.DSMT4">
                  <p:embed/>
                </p:oleObj>
              </mc:Choice>
              <mc:Fallback>
                <p:oleObj name="Equation" r:id="rId2" imgW="533169" imgH="253890" progId="Equation.DSMT4">
                  <p:embed/>
                  <p:pic>
                    <p:nvPicPr>
                      <p:cNvPr id="62467" name="Object 4">
                        <a:extLst>
                          <a:ext uri="{FF2B5EF4-FFF2-40B4-BE49-F238E27FC236}">
                            <a16:creationId xmlns:a16="http://schemas.microsoft.com/office/drawing/2014/main" id="{B8691538-0583-BD9A-5310-DF512C7297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1752600"/>
                        <a:ext cx="11049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7">
            <a:extLst>
              <a:ext uri="{FF2B5EF4-FFF2-40B4-BE49-F238E27FC236}">
                <a16:creationId xmlns:a16="http://schemas.microsoft.com/office/drawing/2014/main" id="{40EED7F8-5CD7-8294-810C-D878DF6152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069976"/>
          <a:ext cx="27432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85255" imgH="266584" progId="Equation.DSMT4">
                  <p:embed/>
                </p:oleObj>
              </mc:Choice>
              <mc:Fallback>
                <p:oleObj name="Equation" r:id="rId4" imgW="1485255" imgH="266584" progId="Equation.DSMT4">
                  <p:embed/>
                  <p:pic>
                    <p:nvPicPr>
                      <p:cNvPr id="62468" name="Object 7">
                        <a:extLst>
                          <a:ext uri="{FF2B5EF4-FFF2-40B4-BE49-F238E27FC236}">
                            <a16:creationId xmlns:a16="http://schemas.microsoft.com/office/drawing/2014/main" id="{40EED7F8-5CD7-8294-810C-D878DF6152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069976"/>
                        <a:ext cx="2743200" cy="4921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BF0"/>
                          </a:gs>
                          <a:gs pos="74001">
                            <a:srgbClr val="FFDD75"/>
                          </a:gs>
                          <a:gs pos="83000">
                            <a:srgbClr val="FFDD75"/>
                          </a:gs>
                          <a:gs pos="100000">
                            <a:srgbClr val="FFE8A3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9" name="Rectangle 8">
            <a:extLst>
              <a:ext uri="{FF2B5EF4-FFF2-40B4-BE49-F238E27FC236}">
                <a16:creationId xmlns:a16="http://schemas.microsoft.com/office/drawing/2014/main" id="{35DD29B2-1777-EDAB-DD8D-029CF69A2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014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8921" name="Object 9">
            <a:extLst>
              <a:ext uri="{FF2B5EF4-FFF2-40B4-BE49-F238E27FC236}">
                <a16:creationId xmlns:a16="http://schemas.microsoft.com/office/drawing/2014/main" id="{01D06979-ECA6-AF2F-D370-8134BCE08E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9300" y="2743201"/>
          <a:ext cx="2209800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79500" imgH="889000" progId="Equation.3">
                  <p:embed/>
                </p:oleObj>
              </mc:Choice>
              <mc:Fallback>
                <p:oleObj name="Equation" r:id="rId6" imgW="1079500" imgH="889000" progId="Equation.3">
                  <p:embed/>
                  <p:pic>
                    <p:nvPicPr>
                      <p:cNvPr id="38921" name="Object 9">
                        <a:extLst>
                          <a:ext uri="{FF2B5EF4-FFF2-40B4-BE49-F238E27FC236}">
                            <a16:creationId xmlns:a16="http://schemas.microsoft.com/office/drawing/2014/main" id="{01D06979-ECA6-AF2F-D370-8134BCE08E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2743201"/>
                        <a:ext cx="2209800" cy="1819275"/>
                      </a:xfrm>
                      <a:prstGeom prst="rect">
                        <a:avLst/>
                      </a:prstGeom>
                      <a:solidFill>
                        <a:srgbClr val="DFDFD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Rectangle 10">
            <a:extLst>
              <a:ext uri="{FF2B5EF4-FFF2-40B4-BE49-F238E27FC236}">
                <a16:creationId xmlns:a16="http://schemas.microsoft.com/office/drawing/2014/main" id="{40DD84CF-E0CE-A3FE-CDDA-3A7B7C9FE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061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72" name="Rectangle 12">
            <a:extLst>
              <a:ext uri="{FF2B5EF4-FFF2-40B4-BE49-F238E27FC236}">
                <a16:creationId xmlns:a16="http://schemas.microsoft.com/office/drawing/2014/main" id="{BA01CF9F-546C-47AF-683A-00B475372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014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62473" name="Object 5">
            <a:extLst>
              <a:ext uri="{FF2B5EF4-FFF2-40B4-BE49-F238E27FC236}">
                <a16:creationId xmlns:a16="http://schemas.microsoft.com/office/drawing/2014/main" id="{5F9C7104-43FA-6153-0F1F-7907177E0A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53201" y="1074739"/>
          <a:ext cx="270351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394" imgH="266584" progId="Equation.DSMT4">
                  <p:embed/>
                </p:oleObj>
              </mc:Choice>
              <mc:Fallback>
                <p:oleObj name="Equation" r:id="rId8" imgW="1396394" imgH="266584" progId="Equation.DSMT4">
                  <p:embed/>
                  <p:pic>
                    <p:nvPicPr>
                      <p:cNvPr id="62473" name="Object 5">
                        <a:extLst>
                          <a:ext uri="{FF2B5EF4-FFF2-40B4-BE49-F238E27FC236}">
                            <a16:creationId xmlns:a16="http://schemas.microsoft.com/office/drawing/2014/main" id="{5F9C7104-43FA-6153-0F1F-7907177E0A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1" y="1074739"/>
                        <a:ext cx="2703513" cy="515937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BF0"/>
                          </a:gs>
                          <a:gs pos="74001">
                            <a:srgbClr val="FFDD75"/>
                          </a:gs>
                          <a:gs pos="83000">
                            <a:srgbClr val="FFDD75"/>
                          </a:gs>
                          <a:gs pos="100000">
                            <a:srgbClr val="FFE8A3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4" name="Object 6">
            <a:extLst>
              <a:ext uri="{FF2B5EF4-FFF2-40B4-BE49-F238E27FC236}">
                <a16:creationId xmlns:a16="http://schemas.microsoft.com/office/drawing/2014/main" id="{6B5D36FE-1EA9-3DEA-EC3B-50F957EC47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1752601"/>
          <a:ext cx="16764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571252" imgH="203112" progId="Equation.DSMT4">
                  <p:embed/>
                </p:oleObj>
              </mc:Choice>
              <mc:Fallback>
                <p:oleObj name="Equation" r:id="rId10" imgW="571252" imgH="203112" progId="Equation.DSMT4">
                  <p:embed/>
                  <p:pic>
                    <p:nvPicPr>
                      <p:cNvPr id="62474" name="Object 6">
                        <a:extLst>
                          <a:ext uri="{FF2B5EF4-FFF2-40B4-BE49-F238E27FC236}">
                            <a16:creationId xmlns:a16="http://schemas.microsoft.com/office/drawing/2014/main" id="{6B5D36FE-1EA9-3DEA-EC3B-50F957EC47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752601"/>
                        <a:ext cx="16764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>
            <a:extLst>
              <a:ext uri="{FF2B5EF4-FFF2-40B4-BE49-F238E27FC236}">
                <a16:creationId xmlns:a16="http://schemas.microsoft.com/office/drawing/2014/main" id="{FC3B683A-8797-56DA-A78F-73C106581D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3301" y="2590800"/>
          <a:ext cx="4246563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27200" imgH="939800" progId="Equation.3">
                  <p:embed/>
                </p:oleObj>
              </mc:Choice>
              <mc:Fallback>
                <p:oleObj name="Equation" r:id="rId12" imgW="1727200" imgH="939800" progId="Equation.3">
                  <p:embed/>
                  <p:pic>
                    <p:nvPicPr>
                      <p:cNvPr id="16" name="Object 10">
                        <a:extLst>
                          <a:ext uri="{FF2B5EF4-FFF2-40B4-BE49-F238E27FC236}">
                            <a16:creationId xmlns:a16="http://schemas.microsoft.com/office/drawing/2014/main" id="{FC3B683A-8797-56DA-A78F-73C106581D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1" y="2590800"/>
                        <a:ext cx="4246563" cy="2317750"/>
                      </a:xfrm>
                      <a:prstGeom prst="rect">
                        <a:avLst/>
                      </a:prstGeom>
                      <a:solidFill>
                        <a:srgbClr val="5CFFAD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6035-4D17-4740-B032-4FEB39AC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460" y="829915"/>
            <a:ext cx="9720072" cy="818581"/>
          </a:xfrm>
        </p:spPr>
        <p:txBody>
          <a:bodyPr/>
          <a:lstStyle/>
          <a:p>
            <a:r>
              <a:rPr lang="en-US" dirty="0"/>
              <a:t>Example 2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DB1F7-CC30-455B-82D9-5FC58341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428" y="1860997"/>
            <a:ext cx="11281893" cy="4023360"/>
          </a:xfrm>
        </p:spPr>
        <p:txBody>
          <a:bodyPr>
            <a:normAutofit/>
          </a:bodyPr>
          <a:lstStyle/>
          <a:p>
            <a:r>
              <a:rPr lang="en-US" dirty="0"/>
              <a:t>If f:</a:t>
            </a:r>
            <a:r>
              <a:rPr lang="en-US" b="1" dirty="0">
                <a:latin typeface="Castellar" panose="020A0402060406010301" pitchFamily="18" charset="0"/>
              </a:rPr>
              <a:t>R</a:t>
            </a:r>
            <a:r>
              <a:rPr lang="en-US" dirty="0">
                <a:latin typeface="Castellar" panose="020A0402060406010301" pitchFamily="18" charset="0"/>
              </a:rPr>
              <a:t>→</a:t>
            </a:r>
            <a:r>
              <a:rPr lang="en-US" b="1" dirty="0">
                <a:latin typeface="Castellar" panose="020A0402060406010301" pitchFamily="18" charset="0"/>
              </a:rPr>
              <a:t>R</a:t>
            </a:r>
            <a:r>
              <a:rPr lang="en-US" dirty="0"/>
              <a:t>, f(x)=</a:t>
            </a:r>
            <a:r>
              <a:rPr lang="en-US" dirty="0" err="1"/>
              <a:t>ax+b</a:t>
            </a:r>
            <a:r>
              <a:rPr lang="en-US" dirty="0"/>
              <a:t> such that f(1)=7 and f(5)=19, find a and b and sketch the graph of y=f(x).</a:t>
            </a:r>
          </a:p>
          <a:p>
            <a:r>
              <a:rPr lang="en-US" dirty="0"/>
              <a:t>Since f(1)=7 and f(5)=19,</a:t>
            </a:r>
          </a:p>
          <a:p>
            <a:r>
              <a:rPr lang="en-US" dirty="0"/>
              <a:t>7 =</a:t>
            </a:r>
            <a:r>
              <a:rPr lang="en-US" dirty="0" err="1"/>
              <a:t>a+b</a:t>
            </a:r>
            <a:r>
              <a:rPr lang="en-US" dirty="0"/>
              <a:t>          (1) </a:t>
            </a:r>
          </a:p>
          <a:p>
            <a:r>
              <a:rPr lang="en-US" dirty="0"/>
              <a:t>19 =5a+b      (2)</a:t>
            </a:r>
          </a:p>
          <a:p>
            <a:r>
              <a:rPr lang="en-US" dirty="0"/>
              <a:t>Subtract (1) from (2):</a:t>
            </a:r>
          </a:p>
          <a:p>
            <a:r>
              <a:rPr lang="en-US" dirty="0"/>
              <a:t>12=4a</a:t>
            </a:r>
          </a:p>
          <a:p>
            <a:r>
              <a:rPr lang="en-US" dirty="0"/>
              <a:t>Thus a=3 and substituting in (1) gives b=4.</a:t>
            </a:r>
          </a:p>
          <a:p>
            <a:r>
              <a:rPr lang="en-US" dirty="0"/>
              <a:t>Hence f(x)=3x+4.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4E0CD0-A3C7-45CA-B0CA-1DFA116BF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6170" y="2296972"/>
            <a:ext cx="3690112" cy="373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4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C16E7EB-9D5D-3094-1421-7946E6E2B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7493" y="363814"/>
            <a:ext cx="8331870" cy="577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98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3C85C8-464A-0ED2-B382-025A8624E5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892" y="638847"/>
            <a:ext cx="9907626" cy="558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8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39556-6772-4660-86D4-B2939B98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584FC5-9210-4F7E-9949-BDC14FA57B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9" y="1809482"/>
                <a:ext cx="9720071" cy="402336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Find the quadratic function f such that f(4)=f(−2)=0 and f(0)=16.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Since 4 and −2 are solutions to the quadratic equation f(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)=0, we have</a:t>
                </a:r>
              </a:p>
              <a:p>
                <a:r>
                  <a:rPr lang="en-US" dirty="0"/>
                  <a:t>f(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)=d(x+2) (x−4)</a:t>
                </a:r>
              </a:p>
              <a:p>
                <a:r>
                  <a:rPr lang="en-US" dirty="0"/>
                  <a:t>Since  f(0)=16, we obtain</a:t>
                </a:r>
              </a:p>
              <a:p>
                <a:r>
                  <a:rPr lang="en-US" dirty="0"/>
                  <a:t>16 =d(2) (−4)  </a:t>
                </a:r>
                <a:r>
                  <a:rPr lang="en-US" dirty="0">
                    <a:sym typeface="Wingdings" panose="05000000000000000000" pitchFamily="2" charset="2"/>
                  </a:rPr>
                  <a:t>  16=d(</a:t>
                </a:r>
                <a:r>
                  <a:rPr lang="en-US" dirty="0"/>
                  <a:t>−</a:t>
                </a:r>
                <a:r>
                  <a:rPr lang="en-US" dirty="0">
                    <a:sym typeface="Wingdings" panose="05000000000000000000" pitchFamily="2" charset="2"/>
                  </a:rPr>
                  <a:t>8)</a:t>
                </a:r>
                <a:endParaRPr lang="en-US" dirty="0"/>
              </a:p>
              <a:p>
                <a:r>
                  <a:rPr lang="en-US" dirty="0"/>
                  <a:t>∴ d =−2 </a:t>
                </a:r>
              </a:p>
              <a:p>
                <a:r>
                  <a:rPr lang="en-US" dirty="0"/>
                  <a:t>Hence f(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= =−2(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+2)=−2(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−8)=−2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+16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584FC5-9210-4F7E-9949-BDC14FA57B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1809482"/>
                <a:ext cx="9720071" cy="4023360"/>
              </a:xfrm>
              <a:blipFill>
                <a:blip r:embed="rId2"/>
                <a:stretch>
                  <a:fillRect l="-313" t="-19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SOLUTION: if you were plotting the point (0,16) on a coordinate graph, how  would you plot it?">
            <a:extLst>
              <a:ext uri="{FF2B5EF4-FFF2-40B4-BE49-F238E27FC236}">
                <a16:creationId xmlns:a16="http://schemas.microsoft.com/office/drawing/2014/main" id="{C48D2758-A926-25A6-4155-CA450EA68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646557"/>
            <a:ext cx="293370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E1AA532-9012-0E44-4E8D-239AE1B3271B}"/>
              </a:ext>
            </a:extLst>
          </p:cNvPr>
          <p:cNvSpPr/>
          <p:nvPr/>
        </p:nvSpPr>
        <p:spPr>
          <a:xfrm>
            <a:off x="10337370" y="3146157"/>
            <a:ext cx="123987" cy="131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51252A9-3F5E-2EF5-65F9-26BA622BE9F6}"/>
              </a:ext>
            </a:extLst>
          </p:cNvPr>
          <p:cNvSpPr/>
          <p:nvPr/>
        </p:nvSpPr>
        <p:spPr>
          <a:xfrm>
            <a:off x="11218191" y="3174573"/>
            <a:ext cx="123987" cy="131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477DDB-D6AE-F1C2-60F6-ACA75C4527EB}"/>
              </a:ext>
            </a:extLst>
          </p:cNvPr>
          <p:cNvSpPr/>
          <p:nvPr/>
        </p:nvSpPr>
        <p:spPr>
          <a:xfrm>
            <a:off x="10629252" y="865329"/>
            <a:ext cx="123987" cy="131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18C529-2080-199F-8D87-2AB250F4E5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4164" y="5796467"/>
            <a:ext cx="6115904" cy="9526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21C4EA-51CA-CE1E-86F2-A43B1477978C}"/>
              </a:ext>
            </a:extLst>
          </p:cNvPr>
          <p:cNvSpPr txBox="1"/>
          <p:nvPr/>
        </p:nvSpPr>
        <p:spPr>
          <a:xfrm>
            <a:off x="9501850" y="4290847"/>
            <a:ext cx="254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a= –2, b=4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87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39556-6772-4660-86D4-B2939B98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584FC5-9210-4F7E-9949-BDC14FA57B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9" y="1809482"/>
                <a:ext cx="9720071" cy="402336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Find the quadratic function f such that f(4)=f(−2)=0 and Maximum =18.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Since 4 and −2 are solutions to the quadratic equation f(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)=0, we have</a:t>
                </a:r>
              </a:p>
              <a:p>
                <a:r>
                  <a:rPr lang="en-US" dirty="0"/>
                  <a:t>f(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)=d(x+2) (x−4)</a:t>
                </a:r>
              </a:p>
              <a:p>
                <a:r>
                  <a:rPr lang="en-US" dirty="0"/>
                  <a:t>Symmetry line between −2 &amp;4, </a:t>
                </a:r>
                <a:r>
                  <a:rPr lang="en-US" dirty="0">
                    <a:solidFill>
                      <a:schemeClr val="tx1"/>
                    </a:solidFill>
                  </a:rPr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2+4</m:t>
                        </m:r>
                      </m:num>
                      <m:den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Since  Max=18, f(1)=18</a:t>
                </a:r>
              </a:p>
              <a:p>
                <a:r>
                  <a:rPr lang="en-US" dirty="0"/>
                  <a:t>18 =d(3) (−3)  </a:t>
                </a:r>
                <a:r>
                  <a:rPr lang="en-US" dirty="0">
                    <a:sym typeface="Wingdings" panose="05000000000000000000" pitchFamily="2" charset="2"/>
                  </a:rPr>
                  <a:t>  18=d(</a:t>
                </a:r>
                <a:r>
                  <a:rPr lang="en-US" dirty="0"/>
                  <a:t>−</a:t>
                </a:r>
                <a:r>
                  <a:rPr lang="en-US" dirty="0">
                    <a:sym typeface="Wingdings" panose="05000000000000000000" pitchFamily="2" charset="2"/>
                  </a:rPr>
                  <a:t>9)</a:t>
                </a:r>
                <a:endParaRPr lang="en-US" dirty="0"/>
              </a:p>
              <a:p>
                <a:r>
                  <a:rPr lang="en-US" dirty="0"/>
                  <a:t>∴ d =−2 </a:t>
                </a:r>
              </a:p>
              <a:p>
                <a:r>
                  <a:rPr lang="en-US" dirty="0"/>
                  <a:t>Hence f(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= =−2(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+2)=−2(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−8)=−2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+16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584FC5-9210-4F7E-9949-BDC14FA57B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9" y="1809482"/>
                <a:ext cx="9720071" cy="4023360"/>
              </a:xfrm>
              <a:blipFill>
                <a:blip r:embed="rId2"/>
                <a:stretch>
                  <a:fillRect l="-188" t="-24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SOLUTION: if you were plotting the point (0,16) on a coordinate graph, how  would you plot it?">
            <a:extLst>
              <a:ext uri="{FF2B5EF4-FFF2-40B4-BE49-F238E27FC236}">
                <a16:creationId xmlns:a16="http://schemas.microsoft.com/office/drawing/2014/main" id="{C48D2758-A926-25A6-4155-CA450EA68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646557"/>
            <a:ext cx="293370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E1AA532-9012-0E44-4E8D-239AE1B3271B}"/>
              </a:ext>
            </a:extLst>
          </p:cNvPr>
          <p:cNvSpPr/>
          <p:nvPr/>
        </p:nvSpPr>
        <p:spPr>
          <a:xfrm>
            <a:off x="10337370" y="3146157"/>
            <a:ext cx="123987" cy="131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51252A9-3F5E-2EF5-65F9-26BA622BE9F6}"/>
              </a:ext>
            </a:extLst>
          </p:cNvPr>
          <p:cNvSpPr/>
          <p:nvPr/>
        </p:nvSpPr>
        <p:spPr>
          <a:xfrm>
            <a:off x="11218191" y="3174573"/>
            <a:ext cx="123987" cy="131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477DDB-D6AE-F1C2-60F6-ACA75C4527EB}"/>
              </a:ext>
            </a:extLst>
          </p:cNvPr>
          <p:cNvSpPr/>
          <p:nvPr/>
        </p:nvSpPr>
        <p:spPr>
          <a:xfrm>
            <a:off x="10753236" y="601863"/>
            <a:ext cx="123987" cy="1319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18C529-2080-199F-8D87-2AB250F4E5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4164" y="5796467"/>
            <a:ext cx="6115904" cy="9526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21C4EA-51CA-CE1E-86F2-A43B1477978C}"/>
              </a:ext>
            </a:extLst>
          </p:cNvPr>
          <p:cNvSpPr txBox="1"/>
          <p:nvPr/>
        </p:nvSpPr>
        <p:spPr>
          <a:xfrm>
            <a:off x="9501850" y="4290847"/>
            <a:ext cx="254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a= –2, b=4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95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C6228-30FD-42B0-97A2-23AA955D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03" y="711340"/>
            <a:ext cx="11477297" cy="1164756"/>
          </a:xfrm>
        </p:spPr>
        <p:txBody>
          <a:bodyPr/>
          <a:lstStyle/>
          <a:p>
            <a:r>
              <a:rPr lang="en-US" dirty="0"/>
              <a:t>Another way to find Max or Min?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B876DD-3782-9A2A-B631-80786673D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657" y="3297524"/>
            <a:ext cx="6708529" cy="26157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EFCF22D1-3A85-6EAD-2123-F32CD0E7E5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4703" y="1889875"/>
                <a:ext cx="9720071" cy="4023360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Find minimum value for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f(x)=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+16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16 +18</a:t>
                </a:r>
              </a:p>
              <a:p>
                <a:r>
                  <a:rPr lang="en-AU" dirty="0"/>
                  <a:t>f(x)=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  <m:sup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16 +18</a:t>
                </a:r>
              </a:p>
              <a:p>
                <a:r>
                  <a:rPr lang="en-AU" dirty="0"/>
                  <a:t>f(x)=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  <m:sup>
                        <m:r>
                          <a:rPr lang="en-A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+2</a:t>
                </a:r>
              </a:p>
              <a:p>
                <a:r>
                  <a:rPr lang="en-AU" dirty="0"/>
                  <a:t>Minimum value =2</a:t>
                </a:r>
              </a:p>
              <a:p>
                <a:endParaRPr lang="en-AU" dirty="0"/>
              </a:p>
              <a:p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EFCF22D1-3A85-6EAD-2123-F32CD0E7E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4703" y="1889875"/>
                <a:ext cx="9720071" cy="4023360"/>
              </a:xfrm>
              <a:blipFill>
                <a:blip r:embed="rId3"/>
                <a:stretch>
                  <a:fillRect l="-313" t="-1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>
            <a:extLst>
              <a:ext uri="{FF2B5EF4-FFF2-40B4-BE49-F238E27FC236}">
                <a16:creationId xmlns:a16="http://schemas.microsoft.com/office/drawing/2014/main" id="{C9916305-52D4-E679-1970-999466EA3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943" y="249440"/>
            <a:ext cx="332422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160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</TotalTime>
  <Words>460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Cambria Math</vt:lpstr>
      <vt:lpstr>Castellar</vt:lpstr>
      <vt:lpstr>Times New Roman</vt:lpstr>
      <vt:lpstr>Tw Cen MT</vt:lpstr>
      <vt:lpstr>Tw Cen MT Condensed</vt:lpstr>
      <vt:lpstr>Wingdings 3</vt:lpstr>
      <vt:lpstr>Integral</vt:lpstr>
      <vt:lpstr>MathType 5.0 Equation</vt:lpstr>
      <vt:lpstr>Microsoft Equation 3.0</vt:lpstr>
      <vt:lpstr>MathType 6.0 Equation</vt:lpstr>
      <vt:lpstr>Applying function notation</vt:lpstr>
      <vt:lpstr>Functional Notation:  Find the following</vt:lpstr>
      <vt:lpstr>Example 2</vt:lpstr>
      <vt:lpstr>PowerPoint Presentation</vt:lpstr>
      <vt:lpstr>PowerPoint Presentation</vt:lpstr>
      <vt:lpstr>Example 3</vt:lpstr>
      <vt:lpstr>Example 4</vt:lpstr>
      <vt:lpstr>Another way to find Max or Min?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function notation</dc:title>
  <dc:creator>Lyn ZHANG</dc:creator>
  <cp:lastModifiedBy>Lyn ZHANG</cp:lastModifiedBy>
  <cp:revision>14</cp:revision>
  <dcterms:created xsi:type="dcterms:W3CDTF">2021-07-02T03:00:48Z</dcterms:created>
  <dcterms:modified xsi:type="dcterms:W3CDTF">2023-03-22T21:22:15Z</dcterms:modified>
</cp:coreProperties>
</file>