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479"/>
  </p:normalViewPr>
  <p:slideViewPr>
    <p:cSldViewPr snapToGrid="0" snapToObjects="1">
      <p:cViewPr varScale="1">
        <p:scale>
          <a:sx n="62" d="100"/>
          <a:sy n="6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3D780-2169-4C9D-B93D-03CDA918081F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9A859-5C42-4FF0-B1EA-8915CBFB9D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0551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https://create.kahoot.it/details/312d4b93-6016-4c7c-a837-76ed8bd1e86a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9A859-5C42-4FF0-B1EA-8915CBFB9DF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258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3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4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7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8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2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2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8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0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5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1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3/23/2023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9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F6BA60-C90E-4CBA-80ED-C1314B5871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5631" r="-1" b="1009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47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8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8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60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3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3CCC034-ED52-D14C-B743-92BA6D5AF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 dirty="0">
                <a:solidFill>
                  <a:srgbClr val="FFFFFF"/>
                </a:solidFill>
              </a:rPr>
              <a:t>Solving harder financial 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45B04-D0D3-AD43-9738-4C03F2E57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354"/>
            <a:ext cx="9144000" cy="1265285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8G</a:t>
            </a:r>
          </a:p>
        </p:txBody>
      </p:sp>
      <p:grpSp>
        <p:nvGrpSpPr>
          <p:cNvPr id="80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753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80C01-C1A1-D94C-8265-B18FD9776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428" y="190953"/>
            <a:ext cx="10410372" cy="1325563"/>
          </a:xfrm>
        </p:spPr>
        <p:txBody>
          <a:bodyPr>
            <a:normAutofit/>
          </a:bodyPr>
          <a:lstStyle/>
          <a:p>
            <a:r>
              <a:rPr lang="en-US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CC936-3481-8344-8555-B5C2CCE49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tx2">
              <a:lumMod val="25000"/>
              <a:lumOff val="7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To be able to find the value of an investment when the regular payment changes.</a:t>
            </a:r>
          </a:p>
          <a:p>
            <a:r>
              <a:rPr lang="en-US" dirty="0"/>
              <a:t>To be able to </a:t>
            </a:r>
            <a:r>
              <a:rPr lang="en-US" dirty="0" err="1"/>
              <a:t>analyse</a:t>
            </a:r>
            <a:r>
              <a:rPr lang="en-US" dirty="0"/>
              <a:t> the impact of a change in the interest rate on a reducing balance loan, an annuity and an investment.</a:t>
            </a:r>
          </a:p>
        </p:txBody>
      </p:sp>
    </p:spTree>
    <p:extLst>
      <p:ext uri="{BB962C8B-B14F-4D97-AF65-F5344CB8AC3E}">
        <p14:creationId xmlns:p14="http://schemas.microsoft.com/office/powerpoint/2010/main" val="125186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B0F99-DB1F-864E-88AE-95D4210B8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 the value of an investment when the regular payment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C430B-A591-FB4D-856C-C7A9B0819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2"/>
            <a:ext cx="12192000" cy="155186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Derek invests $</a:t>
            </a:r>
            <a:r>
              <a:rPr lang="en-US" dirty="0">
                <a:solidFill>
                  <a:srgbClr val="FF0000"/>
                </a:solidFill>
              </a:rPr>
              <a:t>50 000 </a:t>
            </a:r>
            <a:r>
              <a:rPr lang="en-US" dirty="0"/>
              <a:t>into a </a:t>
            </a:r>
            <a:r>
              <a:rPr lang="en-US" dirty="0">
                <a:solidFill>
                  <a:srgbClr val="FF0000"/>
                </a:solidFill>
              </a:rPr>
              <a:t>compound interest investment </a:t>
            </a:r>
            <a:r>
              <a:rPr lang="en-US" dirty="0"/>
              <a:t>paying </a:t>
            </a:r>
            <a:r>
              <a:rPr lang="en-US" dirty="0">
                <a:solidFill>
                  <a:srgbClr val="FF0000"/>
                </a:solidFill>
              </a:rPr>
              <a:t>6.1</a:t>
            </a:r>
            <a:r>
              <a:rPr lang="en-US" dirty="0"/>
              <a:t>% per annum, compounding </a:t>
            </a:r>
            <a:r>
              <a:rPr lang="en-US" dirty="0">
                <a:solidFill>
                  <a:srgbClr val="FF0000"/>
                </a:solidFill>
              </a:rPr>
              <a:t>annually.</a:t>
            </a:r>
            <a:r>
              <a:rPr lang="en-US" dirty="0"/>
              <a:t> Derek invests an additional </a:t>
            </a:r>
            <a:r>
              <a:rPr lang="en-US" dirty="0">
                <a:solidFill>
                  <a:srgbClr val="FF0000"/>
                </a:solidFill>
              </a:rPr>
              <a:t>$8000 </a:t>
            </a:r>
            <a:r>
              <a:rPr lang="en-US" dirty="0"/>
              <a:t>per year immediately after interest is calculated.</a:t>
            </a:r>
          </a:p>
          <a:p>
            <a:r>
              <a:rPr lang="en-US" dirty="0"/>
              <a:t>After </a:t>
            </a:r>
            <a:r>
              <a:rPr lang="en-US" dirty="0">
                <a:solidFill>
                  <a:srgbClr val="FF0000"/>
                </a:solidFill>
              </a:rPr>
              <a:t>five</a:t>
            </a:r>
            <a:r>
              <a:rPr lang="en-US" dirty="0"/>
              <a:t> years, Derek increases his additional investment to </a:t>
            </a:r>
            <a:r>
              <a:rPr lang="en-US" dirty="0">
                <a:solidFill>
                  <a:srgbClr val="FF0000"/>
                </a:solidFill>
              </a:rPr>
              <a:t>$10 000 </a:t>
            </a:r>
            <a:r>
              <a:rPr lang="en-US" dirty="0"/>
              <a:t>per year.</a:t>
            </a:r>
          </a:p>
          <a:p>
            <a:r>
              <a:rPr lang="en-US" dirty="0"/>
              <a:t>Calculate the value of Derek’s investment after </a:t>
            </a:r>
            <a:r>
              <a:rPr lang="en-US" dirty="0">
                <a:solidFill>
                  <a:srgbClr val="FF0000"/>
                </a:solidFill>
              </a:rPr>
              <a:t>twelve</a:t>
            </a:r>
            <a:r>
              <a:rPr lang="en-US" dirty="0"/>
              <a:t> years (in total).</a:t>
            </a:r>
          </a:p>
        </p:txBody>
      </p:sp>
      <p:pic>
        <p:nvPicPr>
          <p:cNvPr id="1026" name="Picture 2" descr="Example - Brand, Marketing and PR agency">
            <a:extLst>
              <a:ext uri="{FF2B5EF4-FFF2-40B4-BE49-F238E27FC236}">
                <a16:creationId xmlns:a16="http://schemas.microsoft.com/office/drawing/2014/main" id="{64ECF81D-B794-AD45-BD3C-3EB32E9E9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186" y="4250096"/>
            <a:ext cx="6211614" cy="73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6B4209-2A71-3287-8207-D7BB6E460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31576"/>
            <a:ext cx="6735115" cy="15718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355BAC-6B3E-D9D7-3975-52EA597CDE07}"/>
              </a:ext>
            </a:extLst>
          </p:cNvPr>
          <p:cNvSpPr txBox="1"/>
          <p:nvPr/>
        </p:nvSpPr>
        <p:spPr>
          <a:xfrm>
            <a:off x="7103130" y="2805193"/>
            <a:ext cx="22897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Plus sign for FV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8911686-EC83-4039-F526-E968A7513A9C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884155" y="2989859"/>
            <a:ext cx="3218975" cy="48432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2748E6-B507-6B6C-446A-C002144BD382}"/>
                  </a:ext>
                </a:extLst>
              </p:cNvPr>
              <p:cNvSpPr txBox="1"/>
              <p:nvPr/>
            </p:nvSpPr>
            <p:spPr>
              <a:xfrm>
                <a:off x="9564956" y="2134382"/>
                <a:ext cx="211259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prin=50 000</a:t>
                </a:r>
              </a:p>
              <a:p>
                <a:r>
                  <a:rPr lang="en-US" dirty="0"/>
                  <a:t>r= 6.1</a:t>
                </a:r>
              </a:p>
              <a:p>
                <a:r>
                  <a:rPr lang="en-US" dirty="0"/>
                  <a:t>n= 1</a:t>
                </a:r>
              </a:p>
              <a:p>
                <a:r>
                  <a:rPr lang="en-US" dirty="0"/>
                  <a:t>t= 5</a:t>
                </a:r>
              </a:p>
              <a:p>
                <a:r>
                  <a:rPr lang="en-US" dirty="0" err="1"/>
                  <a:t>payt</a:t>
                </a:r>
                <a:r>
                  <a:rPr lang="en-US" dirty="0"/>
                  <a:t>=8000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F</m:t>
                    </m:r>
                    <m:sSub>
                      <m:sSubPr>
                        <m:ctrlP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b="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/>
                  <a:t>=?</a:t>
                </a:r>
                <a:endParaRPr lang="en-AU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2748E6-B507-6B6C-446A-C002144BD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4956" y="2134382"/>
                <a:ext cx="2112597" cy="1754326"/>
              </a:xfrm>
              <a:prstGeom prst="rect">
                <a:avLst/>
              </a:prstGeom>
              <a:blipFill>
                <a:blip r:embed="rId4"/>
                <a:stretch>
                  <a:fillRect l="-2305" t="-1736" b="-451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DEC698-49A3-73DC-3737-349F464503D7}"/>
                  </a:ext>
                </a:extLst>
              </p:cNvPr>
              <p:cNvSpPr txBox="1"/>
              <p:nvPr/>
            </p:nvSpPr>
            <p:spPr>
              <a:xfrm>
                <a:off x="9532872" y="4040270"/>
                <a:ext cx="267754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prin=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F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/>
                  <a:t> after 5 Years</a:t>
                </a:r>
              </a:p>
              <a:p>
                <a:r>
                  <a:rPr lang="en-US" dirty="0"/>
                  <a:t>r= 6.1</a:t>
                </a:r>
              </a:p>
              <a:p>
                <a:r>
                  <a:rPr lang="en-US" dirty="0"/>
                  <a:t>n= 1</a:t>
                </a:r>
              </a:p>
              <a:p>
                <a:r>
                  <a:rPr lang="en-US" dirty="0"/>
                  <a:t>t= 12-5=7</a:t>
                </a:r>
              </a:p>
              <a:p>
                <a:r>
                  <a:rPr lang="en-US" dirty="0" err="1"/>
                  <a:t>payt</a:t>
                </a:r>
                <a:r>
                  <a:rPr lang="en-US" dirty="0"/>
                  <a:t>=10 000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F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=?</a:t>
                </a:r>
                <a:endParaRPr lang="en-AU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DEC698-49A3-73DC-3737-349F46450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2872" y="4040270"/>
                <a:ext cx="2677543" cy="1754326"/>
              </a:xfrm>
              <a:prstGeom prst="rect">
                <a:avLst/>
              </a:prstGeom>
              <a:blipFill>
                <a:blip r:embed="rId5"/>
                <a:stretch>
                  <a:fillRect l="-2050" t="-2083" b="-451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EB40C75-E8FA-61C2-8314-AA3FA0E4F51D}"/>
              </a:ext>
            </a:extLst>
          </p:cNvPr>
          <p:cNvCxnSpPr>
            <a:cxnSpLocks/>
          </p:cNvCxnSpPr>
          <p:nvPr/>
        </p:nvCxnSpPr>
        <p:spPr>
          <a:xfrm>
            <a:off x="10126190" y="3871113"/>
            <a:ext cx="495064" cy="31321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871DFFA1-A551-53BE-838F-119005E198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731576"/>
            <a:ext cx="7268589" cy="205768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6557B4E-4D2D-800B-9F33-FC4C9720435F}"/>
                  </a:ext>
                </a:extLst>
              </p:cNvPr>
              <p:cNvSpPr txBox="1"/>
              <p:nvPr/>
            </p:nvSpPr>
            <p:spPr>
              <a:xfrm>
                <a:off x="7328433" y="4082552"/>
                <a:ext cx="220443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prin=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F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/>
                  <a:t>=112414</a:t>
                </a:r>
              </a:p>
              <a:p>
                <a:r>
                  <a:rPr lang="en-US" dirty="0"/>
                  <a:t>r= 6.1</a:t>
                </a:r>
              </a:p>
              <a:p>
                <a:r>
                  <a:rPr lang="en-US" dirty="0"/>
                  <a:t>n= 1</a:t>
                </a:r>
              </a:p>
              <a:p>
                <a:r>
                  <a:rPr lang="en-US" dirty="0"/>
                  <a:t>t= 7</a:t>
                </a:r>
              </a:p>
              <a:p>
                <a:r>
                  <a:rPr lang="en-US" dirty="0" err="1"/>
                  <a:t>payt</a:t>
                </a:r>
                <a:r>
                  <a:rPr lang="en-US" dirty="0"/>
                  <a:t>=10 000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F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=?</a:t>
                </a:r>
                <a:endParaRPr lang="en-AU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6557B4E-4D2D-800B-9F33-FC4C97204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8433" y="4082552"/>
                <a:ext cx="2204439" cy="1754326"/>
              </a:xfrm>
              <a:prstGeom prst="rect">
                <a:avLst/>
              </a:prstGeom>
              <a:blipFill>
                <a:blip r:embed="rId7"/>
                <a:stretch>
                  <a:fillRect l="-2210" t="-2091" b="-48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B6C4A99D-B940-5CC7-14B4-E07D91CBCF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4389" y="4720554"/>
            <a:ext cx="7306695" cy="205768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2C5BBAF-882B-15F6-E97E-1912EF4EE6AA}"/>
              </a:ext>
            </a:extLst>
          </p:cNvPr>
          <p:cNvSpPr txBox="1"/>
          <p:nvPr/>
        </p:nvSpPr>
        <p:spPr>
          <a:xfrm>
            <a:off x="7268589" y="6030849"/>
            <a:ext cx="6352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value of Derek’s investment is $254 343.</a:t>
            </a:r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8" grpId="0"/>
      <p:bldP spid="22" grpId="0"/>
    </p:bldLst>
  </p:timing>
</p:sld>
</file>

<file path=ppt/theme/theme1.xml><?xml version="1.0" encoding="utf-8"?>
<a:theme xmlns:a="http://schemas.openxmlformats.org/drawingml/2006/main" name="ExploreVTI">
  <a:themeElements>
    <a:clrScheme name="AnalogousFromDarkSeedLeftStep">
      <a:dk1>
        <a:srgbClr val="000000"/>
      </a:dk1>
      <a:lt1>
        <a:srgbClr val="FFFFFF"/>
      </a:lt1>
      <a:dk2>
        <a:srgbClr val="1C2831"/>
      </a:dk2>
      <a:lt2>
        <a:srgbClr val="F0F3F1"/>
      </a:lt2>
      <a:accent1>
        <a:srgbClr val="E729D3"/>
      </a:accent1>
      <a:accent2>
        <a:srgbClr val="9917D5"/>
      </a:accent2>
      <a:accent3>
        <a:srgbClr val="5C29E7"/>
      </a:accent3>
      <a:accent4>
        <a:srgbClr val="2842D8"/>
      </a:accent4>
      <a:accent5>
        <a:srgbClr val="2994E7"/>
      </a:accent5>
      <a:accent6>
        <a:srgbClr val="15BFC2"/>
      </a:accent6>
      <a:hlink>
        <a:srgbClr val="3F72BF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213</Words>
  <Application>Microsoft Office PowerPoint</Application>
  <PresentationFormat>Widescreen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AvenirNext LT Pro Medium</vt:lpstr>
      <vt:lpstr>Arial</vt:lpstr>
      <vt:lpstr>Avenir Next LT Pro</vt:lpstr>
      <vt:lpstr>Calibri</vt:lpstr>
      <vt:lpstr>Cambria Math</vt:lpstr>
      <vt:lpstr>Sagona Book</vt:lpstr>
      <vt:lpstr>Segoe UI Semilight</vt:lpstr>
      <vt:lpstr>ExploreVTI</vt:lpstr>
      <vt:lpstr>Solving harder financial problems</vt:lpstr>
      <vt:lpstr>Learning intentions</vt:lpstr>
      <vt:lpstr>Finding the value of an investment when the regular payment changes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interest investments with regular additions to the principal (annuity investment)</dc:title>
  <dc:creator>Yongmei Zhang</dc:creator>
  <cp:lastModifiedBy>Lyn ZHANG</cp:lastModifiedBy>
  <cp:revision>29</cp:revision>
  <dcterms:created xsi:type="dcterms:W3CDTF">2020-12-04T01:41:25Z</dcterms:created>
  <dcterms:modified xsi:type="dcterms:W3CDTF">2023-03-23T03:39:31Z</dcterms:modified>
</cp:coreProperties>
</file>