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479"/>
  </p:normalViewPr>
  <p:slideViewPr>
    <p:cSldViewPr snapToGrid="0" snapToObjects="1">
      <p:cViewPr varScale="1">
        <p:scale>
          <a:sx n="62" d="100"/>
          <a:sy n="6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3D780-2169-4C9D-B93D-03CDA918081F}" type="datetimeFigureOut">
              <a:rPr lang="en-AU" smtClean="0"/>
              <a:t>23/03/2023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9A859-5C42-4FF0-B1EA-8915CBFB9D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0551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https://create.kahoot.it/details/312d4b93-6016-4c7c-a837-76ed8bd1e86a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9A859-5C42-4FF0-B1EA-8915CBFB9D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2581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3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4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7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8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2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2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8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0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5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9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3A6C273A-38F2-4D34-98BF-47B24886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E2CF659-EE5D-432C-B47F-10AC4A48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83AA549-1F0C-46E0-AAD8-DC3DC6CA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F6BA60-C90E-4CBA-80ED-C1314B5871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5631" r="-1" b="10095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47" name="Bottom Right">
            <a:extLst>
              <a:ext uri="{FF2B5EF4-FFF2-40B4-BE49-F238E27FC236}">
                <a16:creationId xmlns:a16="http://schemas.microsoft.com/office/drawing/2014/main" id="{7B2F7E43-35EC-4103-9D95-2ACDB0038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8" name="Graphic 157">
              <a:extLst>
                <a:ext uri="{FF2B5EF4-FFF2-40B4-BE49-F238E27FC236}">
                  <a16:creationId xmlns:a16="http://schemas.microsoft.com/office/drawing/2014/main" id="{4CBE545A-C704-48FA-8193-05D4FDAA2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DFC12F8B-A54C-43DD-B393-14555547B6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3B33274-B053-4224-A5A0-B90126BFFF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1C7170C7-58C1-4C2A-BCB1-A35DA8E12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5931EDD4-C978-4F30-9A9D-2C5D3B3E4B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3E984CF3-8D55-4CD4-8256-69FDFE61C1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E9CC4F5D-4692-4689-807E-46C4886AD3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872E016-A490-4CAF-AAC9-3EE29CBD43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94A6B7E-847F-437A-BC2F-A78EE3F87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8" name="Footer Placeholder 42">
            <a:extLst>
              <a:ext uri="{FF2B5EF4-FFF2-40B4-BE49-F238E27FC236}">
                <a16:creationId xmlns:a16="http://schemas.microsoft.com/office/drawing/2014/main" id="{03E51277-1095-412F-913B-8FA8021A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cap="all" spc="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60" name="Top Left">
            <a:extLst>
              <a:ext uri="{FF2B5EF4-FFF2-40B4-BE49-F238E27FC236}">
                <a16:creationId xmlns:a16="http://schemas.microsoft.com/office/drawing/2014/main" id="{96F2112D-BBBE-46A6-B66D-A3F02ED32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3662362" y="1504950"/>
            <a:chExt cx="4411694" cy="3835431"/>
          </a:xfrm>
          <a:noFill/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712269F1-E4D6-4EEB-8A0F-059FAFC40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95342" y="1540859"/>
              <a:ext cx="2478714" cy="3799522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88D87B2-D2A4-4577-89DC-7AF275C01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982" y="2388008"/>
              <a:ext cx="2302192" cy="2952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3" name="Graphic 3">
              <a:extLst>
                <a:ext uri="{FF2B5EF4-FFF2-40B4-BE49-F238E27FC236}">
                  <a16:creationId xmlns:a16="http://schemas.microsoft.com/office/drawing/2014/main" id="{96F2112D-BBBE-46A6-B66D-A3F02ED32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62362" y="1504950"/>
              <a:ext cx="1913000" cy="3816381"/>
              <a:chOff x="3662362" y="1504950"/>
              <a:chExt cx="1913000" cy="3816381"/>
            </a:xfrm>
            <a:noFill/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ACCB55F8-F950-431F-9B90-688950D9F3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7D0AA11-2E4E-479C-B953-547285E724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90D86C66-EDF0-4ABB-87F4-A2882A2E02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71791" y="3466048"/>
                <a:ext cx="1604295" cy="1847472"/>
              </a:xfrm>
              <a:custGeom>
                <a:avLst/>
                <a:gdLst>
                  <a:gd name="connsiteX0" fmla="*/ 1604296 w 1604295"/>
                  <a:gd name="connsiteY0" fmla="*/ 1847472 h 1847472"/>
                  <a:gd name="connsiteX1" fmla="*/ 1517809 w 1604295"/>
                  <a:gd name="connsiteY1" fmla="*/ 1544292 h 1847472"/>
                  <a:gd name="connsiteX2" fmla="*/ 1394841 w 1604295"/>
                  <a:gd name="connsiteY2" fmla="*/ 1183771 h 1847472"/>
                  <a:gd name="connsiteX3" fmla="*/ 1318355 w 1604295"/>
                  <a:gd name="connsiteY3" fmla="*/ 695233 h 1847472"/>
                  <a:gd name="connsiteX4" fmla="*/ 1359884 w 1604295"/>
                  <a:gd name="connsiteY4" fmla="*/ 397863 h 1847472"/>
                  <a:gd name="connsiteX5" fmla="*/ 1359884 w 1604295"/>
                  <a:gd name="connsiteY5" fmla="*/ 236700 h 1847472"/>
                  <a:gd name="connsiteX6" fmla="*/ 1351598 w 1604295"/>
                  <a:gd name="connsiteY6" fmla="*/ 67250 h 1847472"/>
                  <a:gd name="connsiteX7" fmla="*/ 1316641 w 1604295"/>
                  <a:gd name="connsiteY7" fmla="*/ 10767 h 1847472"/>
                  <a:gd name="connsiteX8" fmla="*/ 1195292 w 1604295"/>
                  <a:gd name="connsiteY8" fmla="*/ 34008 h 1847472"/>
                  <a:gd name="connsiteX9" fmla="*/ 1005745 w 1604295"/>
                  <a:gd name="connsiteY9" fmla="*/ 254988 h 1847472"/>
                  <a:gd name="connsiteX10" fmla="*/ 763048 w 1604295"/>
                  <a:gd name="connsiteY10" fmla="*/ 587315 h 1847472"/>
                  <a:gd name="connsiteX11" fmla="*/ 548640 w 1604295"/>
                  <a:gd name="connsiteY11" fmla="*/ 861444 h 1847472"/>
                  <a:gd name="connsiteX12" fmla="*/ 328803 w 1604295"/>
                  <a:gd name="connsiteY12" fmla="*/ 1145480 h 1847472"/>
                  <a:gd name="connsiteX13" fmla="*/ 0 w 1604295"/>
                  <a:gd name="connsiteY13" fmla="*/ 1607157 h 1847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04295" h="1847472">
                    <a:moveTo>
                      <a:pt x="1604296" y="1847472"/>
                    </a:moveTo>
                    <a:cubicBezTo>
                      <a:pt x="1573721" y="1753270"/>
                      <a:pt x="1548479" y="1638399"/>
                      <a:pt x="1517809" y="1544292"/>
                    </a:cubicBezTo>
                    <a:cubicBezTo>
                      <a:pt x="1478471" y="1423515"/>
                      <a:pt x="1432846" y="1304929"/>
                      <a:pt x="1394841" y="1183771"/>
                    </a:cubicBezTo>
                    <a:cubicBezTo>
                      <a:pt x="1345025" y="1024893"/>
                      <a:pt x="1305497" y="860778"/>
                      <a:pt x="1318355" y="695233"/>
                    </a:cubicBezTo>
                    <a:cubicBezTo>
                      <a:pt x="1326071" y="595316"/>
                      <a:pt x="1353312" y="497780"/>
                      <a:pt x="1359884" y="397863"/>
                    </a:cubicBezTo>
                    <a:cubicBezTo>
                      <a:pt x="1363409" y="344237"/>
                      <a:pt x="1359503" y="290421"/>
                      <a:pt x="1359884" y="236700"/>
                    </a:cubicBezTo>
                    <a:cubicBezTo>
                      <a:pt x="1360265" y="179740"/>
                      <a:pt x="1366076" y="122114"/>
                      <a:pt x="1351598" y="67250"/>
                    </a:cubicBezTo>
                    <a:cubicBezTo>
                      <a:pt x="1345692" y="44866"/>
                      <a:pt x="1335691" y="23530"/>
                      <a:pt x="1316641" y="10767"/>
                    </a:cubicBezTo>
                    <a:cubicBezTo>
                      <a:pt x="1279874" y="-13998"/>
                      <a:pt x="1233202" y="8290"/>
                      <a:pt x="1195292" y="34008"/>
                    </a:cubicBezTo>
                    <a:cubicBezTo>
                      <a:pt x="1114330" y="89062"/>
                      <a:pt x="1060990" y="173644"/>
                      <a:pt x="1005745" y="254988"/>
                    </a:cubicBezTo>
                    <a:cubicBezTo>
                      <a:pt x="928688" y="368526"/>
                      <a:pt x="847058" y="478825"/>
                      <a:pt x="763048" y="587315"/>
                    </a:cubicBezTo>
                    <a:cubicBezTo>
                      <a:pt x="691991" y="679041"/>
                      <a:pt x="621697" y="771338"/>
                      <a:pt x="548640" y="861444"/>
                    </a:cubicBezTo>
                    <a:cubicBezTo>
                      <a:pt x="425672" y="1012987"/>
                      <a:pt x="453866" y="995747"/>
                      <a:pt x="328803" y="1145480"/>
                    </a:cubicBezTo>
                    <a:cubicBezTo>
                      <a:pt x="294418" y="1186628"/>
                      <a:pt x="21146" y="1558103"/>
                      <a:pt x="0" y="1607157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D026082B-E695-4987-8C03-332366C6C9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83507" y="3153822"/>
                <a:ext cx="1223105" cy="1676495"/>
              </a:xfrm>
              <a:custGeom>
                <a:avLst/>
                <a:gdLst>
                  <a:gd name="connsiteX0" fmla="*/ 1223105 w 1223105"/>
                  <a:gd name="connsiteY0" fmla="*/ 0 h 1676495"/>
                  <a:gd name="connsiteX1" fmla="*/ 1000792 w 1223105"/>
                  <a:gd name="connsiteY1" fmla="*/ 254794 h 1676495"/>
                  <a:gd name="connsiteX2" fmla="*/ 744760 w 1223105"/>
                  <a:gd name="connsiteY2" fmla="*/ 651891 h 1676495"/>
                  <a:gd name="connsiteX3" fmla="*/ 345758 w 1223105"/>
                  <a:gd name="connsiteY3" fmla="*/ 1231773 h 1676495"/>
                  <a:gd name="connsiteX4" fmla="*/ 0 w 1223105"/>
                  <a:gd name="connsiteY4" fmla="*/ 1676495 h 1676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3105" h="1676495">
                    <a:moveTo>
                      <a:pt x="1223105" y="0"/>
                    </a:moveTo>
                    <a:cubicBezTo>
                      <a:pt x="1136523" y="72771"/>
                      <a:pt x="1066324" y="162401"/>
                      <a:pt x="1000792" y="254794"/>
                    </a:cubicBezTo>
                    <a:cubicBezTo>
                      <a:pt x="909733" y="383286"/>
                      <a:pt x="827723" y="517970"/>
                      <a:pt x="744760" y="651891"/>
                    </a:cubicBezTo>
                    <a:cubicBezTo>
                      <a:pt x="621030" y="851726"/>
                      <a:pt x="497777" y="1052608"/>
                      <a:pt x="345758" y="1231773"/>
                    </a:cubicBezTo>
                    <a:cubicBezTo>
                      <a:pt x="248888" y="1345978"/>
                      <a:pt x="61722" y="1540764"/>
                      <a:pt x="0" y="16764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461A8835-D9FC-4CAB-AF19-A5513B17BA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6517" y="3097027"/>
                <a:ext cx="668845" cy="2224304"/>
              </a:xfrm>
              <a:custGeom>
                <a:avLst/>
                <a:gdLst>
                  <a:gd name="connsiteX0" fmla="*/ 668846 w 668845"/>
                  <a:gd name="connsiteY0" fmla="*/ 2224305 h 2224304"/>
                  <a:gd name="connsiteX1" fmla="*/ 486918 w 668845"/>
                  <a:gd name="connsiteY1" fmla="*/ 1944365 h 2224304"/>
                  <a:gd name="connsiteX2" fmla="*/ 376809 w 668845"/>
                  <a:gd name="connsiteY2" fmla="*/ 1659663 h 2224304"/>
                  <a:gd name="connsiteX3" fmla="*/ 319373 w 668845"/>
                  <a:gd name="connsiteY3" fmla="*/ 1425157 h 2224304"/>
                  <a:gd name="connsiteX4" fmla="*/ 264319 w 668845"/>
                  <a:gd name="connsiteY4" fmla="*/ 1130834 h 2224304"/>
                  <a:gd name="connsiteX5" fmla="*/ 278702 w 668845"/>
                  <a:gd name="connsiteY5" fmla="*/ 882041 h 2224304"/>
                  <a:gd name="connsiteX6" fmla="*/ 302609 w 668845"/>
                  <a:gd name="connsiteY6" fmla="*/ 736118 h 2224304"/>
                  <a:gd name="connsiteX7" fmla="*/ 360045 w 668845"/>
                  <a:gd name="connsiteY7" fmla="*/ 444177 h 2224304"/>
                  <a:gd name="connsiteX8" fmla="*/ 386334 w 668845"/>
                  <a:gd name="connsiteY8" fmla="*/ 233675 h 2224304"/>
                  <a:gd name="connsiteX9" fmla="*/ 0 w 668845"/>
                  <a:gd name="connsiteY9" fmla="*/ 56795 h 2224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8845" h="2224304">
                    <a:moveTo>
                      <a:pt x="668846" y="2224305"/>
                    </a:moveTo>
                    <a:cubicBezTo>
                      <a:pt x="599218" y="2137151"/>
                      <a:pt x="537210" y="2043996"/>
                      <a:pt x="486918" y="1944365"/>
                    </a:cubicBezTo>
                    <a:cubicBezTo>
                      <a:pt x="441008" y="1853306"/>
                      <a:pt x="404717" y="1757770"/>
                      <a:pt x="376809" y="1659663"/>
                    </a:cubicBezTo>
                    <a:cubicBezTo>
                      <a:pt x="354806" y="1582224"/>
                      <a:pt x="337757" y="1503548"/>
                      <a:pt x="319373" y="1425157"/>
                    </a:cubicBezTo>
                    <a:cubicBezTo>
                      <a:pt x="296418" y="1327811"/>
                      <a:pt x="270510" y="1230657"/>
                      <a:pt x="264319" y="1130834"/>
                    </a:cubicBezTo>
                    <a:cubicBezTo>
                      <a:pt x="259080" y="1047681"/>
                      <a:pt x="266891" y="964528"/>
                      <a:pt x="278702" y="882041"/>
                    </a:cubicBezTo>
                    <a:cubicBezTo>
                      <a:pt x="285655" y="833274"/>
                      <a:pt x="293751" y="784601"/>
                      <a:pt x="302609" y="736118"/>
                    </a:cubicBezTo>
                    <a:cubicBezTo>
                      <a:pt x="320516" y="638582"/>
                      <a:pt x="339471" y="541237"/>
                      <a:pt x="360045" y="444177"/>
                    </a:cubicBezTo>
                    <a:cubicBezTo>
                      <a:pt x="374809" y="374549"/>
                      <a:pt x="389763" y="304541"/>
                      <a:pt x="386334" y="233675"/>
                    </a:cubicBezTo>
                    <a:cubicBezTo>
                      <a:pt x="383191" y="168809"/>
                      <a:pt x="391287" y="-120751"/>
                      <a:pt x="0" y="567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4E6BA76-9515-415F-BAC9-76958DA6E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39145" y="4663452"/>
              <a:ext cx="1103852" cy="657879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120B3D-CF1C-49AE-B5B4-6BF58973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21047"/>
              <a:ext cx="1271168" cy="2861881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F7B6392-DF04-4EF6-A433-4A7A757D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36477"/>
              <a:ext cx="919096" cy="2636139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CFB987BC-4338-4C63-8DB9-5CB9DC489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717738"/>
              <a:ext cx="625711" cy="229238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F0B5029E-655F-4CB5-BCA2-B62400CE7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951196"/>
              <a:ext cx="421548" cy="1865756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66F436B-D502-4927-A05D-0691A99F65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201418"/>
              <a:ext cx="286935" cy="1358264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3D19BC0-342A-4662-8B01-078F5BC25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482500"/>
              <a:ext cx="167300" cy="890873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F32521F-B67B-4D14-BB6E-0DD27E1C7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49272" y="1514475"/>
              <a:ext cx="3076098" cy="1677721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6F73602-5ACB-4102-894B-D140E71E6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9025" y="1548764"/>
              <a:ext cx="2607257" cy="1468691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87FA368-45DC-4276-A257-F67A12B2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50204" y="1524380"/>
              <a:ext cx="2095685" cy="1175182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3CCC034-ED52-D14C-B743-92BA6D5AF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404" y="731041"/>
            <a:ext cx="10191942" cy="31730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 dirty="0">
                <a:solidFill>
                  <a:srgbClr val="FFFFFF"/>
                </a:solidFill>
              </a:rPr>
              <a:t>Solving harder financial problems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45B04-D0D3-AD43-9738-4C03F2E57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9354"/>
            <a:ext cx="9144000" cy="1265285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8G</a:t>
            </a:r>
          </a:p>
        </p:txBody>
      </p:sp>
      <p:grpSp>
        <p:nvGrpSpPr>
          <p:cNvPr id="80" name="Cross">
            <a:extLst>
              <a:ext uri="{FF2B5EF4-FFF2-40B4-BE49-F238E27FC236}">
                <a16:creationId xmlns:a16="http://schemas.microsoft.com/office/drawing/2014/main" id="{DDB99EF5-8801-40E2-83D3-196FADCB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30939" y="3874229"/>
            <a:ext cx="118872" cy="118872"/>
            <a:chOff x="1175347" y="3733800"/>
            <a:chExt cx="118872" cy="118872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0FE3A76-C0EC-41F2-92AD-1A75BA37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22AF00A-AACB-4D06-A706-4231FD4EC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7530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0C01-C1A1-D94C-8265-B18FD9776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428" y="190953"/>
            <a:ext cx="10410372" cy="1325563"/>
          </a:xfrm>
        </p:spPr>
        <p:txBody>
          <a:bodyPr>
            <a:normAutofit/>
          </a:bodyPr>
          <a:lstStyle/>
          <a:p>
            <a:r>
              <a:rPr lang="en-US" dirty="0"/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C936-3481-8344-8555-B5C2CCE49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tx2">
              <a:lumMod val="25000"/>
              <a:lumOff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To be able to find the value of an investment when the regular payment changes.</a:t>
            </a:r>
          </a:p>
          <a:p>
            <a:r>
              <a:rPr lang="en-US" dirty="0"/>
              <a:t>To be able to </a:t>
            </a:r>
            <a:r>
              <a:rPr lang="en-US" dirty="0" err="1"/>
              <a:t>analyse</a:t>
            </a:r>
            <a:r>
              <a:rPr lang="en-US" dirty="0"/>
              <a:t> the impact of a change in the interest rate on a reducing balance loan, an annuity and an investment.</a:t>
            </a:r>
          </a:p>
        </p:txBody>
      </p:sp>
    </p:spTree>
    <p:extLst>
      <p:ext uri="{BB962C8B-B14F-4D97-AF65-F5344CB8AC3E}">
        <p14:creationId xmlns:p14="http://schemas.microsoft.com/office/powerpoint/2010/main" val="125186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B0F99-DB1F-864E-88AE-95D4210B8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the value of an investment when the regular payment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C430B-A591-FB4D-856C-C7A9B0819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2"/>
            <a:ext cx="12192000" cy="155186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Derek invests $</a:t>
            </a:r>
            <a:r>
              <a:rPr lang="en-US" dirty="0">
                <a:solidFill>
                  <a:srgbClr val="FF0000"/>
                </a:solidFill>
              </a:rPr>
              <a:t>50 000 </a:t>
            </a:r>
            <a:r>
              <a:rPr lang="en-US" dirty="0"/>
              <a:t>into a </a:t>
            </a:r>
            <a:r>
              <a:rPr lang="en-US" dirty="0">
                <a:solidFill>
                  <a:srgbClr val="FF0000"/>
                </a:solidFill>
              </a:rPr>
              <a:t>compound interest investment </a:t>
            </a:r>
            <a:r>
              <a:rPr lang="en-US" dirty="0"/>
              <a:t>paying </a:t>
            </a:r>
            <a:r>
              <a:rPr lang="en-US" dirty="0">
                <a:solidFill>
                  <a:srgbClr val="FF0000"/>
                </a:solidFill>
              </a:rPr>
              <a:t>6.1</a:t>
            </a:r>
            <a:r>
              <a:rPr lang="en-US" dirty="0"/>
              <a:t>% per annum, compounding </a:t>
            </a:r>
            <a:r>
              <a:rPr lang="en-US" dirty="0">
                <a:solidFill>
                  <a:srgbClr val="FF0000"/>
                </a:solidFill>
              </a:rPr>
              <a:t>annually.</a:t>
            </a:r>
            <a:r>
              <a:rPr lang="en-US" dirty="0"/>
              <a:t> Derek invests an additional </a:t>
            </a:r>
            <a:r>
              <a:rPr lang="en-US" dirty="0">
                <a:solidFill>
                  <a:srgbClr val="FF0000"/>
                </a:solidFill>
              </a:rPr>
              <a:t>$8000 </a:t>
            </a:r>
            <a:r>
              <a:rPr lang="en-US" dirty="0"/>
              <a:t>per year immediately after interest is calculated.</a:t>
            </a:r>
          </a:p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five</a:t>
            </a:r>
            <a:r>
              <a:rPr lang="en-US" dirty="0"/>
              <a:t> years, Derek increases his additional investment to </a:t>
            </a:r>
            <a:r>
              <a:rPr lang="en-US" dirty="0">
                <a:solidFill>
                  <a:srgbClr val="FF0000"/>
                </a:solidFill>
              </a:rPr>
              <a:t>$10 000 </a:t>
            </a:r>
            <a:r>
              <a:rPr lang="en-US" dirty="0"/>
              <a:t>per year.</a:t>
            </a:r>
          </a:p>
          <a:p>
            <a:r>
              <a:rPr lang="en-US" dirty="0"/>
              <a:t>Calculate the value of Derek’s investment after </a:t>
            </a:r>
            <a:r>
              <a:rPr lang="en-US" dirty="0">
                <a:solidFill>
                  <a:srgbClr val="FF0000"/>
                </a:solidFill>
              </a:rPr>
              <a:t>twelve</a:t>
            </a:r>
            <a:r>
              <a:rPr lang="en-US" dirty="0"/>
              <a:t> years (in total).</a:t>
            </a:r>
          </a:p>
        </p:txBody>
      </p:sp>
      <p:pic>
        <p:nvPicPr>
          <p:cNvPr id="1026" name="Picture 2" descr="Example - Brand, Marketing and PR agency">
            <a:extLst>
              <a:ext uri="{FF2B5EF4-FFF2-40B4-BE49-F238E27FC236}">
                <a16:creationId xmlns:a16="http://schemas.microsoft.com/office/drawing/2014/main" id="{64ECF81D-B794-AD45-BD3C-3EB32E9E9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186" y="4250096"/>
            <a:ext cx="6211614" cy="73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6B4209-2A71-3287-8207-D7BB6E460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31576"/>
            <a:ext cx="6735115" cy="15718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355BAC-6B3E-D9D7-3975-52EA597CDE07}"/>
              </a:ext>
            </a:extLst>
          </p:cNvPr>
          <p:cNvSpPr txBox="1"/>
          <p:nvPr/>
        </p:nvSpPr>
        <p:spPr>
          <a:xfrm>
            <a:off x="7103130" y="2805193"/>
            <a:ext cx="22897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Plus sign for FV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endParaRPr lang="en-AU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8911686-EC83-4039-F526-E968A7513A9C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884155" y="2989859"/>
            <a:ext cx="3218975" cy="48432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2748E6-B507-6B6C-446A-C002144BD382}"/>
                  </a:ext>
                </a:extLst>
              </p:cNvPr>
              <p:cNvSpPr txBox="1"/>
              <p:nvPr/>
            </p:nvSpPr>
            <p:spPr>
              <a:xfrm>
                <a:off x="9564956" y="2134382"/>
                <a:ext cx="211259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prin=50 000</a:t>
                </a:r>
              </a:p>
              <a:p>
                <a:r>
                  <a:rPr lang="en-US" dirty="0"/>
                  <a:t>r= 6.1</a:t>
                </a:r>
              </a:p>
              <a:p>
                <a:r>
                  <a:rPr lang="en-US" dirty="0"/>
                  <a:t>n= 1</a:t>
                </a:r>
              </a:p>
              <a:p>
                <a:r>
                  <a:rPr lang="en-US" dirty="0"/>
                  <a:t>t= 5</a:t>
                </a:r>
              </a:p>
              <a:p>
                <a:r>
                  <a:rPr lang="en-US" dirty="0" err="1"/>
                  <a:t>payt</a:t>
                </a:r>
                <a:r>
                  <a:rPr lang="en-US" dirty="0"/>
                  <a:t>=8000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F</m:t>
                    </m:r>
                    <m:sSub>
                      <m:sSubPr>
                        <m:ctrl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=?</a:t>
                </a:r>
                <a:endParaRPr lang="en-AU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2748E6-B507-6B6C-446A-C002144BD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4956" y="2134382"/>
                <a:ext cx="2112597" cy="1754326"/>
              </a:xfrm>
              <a:prstGeom prst="rect">
                <a:avLst/>
              </a:prstGeom>
              <a:blipFill>
                <a:blip r:embed="rId4"/>
                <a:stretch>
                  <a:fillRect l="-2305" t="-1736" b="-45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DEC698-49A3-73DC-3737-349F464503D7}"/>
                  </a:ext>
                </a:extLst>
              </p:cNvPr>
              <p:cNvSpPr txBox="1"/>
              <p:nvPr/>
            </p:nvSpPr>
            <p:spPr>
              <a:xfrm>
                <a:off x="9532872" y="4040270"/>
                <a:ext cx="267754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prin=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F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 after 5 Years</a:t>
                </a:r>
              </a:p>
              <a:p>
                <a:r>
                  <a:rPr lang="en-US" dirty="0"/>
                  <a:t>r= 6.1</a:t>
                </a:r>
              </a:p>
              <a:p>
                <a:r>
                  <a:rPr lang="en-US" dirty="0"/>
                  <a:t>n= 1</a:t>
                </a:r>
              </a:p>
              <a:p>
                <a:r>
                  <a:rPr lang="en-US" dirty="0"/>
                  <a:t>t= 12-5=7</a:t>
                </a:r>
              </a:p>
              <a:p>
                <a:r>
                  <a:rPr lang="en-US" dirty="0" err="1"/>
                  <a:t>payt</a:t>
                </a:r>
                <a:r>
                  <a:rPr lang="en-US" dirty="0"/>
                  <a:t>=10 000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F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=?</a:t>
                </a:r>
                <a:endParaRPr lang="en-AU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DEC698-49A3-73DC-3737-349F46450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2872" y="4040270"/>
                <a:ext cx="2677543" cy="1754326"/>
              </a:xfrm>
              <a:prstGeom prst="rect">
                <a:avLst/>
              </a:prstGeom>
              <a:blipFill>
                <a:blip r:embed="rId5"/>
                <a:stretch>
                  <a:fillRect l="-2050" t="-2083" b="-45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B40C75-E8FA-61C2-8314-AA3FA0E4F51D}"/>
              </a:ext>
            </a:extLst>
          </p:cNvPr>
          <p:cNvCxnSpPr>
            <a:cxnSpLocks/>
          </p:cNvCxnSpPr>
          <p:nvPr/>
        </p:nvCxnSpPr>
        <p:spPr>
          <a:xfrm>
            <a:off x="10126190" y="3871113"/>
            <a:ext cx="495064" cy="31321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871DFFA1-A551-53BE-838F-119005E198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731576"/>
            <a:ext cx="7268589" cy="20576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557B4E-4D2D-800B-9F33-FC4C9720435F}"/>
                  </a:ext>
                </a:extLst>
              </p:cNvPr>
              <p:cNvSpPr txBox="1"/>
              <p:nvPr/>
            </p:nvSpPr>
            <p:spPr>
              <a:xfrm>
                <a:off x="7328433" y="4082552"/>
                <a:ext cx="220443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prin=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F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dirty="0"/>
                  <a:t>=112414</a:t>
                </a:r>
              </a:p>
              <a:p>
                <a:r>
                  <a:rPr lang="en-US" dirty="0"/>
                  <a:t>r= 6.1</a:t>
                </a:r>
              </a:p>
              <a:p>
                <a:r>
                  <a:rPr lang="en-US" dirty="0"/>
                  <a:t>n= 1</a:t>
                </a:r>
              </a:p>
              <a:p>
                <a:r>
                  <a:rPr lang="en-US" dirty="0"/>
                  <a:t>t= 7</a:t>
                </a:r>
              </a:p>
              <a:p>
                <a:r>
                  <a:rPr lang="en-US" dirty="0" err="1"/>
                  <a:t>payt</a:t>
                </a:r>
                <a:r>
                  <a:rPr lang="en-US" dirty="0"/>
                  <a:t>=10 000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F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=?</a:t>
                </a:r>
                <a:endParaRPr lang="en-AU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557B4E-4D2D-800B-9F33-FC4C97204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433" y="4082552"/>
                <a:ext cx="2204439" cy="1754326"/>
              </a:xfrm>
              <a:prstGeom prst="rect">
                <a:avLst/>
              </a:prstGeom>
              <a:blipFill>
                <a:blip r:embed="rId7"/>
                <a:stretch>
                  <a:fillRect l="-2210" t="-2091" b="-48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B6C4A99D-B940-5CC7-14B4-E07D91CBCF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4389" y="4720554"/>
            <a:ext cx="7306695" cy="205768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2C5BBAF-882B-15F6-E97E-1912EF4EE6AA}"/>
              </a:ext>
            </a:extLst>
          </p:cNvPr>
          <p:cNvSpPr txBox="1"/>
          <p:nvPr/>
        </p:nvSpPr>
        <p:spPr>
          <a:xfrm>
            <a:off x="7268589" y="6030849"/>
            <a:ext cx="6352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value of Derek’s investment is $254 343.</a:t>
            </a:r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8" grpId="0"/>
      <p:bldP spid="22" grpId="0"/>
    </p:bldLst>
  </p:timing>
</p:sld>
</file>

<file path=ppt/theme/theme1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1C2831"/>
      </a:dk2>
      <a:lt2>
        <a:srgbClr val="F0F3F1"/>
      </a:lt2>
      <a:accent1>
        <a:srgbClr val="E729D3"/>
      </a:accent1>
      <a:accent2>
        <a:srgbClr val="9917D5"/>
      </a:accent2>
      <a:accent3>
        <a:srgbClr val="5C29E7"/>
      </a:accent3>
      <a:accent4>
        <a:srgbClr val="2842D8"/>
      </a:accent4>
      <a:accent5>
        <a:srgbClr val="2994E7"/>
      </a:accent5>
      <a:accent6>
        <a:srgbClr val="15BFC2"/>
      </a:accent6>
      <a:hlink>
        <a:srgbClr val="3F72BF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213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AvenirNext LT Pro Medium</vt:lpstr>
      <vt:lpstr>Arial</vt:lpstr>
      <vt:lpstr>Avenir Next LT Pro</vt:lpstr>
      <vt:lpstr>Calibri</vt:lpstr>
      <vt:lpstr>Cambria Math</vt:lpstr>
      <vt:lpstr>Sagona Book</vt:lpstr>
      <vt:lpstr>Segoe UI Semilight</vt:lpstr>
      <vt:lpstr>ExploreVTI</vt:lpstr>
      <vt:lpstr>Solving harder financial problems</vt:lpstr>
      <vt:lpstr>Learning intentions</vt:lpstr>
      <vt:lpstr>Finding the value of an investment when the regular payment 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interest investments with regular additions to the principal (annuity investment)</dc:title>
  <dc:creator>Yongmei Zhang</dc:creator>
  <cp:lastModifiedBy>Lyn ZHANG</cp:lastModifiedBy>
  <cp:revision>29</cp:revision>
  <dcterms:created xsi:type="dcterms:W3CDTF">2020-12-04T01:41:25Z</dcterms:created>
  <dcterms:modified xsi:type="dcterms:W3CDTF">2023-03-23T03:39:31Z</dcterms:modified>
</cp:coreProperties>
</file>