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9"/>
  </p:notesMasterIdLst>
  <p:sldIdLst>
    <p:sldId id="256" r:id="rId2"/>
    <p:sldId id="567" r:id="rId3"/>
    <p:sldId id="568" r:id="rId4"/>
    <p:sldId id="570" r:id="rId5"/>
    <p:sldId id="556" r:id="rId6"/>
    <p:sldId id="559" r:id="rId7"/>
    <p:sldId id="560" r:id="rId8"/>
    <p:sldId id="561" r:id="rId9"/>
    <p:sldId id="563" r:id="rId10"/>
    <p:sldId id="565" r:id="rId11"/>
    <p:sldId id="273" r:id="rId12"/>
    <p:sldId id="569" r:id="rId13"/>
    <p:sldId id="257" r:id="rId14"/>
    <p:sldId id="258" r:id="rId15"/>
    <p:sldId id="259" r:id="rId16"/>
    <p:sldId id="571" r:id="rId17"/>
    <p:sldId id="260" r:id="rId18"/>
    <p:sldId id="263" r:id="rId19"/>
    <p:sldId id="264" r:id="rId20"/>
    <p:sldId id="272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0"/>
    <p:restoredTop sz="94620"/>
  </p:normalViewPr>
  <p:slideViewPr>
    <p:cSldViewPr snapToGrid="0" snapToObjects="1">
      <p:cViewPr varScale="1">
        <p:scale>
          <a:sx n="62" d="100"/>
          <a:sy n="62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590F6-C8B5-406F-8204-690F4BFA2BEC}" type="datetimeFigureOut">
              <a:rPr lang="en-AU" smtClean="0"/>
              <a:t>9/03/2023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60545-1809-4B7E-A4ED-8DA989C61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67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{𝑥:…}{x:…}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read as ‘the set of all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that …’.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68A3-2B82-4388-8903-A2E8D12C5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4" r="69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C9BD4-6A8E-2646-AF93-DEDC831C2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14020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Set notation and sets of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41061-3140-554E-8BBB-4216AA1D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5A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8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FBCD4BC-141E-CD4C-9DE8-054BB3F0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complement of a set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FBA95C-19BD-1C4E-B7FF-F6D454574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55900" y="1665289"/>
            <a:ext cx="7539038" cy="4752975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𝜉={1,2,3,4,5,6,7,8,9,10} and 𝐴={1,3,5,7,9}, then 𝐴′={2,4,6,8,10}.</a:t>
            </a:r>
          </a:p>
        </p:txBody>
      </p:sp>
      <p:pic>
        <p:nvPicPr>
          <p:cNvPr id="5129" name="Picture 9" descr="Complement Of A Set (solutions, examples, videos)">
            <a:extLst>
              <a:ext uri="{FF2B5EF4-FFF2-40B4-BE49-F238E27FC236}">
                <a16:creationId xmlns:a16="http://schemas.microsoft.com/office/drawing/2014/main" id="{50AB9F02-6674-724E-BA5C-462C051C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29" y="2784133"/>
            <a:ext cx="6382780" cy="38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B5C7F-05B9-9243-B9DD-8B9D5D60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40" y="4743703"/>
            <a:ext cx="503633" cy="461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F6DBD4-2B26-9F44-A44C-5D151169AAAD}"/>
              </a:ext>
            </a:extLst>
          </p:cNvPr>
          <p:cNvSpPr/>
          <p:nvPr/>
        </p:nvSpPr>
        <p:spPr>
          <a:xfrm>
            <a:off x="5098739" y="4643558"/>
            <a:ext cx="71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𝜉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584F-3941-8543-A2C0-7703ACC5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9212"/>
            <a:ext cx="2209800" cy="1179576"/>
          </a:xfrm>
        </p:spPr>
        <p:txBody>
          <a:bodyPr>
            <a:normAutofit/>
          </a:bodyPr>
          <a:lstStyle/>
          <a:p>
            <a:r>
              <a:rPr lang="en-US" sz="3200" dirty="0"/>
              <a:t>Numbers</a:t>
            </a:r>
          </a:p>
        </p:txBody>
      </p:sp>
      <p:pic>
        <p:nvPicPr>
          <p:cNvPr id="8194" name="Picture 2" descr="Rational and Irrational Numbers (Definition &amp; Examples)">
            <a:extLst>
              <a:ext uri="{FF2B5EF4-FFF2-40B4-BE49-F238E27FC236}">
                <a16:creationId xmlns:a16="http://schemas.microsoft.com/office/drawing/2014/main" id="{1F075DD7-BC14-A04F-881A-6E631F547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02" y="0"/>
            <a:ext cx="10411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377B-A705-4B98-0FB6-FA2DD5D6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330A7-2E37-6AE5-DDE4-78D89B1DA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31" y="2155304"/>
            <a:ext cx="11313775" cy="4154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88C23-FB1C-54EA-B845-6227E482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4" y="2155304"/>
            <a:ext cx="10044238" cy="425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2D8E05-615D-32DC-2687-3FDD17BEFB02}"/>
                  </a:ext>
                </a:extLst>
              </p:cNvPr>
              <p:cNvSpPr txBox="1"/>
              <p:nvPr/>
            </p:nvSpPr>
            <p:spPr>
              <a:xfrm>
                <a:off x="6066718" y="3799208"/>
                <a:ext cx="6098582" cy="509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with 𝑝 and 𝑞 integers, 𝑞≠0</a:t>
                </a:r>
                <a:endParaRPr lang="en-A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2D8E05-615D-32DC-2687-3FDD17BEF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18" y="3799208"/>
                <a:ext cx="6098582" cy="509948"/>
              </a:xfrm>
              <a:prstGeom prst="rect">
                <a:avLst/>
              </a:prstGeom>
              <a:blipFill>
                <a:blip r:embed="rId4"/>
                <a:stretch>
                  <a:fillRect l="-799" t="-1190" b="-71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3B43B94-A3DA-E503-F139-2AFB5BC07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797" y="4271080"/>
            <a:ext cx="4594407" cy="434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5DEDE-E0E9-2BDC-EA4A-25EEEF910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076" y="4914962"/>
            <a:ext cx="6106377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0D60-5B7D-EF4B-BCB3-3FA7AD0F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the elements of {1,2,3,4,…}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natural</a:t>
                </a:r>
                <a:r>
                  <a:rPr lang="en-US" dirty="0"/>
                  <a:t> numbers, and the elements of {…,−2,−1,0,1,2,…}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integers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with 𝑝 and 𝑞 integers, 𝑞≠0,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rational numbers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real numbers which are not rational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irrational</a:t>
                </a:r>
                <a:r>
                  <a:rPr lang="en-US" dirty="0"/>
                  <a:t>. Some examples of irrational numbers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𝜋, 𝜋+2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These numbers cannot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for integers 𝑝,𝑞; the decimal representations of these numbers do not terminate or repeat.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  <a:blipFill>
                <a:blip r:embed="rId2"/>
                <a:stretch>
                  <a:fillRect l="-856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Subsets of Real Numbers ( Read ) | Algebra | CK-12 Foundation">
            <a:extLst>
              <a:ext uri="{FF2B5EF4-FFF2-40B4-BE49-F238E27FC236}">
                <a16:creationId xmlns:a16="http://schemas.microsoft.com/office/drawing/2014/main" id="{7C9C4EC0-51AB-2F47-9CA5-A9CDA193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4" y="1"/>
            <a:ext cx="3399566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4067-8428-D44C-BDBB-2752A07B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93" y="0"/>
            <a:ext cx="7058007" cy="670560"/>
          </a:xfrm>
        </p:spPr>
        <p:txBody>
          <a:bodyPr/>
          <a:lstStyle/>
          <a:p>
            <a:pPr algn="ctr"/>
            <a:r>
              <a:rPr lang="en-US" dirty="0"/>
              <a:t>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442C-F2DD-AD4F-A4D4-DD4647D1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458"/>
            <a:ext cx="4862286" cy="5253083"/>
          </a:xfrm>
        </p:spPr>
        <p:txBody>
          <a:bodyPr>
            <a:normAutofit/>
          </a:bodyPr>
          <a:lstStyle/>
          <a:p>
            <a:r>
              <a:rPr lang="en-US" dirty="0"/>
              <a:t>The set of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B050"/>
                </a:solidFill>
              </a:rPr>
              <a:t>rational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00B050"/>
                </a:solidFill>
              </a:rPr>
              <a:t>ℚ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70C0"/>
                </a:solidFill>
              </a:rPr>
              <a:t>integers</a:t>
            </a:r>
            <a:r>
              <a:rPr lang="en-US" dirty="0"/>
              <a:t> is denoted by </a:t>
            </a:r>
            <a:r>
              <a:rPr lang="en-US" dirty="0" err="1">
                <a:solidFill>
                  <a:srgbClr val="0070C0"/>
                </a:solidFill>
              </a:rPr>
              <a:t>ℤ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C00000"/>
                </a:solidFill>
              </a:rPr>
              <a:t>natural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C00000"/>
                </a:solidFill>
              </a:rPr>
              <a:t>ℕ</a:t>
            </a:r>
            <a:r>
              <a:rPr lang="en-US" dirty="0"/>
              <a:t>.</a:t>
            </a:r>
          </a:p>
          <a:p>
            <a:r>
              <a:rPr lang="en-US" dirty="0"/>
              <a:t>It is clear that </a:t>
            </a:r>
            <a:r>
              <a:rPr lang="en-US" dirty="0">
                <a:solidFill>
                  <a:srgbClr val="C00000"/>
                </a:solidFill>
              </a:rPr>
              <a:t>ℕ</a:t>
            </a:r>
            <a:r>
              <a:rPr lang="en-US" dirty="0"/>
              <a:t>⊆</a:t>
            </a:r>
            <a:r>
              <a:rPr lang="en-US" dirty="0">
                <a:solidFill>
                  <a:srgbClr val="0070C0"/>
                </a:solidFill>
              </a:rPr>
              <a:t>ℤ</a:t>
            </a:r>
            <a:r>
              <a:rPr lang="en-US" dirty="0"/>
              <a:t>⊆</a:t>
            </a:r>
            <a:r>
              <a:rPr lang="en-US" dirty="0">
                <a:solidFill>
                  <a:srgbClr val="00B050"/>
                </a:solidFill>
              </a:rPr>
              <a:t>ℚ</a:t>
            </a:r>
            <a:r>
              <a:rPr lang="en-US" dirty="0"/>
              <a:t>⊆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, and this may be represented by the diagram on the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4220B-28C7-B540-9DF5-9706DAEE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681382"/>
            <a:ext cx="7442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78C9-6137-A541-91DB-A2500224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C182D-F5A5-BD4A-9BED-75C5942091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use set notation to describe subsets of the real numbers.</a:t>
                </a:r>
              </a:p>
              <a:p>
                <a:r>
                  <a:rPr lang="en-US" dirty="0"/>
                  <a:t>For example:</a:t>
                </a:r>
              </a:p>
              <a:p>
                <a:r>
                  <a:rPr lang="en-US" dirty="0"/>
                  <a:t>{𝑥: 0&lt;𝑥&lt;1} is the set of all real numbers strictly between 0 and 1</a:t>
                </a:r>
              </a:p>
              <a:p>
                <a:r>
                  <a:rPr lang="en-US" dirty="0"/>
                  <a:t>{𝑥: 𝑥&gt;0, 𝑥∈</a:t>
                </a:r>
                <a:r>
                  <a:rPr lang="en-US" dirty="0" err="1">
                    <a:solidFill>
                      <a:srgbClr val="00B050"/>
                    </a:solidFill>
                  </a:rPr>
                  <a:t>ℚ</a:t>
                </a:r>
                <a:r>
                  <a:rPr lang="en-US" dirty="0"/>
                  <a:t>} is the set of all positive rational numbers</a:t>
                </a:r>
              </a:p>
              <a:p>
                <a:r>
                  <a:rPr lang="en-US" dirty="0"/>
                  <a:t>{2𝑛: 𝑛=0,1,2,…} is the set of all non-negative even numbers.</a:t>
                </a:r>
              </a:p>
              <a:p>
                <a:r>
                  <a:rPr lang="en-US" dirty="0"/>
                  <a:t>The set of all ordered pairs of real numbers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That is,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={(𝑥,𝑦): 𝑥,𝑦∈</a:t>
                </a:r>
                <a:r>
                  <a:rPr lang="en-US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ℝ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This set is known as the </a:t>
                </a:r>
                <a:r>
                  <a:rPr lang="en-US" dirty="0">
                    <a:solidFill>
                      <a:srgbClr val="0070C0"/>
                    </a:solidFill>
                  </a:rPr>
                  <a:t>Cartesian product </a:t>
                </a:r>
                <a:r>
                  <a:rPr lang="en-US" dirty="0"/>
                  <a:t>of </a:t>
                </a:r>
                <a:r>
                  <a:rPr lang="en-US" dirty="0" err="1"/>
                  <a:t>ℝ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itself.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C182D-F5A5-BD4A-9BED-75C594209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3" t="-1027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Cartesian Product of Sets">
            <a:extLst>
              <a:ext uri="{FF2B5EF4-FFF2-40B4-BE49-F238E27FC236}">
                <a16:creationId xmlns:a16="http://schemas.microsoft.com/office/drawing/2014/main" id="{89C5AE70-9E0C-A24D-B292-F2679B4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0" y="38517"/>
            <a:ext cx="3415310" cy="24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esian Product">
            <a:extLst>
              <a:ext uri="{FF2B5EF4-FFF2-40B4-BE49-F238E27FC236}">
                <a16:creationId xmlns:a16="http://schemas.microsoft.com/office/drawing/2014/main" id="{9D7D1088-6564-7C0D-2888-7EB8514E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4AB45-BC69-FFEB-86E6-E5A49ABF1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91" y="6350803"/>
            <a:ext cx="7521960" cy="147979"/>
          </a:xfrm>
          <a:prstGeom prst="rect">
            <a:avLst/>
          </a:prstGeom>
        </p:spPr>
      </p:pic>
      <p:pic>
        <p:nvPicPr>
          <p:cNvPr id="3076" name="Picture 4" descr="Cartesian Product of Two Sets">
            <a:extLst>
              <a:ext uri="{FF2B5EF4-FFF2-40B4-BE49-F238E27FC236}">
                <a16:creationId xmlns:a16="http://schemas.microsoft.com/office/drawing/2014/main" id="{80BED762-D1C4-9208-D7E1-2B7EEE17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516"/>
            <a:ext cx="3410057" cy="25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2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60B4-5E31-2B4F-A4CE-84882189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6BD55-8D4B-844D-8A08-12B5998E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2008124"/>
                <a:ext cx="11544300" cy="3719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rational number can be expressed as a terminating or recurring decimal.</a:t>
                </a:r>
              </a:p>
              <a:p>
                <a:r>
                  <a:rPr lang="en-US" dirty="0"/>
                  <a:t>To find the decimal representation of a rational number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perform the division 𝑚÷𝑛.</a:t>
                </a:r>
              </a:p>
              <a:p>
                <a:r>
                  <a:rPr lang="en-US" dirty="0"/>
                  <a:t>For example, to find the decimal representation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divide 3.0000000… by 7.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	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6BD55-8D4B-844D-8A08-12B5998E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2008124"/>
                <a:ext cx="11544300" cy="3719576"/>
              </a:xfrm>
              <a:blipFill>
                <a:blip r:embed="rId2"/>
                <a:stretch>
                  <a:fillRect l="-769" t="-1017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1897946-6C0C-7249-9BF8-454EC70C9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0" y="4096512"/>
            <a:ext cx="5645150" cy="942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502E5-1A48-1844-A4E4-4B243F05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32" y="5727700"/>
            <a:ext cx="10668000" cy="838200"/>
          </a:xfrm>
          <a:prstGeom prst="rect">
            <a:avLst/>
          </a:prstGeom>
        </p:spPr>
      </p:pic>
      <p:pic>
        <p:nvPicPr>
          <p:cNvPr id="1027" name="Picture 3" descr="Relationships between Sets of Rational Numbers">
            <a:extLst>
              <a:ext uri="{FF2B5EF4-FFF2-40B4-BE49-F238E27FC236}">
                <a16:creationId xmlns:a16="http://schemas.microsoft.com/office/drawing/2014/main" id="{76FBF813-429C-CD44-B685-AD315808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819"/>
            <a:ext cx="3581400" cy="19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ECE003-D094-1B42-96A8-B7D9F34C27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78232"/>
                <a:ext cx="12192000" cy="76871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2400" dirty="0"/>
                  <a:t>Example: Write each of the following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, where 𝑚 and 𝑛 are integers:</a:t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ECE003-D094-1B42-96A8-B7D9F34C2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78232"/>
                <a:ext cx="12192000" cy="768714"/>
              </a:xfrm>
              <a:blipFill>
                <a:blip r:embed="rId2"/>
                <a:stretch>
                  <a:fillRect t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2F64D-36F0-5F4A-B115-EF604018B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9613" y="1193369"/>
                <a:ext cx="7832740" cy="52539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0.05</a:t>
                </a:r>
              </a:p>
              <a:p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0.05=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=0.428571428571428571…(1)</a:t>
                </a:r>
              </a:p>
              <a:p>
                <a:r>
                  <a:rPr lang="en-US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=428571.428571428571…(2)</a:t>
                </a:r>
              </a:p>
              <a:p>
                <a:r>
                  <a:rPr lang="en-US" dirty="0"/>
                  <a:t>Subtract (1) from (2):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−1)=428571</a:t>
                </a:r>
              </a:p>
              <a:p>
                <a:r>
                  <a:rPr lang="en-US" dirty="0"/>
                  <a:t>∴0.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428571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2F64D-36F0-5F4A-B115-EF604018B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9613" y="1193369"/>
                <a:ext cx="7832740" cy="5253924"/>
              </a:xfrm>
              <a:blipFill>
                <a:blip r:embed="rId3"/>
                <a:stretch>
                  <a:fillRect l="-971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Topic 2: Integers and Rational Numbers Diagram | Quizlet">
            <a:extLst>
              <a:ext uri="{FF2B5EF4-FFF2-40B4-BE49-F238E27FC236}">
                <a16:creationId xmlns:a16="http://schemas.microsoft.com/office/drawing/2014/main" id="{3553FAFC-AA9E-E44B-AF9D-26BF39EC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83" y="623320"/>
            <a:ext cx="5099017" cy="22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509A-9494-AC4C-9E57-14DF461E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7CB44-68AD-5341-83E6-922AC40F4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4577" y="1728216"/>
                <a:ext cx="10639119" cy="44439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set of real numbers is made up of two important subsets: </a:t>
                </a:r>
                <a:r>
                  <a:rPr lang="en-US" dirty="0">
                    <a:solidFill>
                      <a:srgbClr val="C00000"/>
                    </a:solidFill>
                  </a:rPr>
                  <a:t>the algebraic numbers</a:t>
                </a:r>
                <a:r>
                  <a:rPr lang="en-US" dirty="0"/>
                  <a:t> and the transcendental numbers.</a:t>
                </a:r>
              </a:p>
              <a:p>
                <a:r>
                  <a:rPr lang="en-US" dirty="0"/>
                  <a:t>An algebraic number is a solution to a polynomial equation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+⋯+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𝑥+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=0,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integers</a:t>
                </a:r>
              </a:p>
              <a:p>
                <a:r>
                  <a:rPr lang="en-US" dirty="0"/>
                  <a:t>Every rational number is algebraic. The irrational number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algebraic, as it is a solution of the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−2=0</a:t>
                </a:r>
              </a:p>
              <a:p>
                <a:r>
                  <a:rPr lang="en-US" dirty="0"/>
                  <a:t>It can be shown that 𝜋 is not an </a:t>
                </a:r>
                <a:r>
                  <a:rPr lang="en-US" dirty="0">
                    <a:solidFill>
                      <a:srgbClr val="C00000"/>
                    </a:solidFill>
                  </a:rPr>
                  <a:t>algebraic number</a:t>
                </a:r>
                <a:r>
                  <a:rPr lang="en-US" dirty="0"/>
                  <a:t>; it is a transcendental number. The proof is too difficult to be given here.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7CB44-68AD-5341-83E6-922AC40F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577" y="1728216"/>
                <a:ext cx="10639119" cy="4443984"/>
              </a:xfrm>
              <a:blipFill>
                <a:blip r:embed="rId2"/>
                <a:stretch>
                  <a:fillRect l="-802" t="-823" r="-1203" b="-10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ranscendental Numbers - YouTube">
            <a:extLst>
              <a:ext uri="{FF2B5EF4-FFF2-40B4-BE49-F238E27FC236}">
                <a16:creationId xmlns:a16="http://schemas.microsoft.com/office/drawing/2014/main" id="{6EB37FF2-5EB7-EC4B-A933-772C2C8C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17" y="57150"/>
            <a:ext cx="2970784" cy="16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ranscendental Numbers - Secondhand Science">
            <a:extLst>
              <a:ext uri="{FF2B5EF4-FFF2-40B4-BE49-F238E27FC236}">
                <a16:creationId xmlns:a16="http://schemas.microsoft.com/office/drawing/2014/main" id="{255D18D6-5DD2-5F72-AD97-E882A3E5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36" y="57150"/>
            <a:ext cx="2506599" cy="16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69B6-83D8-0753-4A19-CE5B3330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26" y="554839"/>
            <a:ext cx="4758290" cy="1179576"/>
          </a:xfrm>
        </p:spPr>
        <p:txBody>
          <a:bodyPr/>
          <a:lstStyle/>
          <a:p>
            <a:r>
              <a:rPr lang="en-US" dirty="0"/>
              <a:t>Sets &amp; Elements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1E6-E395-78CE-A347-B35E53BD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3" y="157920"/>
            <a:ext cx="7165511" cy="655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7D6C2-DFDF-4211-FFD4-B01D68853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9" y="3302239"/>
            <a:ext cx="3801005" cy="161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811468-9A5F-CE46-7D08-43D822ECEE8F}"/>
              </a:ext>
            </a:extLst>
          </p:cNvPr>
          <p:cNvSpPr txBox="1"/>
          <p:nvPr/>
        </p:nvSpPr>
        <p:spPr>
          <a:xfrm>
            <a:off x="755543" y="5156685"/>
            <a:ext cx="6098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en-US" dirty="0">
                <a:solidFill>
                  <a:srgbClr val="CC3300"/>
                </a:solidFill>
              </a:rPr>
              <a:t>3 </a:t>
            </a:r>
            <a:r>
              <a:rPr lang="en-US" altLang="en-US" sz="1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C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4 </a:t>
            </a:r>
            <a:r>
              <a:rPr lang="en-US" altLang="en-US" sz="1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C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15 </a:t>
            </a:r>
            <a:r>
              <a:rPr lang="en-US" altLang="en-US" sz="1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CCE72-64EC-6CD7-7BB2-7AD82D3E46DF}"/>
              </a:ext>
            </a:extLst>
          </p:cNvPr>
          <p:cNvSpPr txBox="1"/>
          <p:nvPr/>
        </p:nvSpPr>
        <p:spPr>
          <a:xfrm>
            <a:off x="1364456" y="2863378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 =</a:t>
            </a:r>
            <a:endParaRPr lang="en-A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5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BC4-3FFE-2D47-BB94-782B33E0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" y="2686050"/>
            <a:ext cx="3685032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Real </a:t>
            </a:r>
            <a:br>
              <a:rPr lang="en-US" dirty="0"/>
            </a:br>
            <a:r>
              <a:rPr lang="en-US" dirty="0"/>
              <a:t>numbers</a:t>
            </a:r>
          </a:p>
        </p:txBody>
      </p:sp>
      <p:pic>
        <p:nvPicPr>
          <p:cNvPr id="7170" name="Picture 2" descr="Rational And Irrational Numbers | Rational And Irrational Nu… | Flickr">
            <a:extLst>
              <a:ext uri="{FF2B5EF4-FFF2-40B4-BE49-F238E27FC236}">
                <a16:creationId xmlns:a16="http://schemas.microsoft.com/office/drawing/2014/main" id="{C3C4BF4A-29D8-6644-9069-D487197B9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3" y="0"/>
            <a:ext cx="9105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2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8213DD7-B761-4E41-97F9-C29F0DDB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Interval notations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8C017C3-AD17-104A-B987-9884466C2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Closed interval:</a:t>
            </a:r>
            <a:r>
              <a:rPr lang="en-US" altLang="en-US" dirty="0"/>
              <a:t> [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not smaller than a and not bigger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</a:t>
            </a:r>
            <a:r>
              <a:rPr lang="en-US" altLang="en-US" dirty="0" err="1"/>
              <a:t>a,b</a:t>
            </a:r>
            <a:r>
              <a:rPr lang="en-US" altLang="en-US" dirty="0"/>
              <a:t>] = {x:  </a:t>
            </a:r>
            <a:r>
              <a:rPr lang="en-US" altLang="en-US" dirty="0" err="1"/>
              <a:t>a≤x≤b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[-1,3]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2B06D270-BF83-0B41-926F-518BB0FD8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3BA696D-C269-2C4F-9BA5-A9448453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8084AB3-35D9-5148-8522-0B26F2953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FC3838FF-F6AA-A642-AB7F-08A3843E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7F6E2EA1-613E-4544-90B3-30E7CEF6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pic>
        <p:nvPicPr>
          <p:cNvPr id="2054" name="Picture 6" descr="Online Math Homework Help: Explain Interval notation">
            <a:extLst>
              <a:ext uri="{FF2B5EF4-FFF2-40B4-BE49-F238E27FC236}">
                <a16:creationId xmlns:a16="http://schemas.microsoft.com/office/drawing/2014/main" id="{DCB3F050-C838-8F4C-999A-CEE876A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8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75723A-DF60-D040-B63B-51E302669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C0136E1-2FF7-9744-96DB-04552F489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Open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) is the set of all numbers bigger than a and smaller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) = {x: a&lt;x&lt;b}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(-1,3)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9B6F1638-4E5E-3B44-A5A7-A16ED1DD0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E0C1E5CA-803E-D44A-A03F-FF200A12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71B8BA0E-AA40-1840-A769-7D3A801C5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B255215-A53C-0843-A025-26773693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8D3F16E1-D4FF-DA42-9CBF-3F3D562D2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9660CB4D-7A1F-E447-87BA-68BDC7A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7717D0C0-CB00-6D40-ABF3-F7851237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Online Math Homework Help: Explain Interval notation">
            <a:extLst>
              <a:ext uri="{FF2B5EF4-FFF2-40B4-BE49-F238E27FC236}">
                <a16:creationId xmlns:a16="http://schemas.microsoft.com/office/drawing/2014/main" id="{B5C66D5E-4B0B-AD42-9BDA-6AF41265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36C5952-6386-CD47-A2B3-94125BF62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E24F1FF-FF74-2B45-AC95-F62B005A9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4014" y="1827214"/>
            <a:ext cx="7545387" cy="4878387"/>
          </a:xfrm>
        </p:spPr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Half-Open (half-closed)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bigger than a and smaller than or equal to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] = {x: a&lt;</a:t>
            </a:r>
            <a:r>
              <a:rPr lang="en-US" altLang="en-US" dirty="0" err="1"/>
              <a:t>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(-1,3]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interval [</a:t>
            </a:r>
            <a:r>
              <a:rPr lang="en-US" altLang="en-US" dirty="0" err="1"/>
              <a:t>a,b</a:t>
            </a:r>
            <a:r>
              <a:rPr lang="en-US" altLang="en-US" dirty="0"/>
              <a:t>) is defined similarly</a:t>
            </a: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17FF04DD-F686-B046-8A2E-FAA0A761E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5DCBC77-987D-114A-84C8-EC80AC73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3CA0570D-C713-F545-A16E-F15F6D87E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6C1C2077-2334-4C48-A6AC-00E753D2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BD478EB7-45F9-A342-B282-4EFDC0C8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D86C9D11-FFEF-F94F-9394-FCDB6E21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6" descr="Online Math Homework Help: Explain Interval notation">
            <a:extLst>
              <a:ext uri="{FF2B5EF4-FFF2-40B4-BE49-F238E27FC236}">
                <a16:creationId xmlns:a16="http://schemas.microsoft.com/office/drawing/2014/main" id="{7AB2DF52-520D-4745-849C-6B419253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8862"/>
            <a:ext cx="3162300" cy="17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19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F164D73-E774-2C4C-8C7D-94056972D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intervals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F09A109-6EDB-D245-8988-3D2BC2AA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523206"/>
            <a:ext cx="7545388" cy="4878388"/>
          </a:xfrm>
        </p:spPr>
        <p:txBody>
          <a:bodyPr>
            <a:normAutofit/>
          </a:bodyPr>
          <a:lstStyle/>
          <a:p>
            <a:r>
              <a:rPr lang="en-US" altLang="en-US" dirty="0"/>
              <a:t>[a,∞) = {x: </a:t>
            </a:r>
            <a:r>
              <a:rPr lang="en-US" altLang="en-US" dirty="0" err="1"/>
              <a:t>a≤x</a:t>
            </a:r>
            <a:r>
              <a:rPr lang="en-US" altLang="en-US" dirty="0"/>
              <a:t>}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(a, ∞) = {x: a&lt;x}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(-∞,a] = {x: </a:t>
            </a:r>
            <a:r>
              <a:rPr lang="en-US" altLang="en-US" dirty="0" err="1"/>
              <a:t>x≤a</a:t>
            </a:r>
            <a:r>
              <a:rPr lang="en-US" altLang="en-US" dirty="0"/>
              <a:t>}</a:t>
            </a:r>
          </a:p>
          <a:p>
            <a:endParaRPr lang="en-US" altLang="en-US" dirty="0"/>
          </a:p>
          <a:p>
            <a:r>
              <a:rPr lang="en-US" altLang="en-US" dirty="0"/>
              <a:t>(-∞,a) = {x: x&lt;a}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whole real line </a:t>
            </a:r>
            <a:r>
              <a:rPr lang="en-US" altLang="en-US" b="1" dirty="0"/>
              <a:t>R</a:t>
            </a:r>
            <a:r>
              <a:rPr lang="en-US" altLang="en-US" dirty="0"/>
              <a:t> = (-∞, ∞)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A6CD552C-CF6C-F148-AE76-B03A834E1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A5C8CDA3-CCC7-5E4F-B0C7-F989433BF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828800"/>
            <a:ext cx="1600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446EA86C-BCC6-3049-81B4-60E88738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7526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3EFA5B7F-89FB-444C-902A-337C36A44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670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08678E34-7E76-D947-8C21-9B6B5966E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667000"/>
            <a:ext cx="1676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C14EFDA-6FF8-F94E-912C-D2E5127C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2098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4" name="Oval 10">
            <a:extLst>
              <a:ext uri="{FF2B5EF4-FFF2-40B4-BE49-F238E27FC236}">
                <a16:creationId xmlns:a16="http://schemas.microsoft.com/office/drawing/2014/main" id="{EAC66227-A79F-F74F-80E8-421B264A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B815A636-5273-B640-92C4-80CC51026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3962400"/>
            <a:ext cx="283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5188F3A0-564E-7541-9662-FC1A8775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4290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B7EBFF5A-A687-BE4D-8ECA-3125F7B70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4800600"/>
            <a:ext cx="283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318A3E5D-FABB-3649-9DCF-A65B30F6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43434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6179985A-FB34-524F-A5D5-1E233676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3" y="4800600"/>
            <a:ext cx="1219200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Oval 16">
            <a:extLst>
              <a:ext uri="{FF2B5EF4-FFF2-40B4-BE49-F238E27FC236}">
                <a16:creationId xmlns:a16="http://schemas.microsoft.com/office/drawing/2014/main" id="{65099B41-8753-4F47-8043-F15AC74D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244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2BCD0079-94EC-5F4A-8290-61AB8E7CC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1" y="3962400"/>
            <a:ext cx="1281113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3FCFA055-5AD1-9543-8187-33D7E627A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943600"/>
            <a:ext cx="283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1862D1DD-9158-9E47-BDBE-F25132CA2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3744" y="5943600"/>
            <a:ext cx="2971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7E771ED5-33D6-BF4C-9C89-0405A59C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740" y="6320135"/>
            <a:ext cx="374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Note: ∞ is not a number!</a:t>
            </a:r>
          </a:p>
        </p:txBody>
      </p:sp>
      <p:pic>
        <p:nvPicPr>
          <p:cNvPr id="21" name="Picture 6" descr="Online Math Homework Help: Explain Interval notation">
            <a:extLst>
              <a:ext uri="{FF2B5EF4-FFF2-40B4-BE49-F238E27FC236}">
                <a16:creationId xmlns:a16="http://schemas.microsoft.com/office/drawing/2014/main" id="{0FC7E64F-06C3-AD4E-AF33-05726F7F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38862"/>
            <a:ext cx="2857500" cy="15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24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2AA0-45AB-8E45-B580-23FDA368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980"/>
            <a:ext cx="10168128" cy="665563"/>
          </a:xfrm>
        </p:spPr>
        <p:txBody>
          <a:bodyPr/>
          <a:lstStyle/>
          <a:p>
            <a:pPr algn="ctr"/>
            <a:r>
              <a:rPr lang="en-US" dirty="0"/>
              <a:t>Interval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735E1-9782-6748-89ED-65341EFCD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406" y="710533"/>
                <a:ext cx="11287594" cy="600505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Among the most important subsets of </a:t>
                </a:r>
                <a:r>
                  <a:rPr lang="en-US" dirty="0" err="1"/>
                  <a:t>ℝ</a:t>
                </a:r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intervals</a:t>
                </a:r>
                <a:r>
                  <a:rPr lang="en-US" dirty="0"/>
                  <a:t>. We suppose that 𝑎 and 𝑏 are real numbers with 𝑎&lt;𝑏.</a:t>
                </a:r>
              </a:p>
              <a:p>
                <a:r>
                  <a:rPr lang="en-US" altLang="en-US" dirty="0"/>
                  <a:t>(a, b) = {x: a &lt; x &lt; b}          [a, b] = {x:  a ≤ x ≤ b}</a:t>
                </a:r>
              </a:p>
              <a:p>
                <a:r>
                  <a:rPr lang="en-US" altLang="en-US" dirty="0"/>
                  <a:t>(a, b] = {x: a &lt; x ≤ b}.         [a, b) = {x: a ≤ x &lt; b}</a:t>
                </a:r>
              </a:p>
              <a:p>
                <a:r>
                  <a:rPr lang="en-US" altLang="en-US" dirty="0"/>
                  <a:t>(a, ∞) = {x: a &lt; x}                [a, ∞) = {x: a ≤ x}</a:t>
                </a:r>
              </a:p>
              <a:p>
                <a:r>
                  <a:rPr lang="en-US" altLang="en-US" dirty="0"/>
                  <a:t>(-∞, a) = {x: x &lt; a}              (-∞, a] = {x: x ≤ a}</a:t>
                </a:r>
                <a:endParaRPr lang="en-US" dirty="0"/>
              </a:p>
              <a:p>
                <a:r>
                  <a:rPr lang="en-US" dirty="0"/>
                  <a:t>The ‘closed’ circle (∙) indicates that the number is included.</a:t>
                </a:r>
              </a:p>
              <a:p>
                <a:r>
                  <a:rPr lang="en-US" dirty="0"/>
                  <a:t>The ‘open’ circle (∘) indicates that the number is not included.</a:t>
                </a:r>
              </a:p>
              <a:p>
                <a:r>
                  <a:rPr lang="en-US" dirty="0"/>
                  <a:t>The following are subsets of the real numbers for which we have special notation:</a:t>
                </a:r>
              </a:p>
              <a:p>
                <a:r>
                  <a:rPr lang="en-US" dirty="0"/>
                  <a:t>Positive real numbers: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={𝑥: 𝑥 &gt; 0}</a:t>
                </a:r>
              </a:p>
              <a:p>
                <a:r>
                  <a:rPr lang="en-US" dirty="0"/>
                  <a:t>Negative real numbers: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={𝑥: 𝑥 &lt; 0}</a:t>
                </a:r>
              </a:p>
              <a:p>
                <a:r>
                  <a:rPr lang="en-US" dirty="0"/>
                  <a:t>Real numbers excluding zero: </a:t>
                </a:r>
                <a:r>
                  <a:rPr lang="en-US" dirty="0" err="1">
                    <a:solidFill>
                      <a:srgbClr val="C00000"/>
                    </a:solidFill>
                  </a:rPr>
                  <a:t>ℝ</a:t>
                </a:r>
                <a:r>
                  <a:rPr lang="en-US" dirty="0">
                    <a:solidFill>
                      <a:srgbClr val="C00000"/>
                    </a:solidFill>
                  </a:rPr>
                  <a:t>∖</a:t>
                </a:r>
                <a:r>
                  <a:rPr lang="en-US" dirty="0"/>
                  <a:t> {0}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735E1-9782-6748-89ED-65341EFCD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406" y="710533"/>
                <a:ext cx="11287594" cy="6005059"/>
              </a:xfrm>
              <a:blipFill>
                <a:blip r:embed="rId2"/>
                <a:stretch>
                  <a:fillRect l="-674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Online Math Homework Help: Explain Interval notation">
            <a:extLst>
              <a:ext uri="{FF2B5EF4-FFF2-40B4-BE49-F238E27FC236}">
                <a16:creationId xmlns:a16="http://schemas.microsoft.com/office/drawing/2014/main" id="{A879371E-72FF-FA46-B84C-5349EA84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984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ECF8-B11D-C545-963C-B50D501D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92" y="308798"/>
            <a:ext cx="10561770" cy="50067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Illustrate each of the following intervals of real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E109-16F6-F244-A5FD-D2DEB845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053957"/>
            <a:ext cx="10168128" cy="5092009"/>
          </a:xfrm>
        </p:spPr>
        <p:txBody>
          <a:bodyPr>
            <a:normAutofit/>
          </a:bodyPr>
          <a:lstStyle/>
          <a:p>
            <a:r>
              <a:rPr lang="en-US" dirty="0"/>
              <a:t>[−2,3]</a:t>
            </a:r>
          </a:p>
          <a:p>
            <a:endParaRPr lang="en-US" dirty="0"/>
          </a:p>
          <a:p>
            <a:r>
              <a:rPr lang="en-US" dirty="0"/>
              <a:t>(−3,4]</a:t>
            </a:r>
          </a:p>
          <a:p>
            <a:endParaRPr lang="en-US" dirty="0"/>
          </a:p>
          <a:p>
            <a:r>
              <a:rPr lang="en-US" dirty="0"/>
              <a:t>(−∞,2]</a:t>
            </a:r>
          </a:p>
          <a:p>
            <a:endParaRPr lang="en-US" dirty="0"/>
          </a:p>
          <a:p>
            <a:r>
              <a:rPr lang="en-US" dirty="0"/>
              <a:t>(−2,4)</a:t>
            </a:r>
          </a:p>
          <a:p>
            <a:endParaRPr lang="en-US" dirty="0"/>
          </a:p>
          <a:p>
            <a:r>
              <a:rPr lang="en-US" dirty="0"/>
              <a:t>(−3,∞)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84A1F-A3AB-5C4E-9D9B-47B26D15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63" y="809469"/>
            <a:ext cx="73152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E769B-5F87-9643-BC0D-D70A1BB1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63" y="1949907"/>
            <a:ext cx="73787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50EAF-B785-4E43-B36F-B350871F3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30" y="3016250"/>
            <a:ext cx="59309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77294-6543-4C45-9FFA-236045D4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43" y="4009836"/>
            <a:ext cx="73660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69B79-1906-354A-BA7E-C458D7548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470" y="5228111"/>
            <a:ext cx="7251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2DCE-DC8A-3E40-AF22-7751236C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1414"/>
            <a:ext cx="10168128" cy="6205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44B-565F-204E-911F-05EFB1F1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576708"/>
            <a:ext cx="10168128" cy="63007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x is an </a:t>
            </a:r>
            <a:r>
              <a:rPr lang="en-US" dirty="0">
                <a:solidFill>
                  <a:srgbClr val="FF0000"/>
                </a:solidFill>
              </a:rPr>
              <a:t>element</a:t>
            </a:r>
            <a:r>
              <a:rPr lang="en-US" dirty="0"/>
              <a:t> of a set A, we write </a:t>
            </a:r>
            <a:r>
              <a:rPr lang="en-US" dirty="0" err="1"/>
              <a:t>x∈A</a:t>
            </a:r>
            <a:r>
              <a:rPr lang="en-US" dirty="0"/>
              <a:t>.</a:t>
            </a:r>
          </a:p>
          <a:p>
            <a:r>
              <a:rPr lang="en-US" dirty="0"/>
              <a:t>If x is not an element of a set A, we write </a:t>
            </a:r>
            <a:r>
              <a:rPr lang="en-US" dirty="0" err="1"/>
              <a:t>x∉A</a:t>
            </a:r>
            <a:r>
              <a:rPr lang="en-US" dirty="0"/>
              <a:t>.</a:t>
            </a:r>
          </a:p>
          <a:p>
            <a:r>
              <a:rPr lang="en-US" dirty="0"/>
              <a:t>If every element of B is an element of A, we say B is a </a:t>
            </a:r>
            <a:r>
              <a:rPr lang="en-US" dirty="0">
                <a:solidFill>
                  <a:srgbClr val="FF0000"/>
                </a:solidFill>
              </a:rPr>
              <a:t>subse</a:t>
            </a:r>
            <a:r>
              <a:rPr lang="en-US" dirty="0"/>
              <a:t>t of A and write B⊆A.</a:t>
            </a:r>
          </a:p>
          <a:p>
            <a:r>
              <a:rPr lang="en-US" dirty="0"/>
              <a:t>The set A∩B is the </a:t>
            </a:r>
            <a:r>
              <a:rPr lang="en-US" dirty="0">
                <a:solidFill>
                  <a:srgbClr val="FF0000"/>
                </a:solidFill>
              </a:rPr>
              <a:t>intersection</a:t>
            </a:r>
            <a:r>
              <a:rPr lang="en-US" dirty="0"/>
              <a:t> of A and B, where </a:t>
            </a:r>
            <a:r>
              <a:rPr lang="en-US" dirty="0" err="1"/>
              <a:t>x∈A∩B</a:t>
            </a:r>
            <a:r>
              <a:rPr lang="en-US" dirty="0"/>
              <a:t> if and only if </a:t>
            </a:r>
            <a:r>
              <a:rPr lang="en-US" dirty="0" err="1"/>
              <a:t>x∈A</a:t>
            </a:r>
            <a:r>
              <a:rPr lang="en-US" dirty="0"/>
              <a:t> and </a:t>
            </a:r>
            <a:r>
              <a:rPr lang="en-US" dirty="0" err="1"/>
              <a:t>x∈B</a:t>
            </a:r>
            <a:r>
              <a:rPr lang="en-US" dirty="0"/>
              <a:t>.</a:t>
            </a:r>
          </a:p>
          <a:p>
            <a:r>
              <a:rPr lang="en-US" dirty="0"/>
              <a:t>The set A∪B is the union of A and B, where </a:t>
            </a:r>
            <a:r>
              <a:rPr lang="en-US" dirty="0" err="1"/>
              <a:t>x∈A∪B</a:t>
            </a:r>
            <a:r>
              <a:rPr lang="en-US" dirty="0"/>
              <a:t> if and only if </a:t>
            </a:r>
            <a:r>
              <a:rPr lang="en-US" dirty="0" err="1"/>
              <a:t>x∈A</a:t>
            </a:r>
            <a:r>
              <a:rPr lang="en-US" dirty="0"/>
              <a:t> or </a:t>
            </a:r>
            <a:r>
              <a:rPr lang="en-US" dirty="0" err="1"/>
              <a:t>x∈B</a:t>
            </a:r>
            <a:r>
              <a:rPr lang="en-US" dirty="0"/>
              <a:t>.</a:t>
            </a:r>
          </a:p>
          <a:p>
            <a:r>
              <a:rPr lang="en-US" dirty="0"/>
              <a:t>The set A∖B is the set difference of A and B, where A∖B={</a:t>
            </a:r>
            <a:r>
              <a:rPr lang="en-US" dirty="0" err="1"/>
              <a:t>x:x∈A</a:t>
            </a:r>
            <a:r>
              <a:rPr lang="en-US" dirty="0"/>
              <a:t>, </a:t>
            </a:r>
            <a:r>
              <a:rPr lang="en-US" dirty="0" err="1"/>
              <a:t>x∉B</a:t>
            </a:r>
            <a:r>
              <a:rPr lang="en-US" dirty="0"/>
              <a:t>}.</a:t>
            </a:r>
          </a:p>
          <a:p>
            <a:r>
              <a:rPr lang="en-US" dirty="0"/>
              <a:t>If the sets A and B have no elements in common, we say A and B are </a:t>
            </a:r>
            <a:r>
              <a:rPr lang="en-US" dirty="0">
                <a:solidFill>
                  <a:srgbClr val="FF0000"/>
                </a:solidFill>
              </a:rPr>
              <a:t>disjoint</a:t>
            </a:r>
            <a:r>
              <a:rPr lang="en-US" dirty="0"/>
              <a:t> and write A∩B=∅. The set ∅ is called the </a:t>
            </a:r>
            <a:r>
              <a:rPr lang="en-US" dirty="0">
                <a:solidFill>
                  <a:srgbClr val="FF0000"/>
                </a:solidFill>
              </a:rPr>
              <a:t>empty set</a:t>
            </a:r>
            <a:r>
              <a:rPr lang="en-US" dirty="0"/>
              <a:t>.</a:t>
            </a:r>
          </a:p>
          <a:p>
            <a:r>
              <a:rPr lang="en-US" dirty="0"/>
              <a:t>Sets of numbers:</a:t>
            </a:r>
          </a:p>
          <a:p>
            <a:r>
              <a:rPr lang="en-US" dirty="0"/>
              <a:t>Real numbers: R</a:t>
            </a:r>
          </a:p>
          <a:p>
            <a:r>
              <a:rPr lang="en-US" dirty="0"/>
              <a:t>Rational numbers: Q</a:t>
            </a:r>
          </a:p>
          <a:p>
            <a:r>
              <a:rPr lang="en-US" dirty="0">
                <a:solidFill>
                  <a:srgbClr val="FF0000"/>
                </a:solidFill>
              </a:rPr>
              <a:t>Integers</a:t>
            </a:r>
            <a:r>
              <a:rPr lang="en-US" dirty="0"/>
              <a:t>: Z</a:t>
            </a:r>
          </a:p>
          <a:p>
            <a:r>
              <a:rPr lang="en-US" dirty="0">
                <a:solidFill>
                  <a:srgbClr val="FF0000"/>
                </a:solidFill>
              </a:rPr>
              <a:t>Natural</a:t>
            </a:r>
            <a:r>
              <a:rPr lang="en-US" dirty="0"/>
              <a:t> numbers: N</a:t>
            </a:r>
          </a:p>
          <a:p>
            <a:r>
              <a:rPr lang="en-US" dirty="0"/>
              <a:t>For real numbers a and b with a&lt;b, we can consider the following </a:t>
            </a:r>
            <a:r>
              <a:rPr lang="en-US" dirty="0">
                <a:solidFill>
                  <a:srgbClr val="FF0000"/>
                </a:solidFill>
              </a:rPr>
              <a:t>intervals</a:t>
            </a:r>
            <a:r>
              <a:rPr lang="en-US" dirty="0"/>
              <a:t>:</a:t>
            </a:r>
          </a:p>
          <a:p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={</a:t>
            </a:r>
            <a:r>
              <a:rPr lang="en-US" dirty="0" err="1"/>
              <a:t>x:a</a:t>
            </a:r>
            <a:r>
              <a:rPr lang="en-US" dirty="0"/>
              <a:t>&lt;x&lt;b}        (</a:t>
            </a:r>
            <a:r>
              <a:rPr lang="en-US" dirty="0" err="1"/>
              <a:t>a,b</a:t>
            </a:r>
            <a:r>
              <a:rPr lang="en-US" dirty="0"/>
              <a:t>] ={</a:t>
            </a:r>
            <a:r>
              <a:rPr lang="en-US" dirty="0" err="1"/>
              <a:t>x:a</a:t>
            </a:r>
            <a:r>
              <a:rPr lang="en-US" dirty="0"/>
              <a:t>&lt;</a:t>
            </a:r>
            <a:r>
              <a:rPr lang="en-US" dirty="0" err="1"/>
              <a:t>x≤b</a:t>
            </a:r>
            <a:r>
              <a:rPr lang="en-US" dirty="0"/>
              <a:t>}           (a,∞) ={</a:t>
            </a:r>
            <a:r>
              <a:rPr lang="en-US" dirty="0" err="1"/>
              <a:t>x:a</a:t>
            </a:r>
            <a:r>
              <a:rPr lang="en-US" dirty="0"/>
              <a:t>&lt;x}      (−∞,b) ={</a:t>
            </a:r>
            <a:r>
              <a:rPr lang="en-US" dirty="0" err="1"/>
              <a:t>x:x</a:t>
            </a:r>
            <a:r>
              <a:rPr lang="en-US" dirty="0"/>
              <a:t>&lt;b</a:t>
            </a:r>
            <a:r>
              <a:rPr lang="en-US"/>
              <a:t>} </a:t>
            </a:r>
          </a:p>
          <a:p>
            <a:r>
              <a:rPr lang="en-US"/>
              <a:t> </a:t>
            </a:r>
            <a:r>
              <a:rPr lang="en-US" dirty="0"/>
              <a:t>[</a:t>
            </a:r>
            <a:r>
              <a:rPr lang="en-US" dirty="0" err="1"/>
              <a:t>a,b</a:t>
            </a:r>
            <a:r>
              <a:rPr lang="en-US" dirty="0"/>
              <a:t>] ={</a:t>
            </a:r>
            <a:r>
              <a:rPr lang="en-US" dirty="0" err="1"/>
              <a:t>x:a≤x≤b</a:t>
            </a:r>
            <a:r>
              <a:rPr lang="en-US" dirty="0"/>
              <a:t>}        [</a:t>
            </a:r>
            <a:r>
              <a:rPr lang="en-US" dirty="0" err="1"/>
              <a:t>a,b</a:t>
            </a:r>
            <a:r>
              <a:rPr lang="en-US" dirty="0"/>
              <a:t>) ={</a:t>
            </a:r>
            <a:r>
              <a:rPr lang="en-US" dirty="0" err="1"/>
              <a:t>x:a≤x</a:t>
            </a:r>
            <a:r>
              <a:rPr lang="en-US" dirty="0"/>
              <a:t>&lt;b}           [a,∞) ={</a:t>
            </a:r>
            <a:r>
              <a:rPr lang="en-US" dirty="0" err="1"/>
              <a:t>x:a≤x</a:t>
            </a:r>
            <a:r>
              <a:rPr lang="en-US" dirty="0"/>
              <a:t>}      (−∞,b] ={</a:t>
            </a:r>
            <a:r>
              <a:rPr lang="en-US" dirty="0" err="1"/>
              <a:t>x:x≤b</a:t>
            </a:r>
            <a:r>
              <a:rPr lang="en-US" dirty="0"/>
              <a:t>}</a:t>
            </a:r>
          </a:p>
        </p:txBody>
      </p:sp>
      <p:pic>
        <p:nvPicPr>
          <p:cNvPr id="15362" name="Picture 2" descr="Summary | ENCORE">
            <a:extLst>
              <a:ext uri="{FF2B5EF4-FFF2-40B4-BE49-F238E27FC236}">
                <a16:creationId xmlns:a16="http://schemas.microsoft.com/office/drawing/2014/main" id="{E8FC62A1-B531-794A-83A8-9A6AA212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785" y="3148490"/>
            <a:ext cx="2740228" cy="18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68BEA7-81AE-25F4-B4F1-E23C577AF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485" y="987060"/>
            <a:ext cx="6857440" cy="57290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5F469-9F06-A9CA-7CC7-1B2062A2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59" y="359346"/>
            <a:ext cx="6904866" cy="627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D368E-4288-48EE-7B8A-CDABC6A2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22" y="998547"/>
            <a:ext cx="242736" cy="578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F02EC-CACE-2544-0ABA-1761249E4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55" y="1964911"/>
            <a:ext cx="3248318" cy="1886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53DBB2-7DCA-5DA8-E904-ADFF7F4AF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55" y="4013547"/>
            <a:ext cx="3248318" cy="11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CCA491-9FA5-469F-77CE-0D579709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85" y="1130374"/>
            <a:ext cx="5582429" cy="203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B0034-4DA8-7E9A-B0F1-DB81B60D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08" y="3100577"/>
            <a:ext cx="7059010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8119" y="3044280"/>
                <a:ext cx="76708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i="1" dirty="0"/>
                  <a:t>𝐴={−3,3}={𝑥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i="1" dirty="0"/>
                  <a:t>=9}</a:t>
                </a:r>
                <a:endParaRPr lang="en-GB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19" y="3044280"/>
                <a:ext cx="7670856" cy="769441"/>
              </a:xfrm>
              <a:prstGeom prst="rect">
                <a:avLst/>
              </a:prstGeom>
              <a:blipFill>
                <a:blip r:embed="rId3"/>
                <a:stretch>
                  <a:fillRect t="-16535" b="-36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88592" y="1621105"/>
            <a:ext cx="800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maths, it’s often  useful to represent </a:t>
            </a:r>
            <a:r>
              <a:rPr lang="en-GB" sz="2400" b="1" dirty="0"/>
              <a:t>a collection of items</a:t>
            </a:r>
            <a:r>
              <a:rPr lang="en-GB" sz="2400" dirty="0"/>
              <a:t>.</a:t>
            </a:r>
          </a:p>
          <a:p>
            <a:r>
              <a:rPr lang="en-GB" sz="2400" dirty="0"/>
              <a:t>We use curly braces to indicate a </a:t>
            </a:r>
            <a:r>
              <a:rPr lang="en-GB" sz="2400" b="1" dirty="0"/>
              <a:t>set</a:t>
            </a:r>
            <a:r>
              <a:rPr lang="en-GB" sz="2400" dirty="0"/>
              <a:t> of items...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0050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set is a collection of items with 2 properties: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653136"/>
            <a:ext cx="62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a. It doesn’t contain duplicates.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5229201"/>
            <a:ext cx="882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b. The order of the elements does not matter.</a:t>
            </a:r>
            <a:br>
              <a:rPr lang="en-GB" sz="2800" dirty="0"/>
            </a:br>
            <a:r>
              <a:rPr lang="en-GB" sz="2800" dirty="0"/>
              <a:t>     </a:t>
            </a:r>
            <a:r>
              <a:rPr lang="en-GB" dirty="0"/>
              <a:t>(but we usually write the items in ascending order)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7648" y="4662718"/>
            <a:ext cx="684076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9232" y="5236897"/>
            <a:ext cx="8073925" cy="878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5520" y="306896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itchFamily="2" charset="2"/>
              </a:rPr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4653136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a set?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02FB24-0477-5B40-87B0-6639F35BB01F}"/>
              </a:ext>
            </a:extLst>
          </p:cNvPr>
          <p:cNvSpPr/>
          <p:nvPr/>
        </p:nvSpPr>
        <p:spPr>
          <a:xfrm>
            <a:off x="2376605" y="6358348"/>
            <a:ext cx="761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Note: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{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:…}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read as ‘the set of all 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such that …’.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9E3A5AB-6B1B-7147-B341-1C55789BC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Subsets</a:t>
            </a:r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F78AA149-C8AD-F749-AA36-663CFAA6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200400"/>
            <a:ext cx="838200" cy="8382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63E63D0-EA30-FB49-80C8-22F7412C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1" y="3048001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2050" name="Picture 2" descr="Subsets (video lessons, examples, solutions)">
            <a:extLst>
              <a:ext uri="{FF2B5EF4-FFF2-40B4-BE49-F238E27FC236}">
                <a16:creationId xmlns:a16="http://schemas.microsoft.com/office/drawing/2014/main" id="{8CCB9940-A1B4-1FD5-B463-5FF847A7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35" y="249734"/>
            <a:ext cx="6450685" cy="63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C536B-1DDA-97D4-A6B8-A2C71440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09" y="1318959"/>
            <a:ext cx="242736" cy="5788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2783-0A02-D245-9F33-C261E276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3A8A-62E8-F34D-83D8-42582DB9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09" y="1827213"/>
            <a:ext cx="7571517" cy="4729162"/>
          </a:xfrm>
        </p:spPr>
        <p:txBody>
          <a:bodyPr/>
          <a:lstStyle/>
          <a:p>
            <a:r>
              <a:rPr lang="en-US" dirty="0"/>
              <a:t>Venn diagrams are used to illustrate sets.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Disjoint: </a:t>
            </a:r>
            <a:r>
              <a:rPr lang="en-US" dirty="0"/>
              <a:t>Two sets have no elements in common.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F81AA-A814-FE49-B0E0-0801FB89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08" y="2414929"/>
            <a:ext cx="6796216" cy="27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B5CE84-96A9-2443-B82A-1E4C4AAC8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9AD950-6F43-844E-9E2E-D62B0F809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54102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C3300"/>
                </a:solidFill>
              </a:rPr>
              <a:t>union</a:t>
            </a:r>
            <a:r>
              <a:rPr lang="en-US" altLang="en-US" dirty="0"/>
              <a:t> of two sets</a:t>
            </a:r>
            <a:br>
              <a:rPr lang="en-US" altLang="en-US" dirty="0"/>
            </a:br>
            <a:r>
              <a:rPr lang="en-US" altLang="en-US" dirty="0"/>
              <a:t>A and B</a:t>
            </a:r>
            <a:br>
              <a:rPr lang="en-US" altLang="en-US" dirty="0"/>
            </a:br>
            <a:r>
              <a:rPr lang="en-US" altLang="en-US" dirty="0"/>
              <a:t>is the set of all</a:t>
            </a:r>
            <a:br>
              <a:rPr lang="en-US" altLang="en-US" dirty="0"/>
            </a:br>
            <a:r>
              <a:rPr lang="en-US" altLang="en-US" dirty="0"/>
              <a:t>elements x such that</a:t>
            </a:r>
            <a:br>
              <a:rPr lang="en-US" altLang="en-US" dirty="0"/>
            </a:br>
            <a:r>
              <a:rPr lang="en-US" altLang="en-US" dirty="0"/>
              <a:t>x is in A </a:t>
            </a:r>
            <a:r>
              <a:rPr lang="en-US" altLang="en-US" dirty="0">
                <a:solidFill>
                  <a:srgbClr val="CC3300"/>
                </a:solidFill>
              </a:rPr>
              <a:t>OR</a:t>
            </a:r>
            <a:r>
              <a:rPr lang="en-US" altLang="en-US" dirty="0"/>
              <a:t> x is in B</a:t>
            </a:r>
          </a:p>
          <a:p>
            <a:endParaRPr lang="en-US" altLang="en-US" dirty="0"/>
          </a:p>
          <a:p>
            <a:r>
              <a:rPr lang="en-US" altLang="en-US" dirty="0"/>
              <a:t>Notation:</a:t>
            </a:r>
            <a:br>
              <a:rPr lang="en-US" altLang="en-US" dirty="0"/>
            </a:b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∪ B = { x |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or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B} </a:t>
            </a:r>
            <a:endParaRPr lang="en-US" altLang="en-US" dirty="0"/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2C5F06AE-7770-6443-B4E2-9B867B19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B5738F5E-3431-2148-A19A-84FB7FA9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9A0DE54-37AE-FA46-A935-6D7789DA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209801"/>
            <a:ext cx="455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D0F618F7-2A37-044A-8C4A-51291BAB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828800" cy="1295400"/>
          </a:xfrm>
          <a:prstGeom prst="ellipse">
            <a:avLst/>
          </a:prstGeom>
          <a:solidFill>
            <a:srgbClr val="CC33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CF54EA36-812E-7A4D-A8BC-BBF8F4F1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470910"/>
            <a:ext cx="2057400" cy="1600200"/>
          </a:xfrm>
          <a:prstGeom prst="ellipse">
            <a:avLst/>
          </a:prstGeom>
          <a:solidFill>
            <a:srgbClr val="CC33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CAEF311B-7CD4-E84F-B6AF-0D7DE164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10001"/>
            <a:ext cx="150701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1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∪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6225925-BB9E-264B-B9F6-244C0737A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Intersection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7AACE1-8A67-A441-92DE-336FE9C69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54102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C3300"/>
                </a:solidFill>
              </a:rPr>
              <a:t>intersection</a:t>
            </a:r>
            <a:br>
              <a:rPr lang="en-US" altLang="en-US" dirty="0"/>
            </a:br>
            <a:r>
              <a:rPr lang="en-US" altLang="en-US" dirty="0"/>
              <a:t>of two sets</a:t>
            </a:r>
            <a:br>
              <a:rPr lang="en-US" altLang="en-US" dirty="0"/>
            </a:br>
            <a:r>
              <a:rPr lang="en-US" altLang="en-US" dirty="0"/>
              <a:t>A and B</a:t>
            </a:r>
            <a:br>
              <a:rPr lang="en-US" altLang="en-US" dirty="0"/>
            </a:br>
            <a:r>
              <a:rPr lang="en-US" altLang="en-US" dirty="0"/>
              <a:t>is the set of all</a:t>
            </a:r>
            <a:br>
              <a:rPr lang="en-US" altLang="en-US" dirty="0"/>
            </a:br>
            <a:r>
              <a:rPr lang="en-US" altLang="en-US" dirty="0"/>
              <a:t>elements x such that</a:t>
            </a:r>
            <a:br>
              <a:rPr lang="en-US" altLang="en-US" dirty="0"/>
            </a:br>
            <a:r>
              <a:rPr lang="en-US" altLang="en-US" dirty="0"/>
              <a:t>x is in A </a:t>
            </a:r>
            <a:r>
              <a:rPr lang="en-US" altLang="en-US" dirty="0">
                <a:solidFill>
                  <a:srgbClr val="CC3300"/>
                </a:solidFill>
              </a:rPr>
              <a:t>AND</a:t>
            </a:r>
            <a:r>
              <a:rPr lang="en-US" altLang="en-US" dirty="0"/>
              <a:t> x is in B</a:t>
            </a:r>
          </a:p>
          <a:p>
            <a:endParaRPr lang="en-US" altLang="en-US" dirty="0"/>
          </a:p>
          <a:p>
            <a:r>
              <a:rPr lang="en-US" altLang="en-US" dirty="0"/>
              <a:t>Notation:</a:t>
            </a:r>
            <a:br>
              <a:rPr lang="en-US" altLang="en-US" dirty="0"/>
            </a:b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∩ B = { x |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and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B} </a:t>
            </a:r>
          </a:p>
        </p:txBody>
      </p:sp>
      <p:sp>
        <p:nvSpPr>
          <p:cNvPr id="37892" name="Oval 4">
            <a:extLst>
              <a:ext uri="{FF2B5EF4-FFF2-40B4-BE49-F238E27FC236}">
                <a16:creationId xmlns:a16="http://schemas.microsoft.com/office/drawing/2014/main" id="{6BB64FA8-3270-6E46-973A-BCF31D3E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>
            <a:extLst>
              <a:ext uri="{FF2B5EF4-FFF2-40B4-BE49-F238E27FC236}">
                <a16:creationId xmlns:a16="http://schemas.microsoft.com/office/drawing/2014/main" id="{C9F0283F-1E42-624E-A6A1-6F7F55A0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461D163-C42A-154F-A89A-88D097BB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209801"/>
            <a:ext cx="455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912" name="Oval 24">
            <a:extLst>
              <a:ext uri="{FF2B5EF4-FFF2-40B4-BE49-F238E27FC236}">
                <a16:creationId xmlns:a16="http://schemas.microsoft.com/office/drawing/2014/main" id="{526BC709-A1FF-504D-8AE3-5FF3E06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76053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Oval 25">
            <a:extLst>
              <a:ext uri="{FF2B5EF4-FFF2-40B4-BE49-F238E27FC236}">
                <a16:creationId xmlns:a16="http://schemas.microsoft.com/office/drawing/2014/main" id="{EF5BA59A-4D28-C84D-9F4F-73756A87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033045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>
              <a:solidFill>
                <a:schemeClr val="bg1"/>
              </a:solidFill>
            </a:endParaRPr>
          </a:p>
        </p:txBody>
      </p:sp>
      <p:grpSp>
        <p:nvGrpSpPr>
          <p:cNvPr id="37915" name="Group 27">
            <a:extLst>
              <a:ext uri="{FF2B5EF4-FFF2-40B4-BE49-F238E27FC236}">
                <a16:creationId xmlns:a16="http://schemas.microsoft.com/office/drawing/2014/main" id="{DB9829F7-09BD-8440-801B-8CB9CD024406}"/>
              </a:ext>
            </a:extLst>
          </p:cNvPr>
          <p:cNvGrpSpPr>
            <a:grpSpLocks/>
          </p:cNvGrpSpPr>
          <p:nvPr/>
        </p:nvGrpSpPr>
        <p:grpSpPr bwMode="auto">
          <a:xfrm>
            <a:off x="7096126" y="4026695"/>
            <a:ext cx="3267075" cy="1600200"/>
            <a:chOff x="3506" y="1145"/>
            <a:chExt cx="2058" cy="1008"/>
          </a:xfrm>
        </p:grpSpPr>
        <p:sp>
          <p:nvSpPr>
            <p:cNvPr id="37916" name="PubChord">
              <a:extLst>
                <a:ext uri="{FF2B5EF4-FFF2-40B4-BE49-F238E27FC236}">
                  <a16:creationId xmlns:a16="http://schemas.microsoft.com/office/drawing/2014/main" id="{24B7832F-0BD1-1849-929A-C7028BDC312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1388017" flipH="1">
              <a:off x="4268" y="1145"/>
              <a:ext cx="1296" cy="1008"/>
            </a:xfrm>
            <a:custGeom>
              <a:avLst/>
              <a:gdLst>
                <a:gd name="G0" fmla="+- 0 0 0"/>
                <a:gd name="G1" fmla="sin 10800 -8992473"/>
                <a:gd name="G2" fmla="cos 10800 -8992473"/>
                <a:gd name="G3" fmla="sin 10800 9189948"/>
                <a:gd name="G4" fmla="cos 10800 9189948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2873 w 21600"/>
                <a:gd name="T1" fmla="*/ 3464 h 21600"/>
                <a:gd name="T2" fmla="*/ 2686 w 21600"/>
                <a:gd name="T3" fmla="*/ 10586 h 21600"/>
                <a:gd name="T4" fmla="*/ 2499 w 21600"/>
                <a:gd name="T5" fmla="*/ 17709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873" y="3464"/>
                  </a:moveTo>
                  <a:cubicBezTo>
                    <a:pt x="1026" y="5460"/>
                    <a:pt x="0" y="8080"/>
                    <a:pt x="0" y="10799"/>
                  </a:cubicBezTo>
                  <a:cubicBezTo>
                    <a:pt x="0" y="13324"/>
                    <a:pt x="884" y="15768"/>
                    <a:pt x="2499" y="1770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PubChord">
              <a:extLst>
                <a:ext uri="{FF2B5EF4-FFF2-40B4-BE49-F238E27FC236}">
                  <a16:creationId xmlns:a16="http://schemas.microsoft.com/office/drawing/2014/main" id="{4D26235E-D43B-A942-A122-25232A4B9E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06" y="1149"/>
              <a:ext cx="1152" cy="818"/>
            </a:xfrm>
            <a:custGeom>
              <a:avLst/>
              <a:gdLst>
                <a:gd name="G0" fmla="+- 0 0 0"/>
                <a:gd name="G1" fmla="sin 10800 3802744"/>
                <a:gd name="G2" fmla="cos 10800 3802744"/>
                <a:gd name="G3" fmla="sin 10800 -3171211"/>
                <a:gd name="G4" fmla="cos 10800 -317121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6519 w 21600"/>
                <a:gd name="T1" fmla="*/ 19961 h 21600"/>
                <a:gd name="T2" fmla="*/ 17245 w 21600"/>
                <a:gd name="T3" fmla="*/ 11343 h 21600"/>
                <a:gd name="T4" fmla="*/ 17971 w 21600"/>
                <a:gd name="T5" fmla="*/ 272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519" y="19961"/>
                  </a:moveTo>
                  <a:cubicBezTo>
                    <a:pt x="19679" y="17988"/>
                    <a:pt x="21600" y="14525"/>
                    <a:pt x="21600" y="10800"/>
                  </a:cubicBezTo>
                  <a:cubicBezTo>
                    <a:pt x="21600" y="7713"/>
                    <a:pt x="20279" y="4774"/>
                    <a:pt x="17971" y="2724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FCED3310-935F-6749-B394-171EBC18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4448176"/>
            <a:ext cx="76969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∩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animBg="1"/>
      <p:bldP spid="37913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1E23"/>
      </a:dk2>
      <a:lt2>
        <a:srgbClr val="E2E2E8"/>
      </a:lt2>
      <a:accent1>
        <a:srgbClr val="A0A61D"/>
      </a:accent1>
      <a:accent2>
        <a:srgbClr val="D58E17"/>
      </a:accent2>
      <a:accent3>
        <a:srgbClr val="E75129"/>
      </a:accent3>
      <a:accent4>
        <a:srgbClr val="D5173F"/>
      </a:accent4>
      <a:accent5>
        <a:srgbClr val="E729A0"/>
      </a:accent5>
      <a:accent6>
        <a:srgbClr val="CD17D5"/>
      </a:accent6>
      <a:hlink>
        <a:srgbClr val="BF3F7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1689</Words>
  <Application>Microsoft Office PowerPoint</Application>
  <PresentationFormat>Widescreen</PresentationFormat>
  <Paragraphs>174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 Unicode MS</vt:lpstr>
      <vt:lpstr>STIXGeneral-Italic</vt:lpstr>
      <vt:lpstr>STIXGeneral-Regular</vt:lpstr>
      <vt:lpstr>Arial</vt:lpstr>
      <vt:lpstr>Calibri</vt:lpstr>
      <vt:lpstr>Cambria Math</vt:lpstr>
      <vt:lpstr>Neue Haas Grotesk Text Pro</vt:lpstr>
      <vt:lpstr>Open Sans</vt:lpstr>
      <vt:lpstr>Wingdings</vt:lpstr>
      <vt:lpstr>AccentBoxVTI</vt:lpstr>
      <vt:lpstr>Set notation and sets of numbers</vt:lpstr>
      <vt:lpstr>Sets &amp; Elements</vt:lpstr>
      <vt:lpstr>PowerPoint Presentation</vt:lpstr>
      <vt:lpstr>PowerPoint Presentation</vt:lpstr>
      <vt:lpstr>PowerPoint Presentation</vt:lpstr>
      <vt:lpstr>Subsets</vt:lpstr>
      <vt:lpstr>Venn diagrams</vt:lpstr>
      <vt:lpstr>Union</vt:lpstr>
      <vt:lpstr>Intersection</vt:lpstr>
      <vt:lpstr>The complement of a set</vt:lpstr>
      <vt:lpstr>Numbers</vt:lpstr>
      <vt:lpstr>Numbers</vt:lpstr>
      <vt:lpstr>Numbers</vt:lpstr>
      <vt:lpstr>Numbers </vt:lpstr>
      <vt:lpstr>Cartesian product </vt:lpstr>
      <vt:lpstr>PowerPoint Presentation</vt:lpstr>
      <vt:lpstr>Rational numbers</vt:lpstr>
      <vt:lpstr>Example: Write each of the following in the form m/n, where 𝑚 and 𝑛 are integers: </vt:lpstr>
      <vt:lpstr>Real numbers</vt:lpstr>
      <vt:lpstr>Real  numbers</vt:lpstr>
      <vt:lpstr>Interval notations</vt:lpstr>
      <vt:lpstr>Interval notations</vt:lpstr>
      <vt:lpstr>Interval notations</vt:lpstr>
      <vt:lpstr>Infinite intervals</vt:lpstr>
      <vt:lpstr>Interval notation</vt:lpstr>
      <vt:lpstr>Illustrate each of the following intervals of real numbers: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notation</dc:title>
  <dc:creator>Yongmei Zhang</dc:creator>
  <cp:lastModifiedBy>Lyn ZHANG</cp:lastModifiedBy>
  <cp:revision>26</cp:revision>
  <dcterms:created xsi:type="dcterms:W3CDTF">2021-04-14T04:42:44Z</dcterms:created>
  <dcterms:modified xsi:type="dcterms:W3CDTF">2023-03-08T21:20:26Z</dcterms:modified>
</cp:coreProperties>
</file>