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4" r:id="rId3"/>
    <p:sldId id="275" r:id="rId4"/>
    <p:sldId id="261" r:id="rId5"/>
    <p:sldId id="262" r:id="rId6"/>
    <p:sldId id="264" r:id="rId7"/>
    <p:sldId id="265" r:id="rId8"/>
    <p:sldId id="267" r:id="rId9"/>
    <p:sldId id="268" r:id="rId10"/>
    <p:sldId id="269" r:id="rId11"/>
    <p:sldId id="270" r:id="rId12"/>
    <p:sldId id="271" r:id="rId13"/>
    <p:sldId id="272" r:id="rId14"/>
    <p:sldId id="277" r:id="rId15"/>
    <p:sldId id="276"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08" autoAdjust="0"/>
  </p:normalViewPr>
  <p:slideViewPr>
    <p:cSldViewPr snapToGrid="0">
      <p:cViewPr varScale="1">
        <p:scale>
          <a:sx n="53" d="100"/>
          <a:sy n="53" d="100"/>
        </p:scale>
        <p:origin x="11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039EE9-BB51-4973-8C49-C2FBDF993530}" type="datetimeFigureOut">
              <a:rPr lang="en-AU" smtClean="0"/>
              <a:t>15/03/2023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1BB7C-4CE6-4AF5-95E8-F9C6CE6707E6}" type="slidenum">
              <a:rPr lang="en-AU" smtClean="0"/>
              <a:t>‹#›</a:t>
            </a:fld>
            <a:endParaRPr lang="en-AU"/>
          </a:p>
        </p:txBody>
      </p:sp>
    </p:spTree>
    <p:extLst>
      <p:ext uri="{BB962C8B-B14F-4D97-AF65-F5344CB8AC3E}">
        <p14:creationId xmlns:p14="http://schemas.microsoft.com/office/powerpoint/2010/main" val="2612073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https://create.kahoot.it/details/49477f89-7e27-47e4-953d-575b54805de4</a:t>
            </a:r>
          </a:p>
          <a:p>
            <a:r>
              <a:rPr lang="en-AU" dirty="0"/>
              <a:t>https://create.kahoot.it/details/4f20949e-e120-4114-9340-f8934c66695f</a:t>
            </a:r>
          </a:p>
          <a:p>
            <a:r>
              <a:rPr lang="en-AU" dirty="0"/>
              <a:t>https://create.kahoot.it/details/21f288db-d99f-4d8c-99af-667a79f30eef</a:t>
            </a:r>
          </a:p>
          <a:p>
            <a:r>
              <a:rPr lang="en-AU" dirty="0"/>
              <a:t>https://create.kahoot.it/details/2520f82f-5388-40ee-b1cd-5d5fa1159a25</a:t>
            </a:r>
          </a:p>
          <a:p>
            <a:r>
              <a:rPr lang="en-AU"/>
              <a:t>https://create.kahoot.it/details/d878278a-3664-43c6-8e2b-0b3fe8057ccd</a:t>
            </a:r>
            <a:endParaRPr lang="en-AU" dirty="0"/>
          </a:p>
        </p:txBody>
      </p:sp>
      <p:sp>
        <p:nvSpPr>
          <p:cNvPr id="4" name="Slide Number Placeholder 3"/>
          <p:cNvSpPr>
            <a:spLocks noGrp="1"/>
          </p:cNvSpPr>
          <p:nvPr>
            <p:ph type="sldNum" sz="quarter" idx="5"/>
          </p:nvPr>
        </p:nvSpPr>
        <p:spPr/>
        <p:txBody>
          <a:bodyPr/>
          <a:lstStyle/>
          <a:p>
            <a:fld id="{79D1BB7C-4CE6-4AF5-95E8-F9C6CE6707E6}" type="slidenum">
              <a:rPr lang="en-AU" smtClean="0"/>
              <a:t>1</a:t>
            </a:fld>
            <a:endParaRPr lang="en-AU"/>
          </a:p>
        </p:txBody>
      </p:sp>
    </p:spTree>
    <p:extLst>
      <p:ext uri="{BB962C8B-B14F-4D97-AF65-F5344CB8AC3E}">
        <p14:creationId xmlns:p14="http://schemas.microsoft.com/office/powerpoint/2010/main" val="982539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C7D31102-5824-4CCD-9E2A-D428925EADA7}" type="datetimeFigureOut">
              <a:rPr lang="en-AU" smtClean="0"/>
              <a:t>15/03/2023</a:t>
            </a:fld>
            <a:endParaRPr lang="en-AU"/>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AU"/>
          </a:p>
        </p:txBody>
      </p:sp>
      <p:sp>
        <p:nvSpPr>
          <p:cNvPr id="6" name="Slide Number Placeholder 5"/>
          <p:cNvSpPr>
            <a:spLocks noGrp="1"/>
          </p:cNvSpPr>
          <p:nvPr>
            <p:ph type="sldNum" sz="quarter" idx="12"/>
          </p:nvPr>
        </p:nvSpPr>
        <p:spPr>
          <a:xfrm>
            <a:off x="10469880"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733008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D31102-5824-4CCD-9E2A-D428925EADA7}" type="datetimeFigureOut">
              <a:rPr lang="en-AU" smtClean="0"/>
              <a:t>15/03/2023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369890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C7D31102-5824-4CCD-9E2A-D428925EADA7}" type="datetimeFigureOut">
              <a:rPr lang="en-AU" smtClean="0"/>
              <a:t>15/03/2023</a:t>
            </a:fld>
            <a:endParaRPr lang="en-AU"/>
          </a:p>
        </p:txBody>
      </p:sp>
      <p:sp>
        <p:nvSpPr>
          <p:cNvPr id="5" name="Footer Placeholder 4"/>
          <p:cNvSpPr>
            <a:spLocks noGrp="1"/>
          </p:cNvSpPr>
          <p:nvPr>
            <p:ph type="ftr" sz="quarter" idx="11"/>
          </p:nvPr>
        </p:nvSpPr>
        <p:spPr>
          <a:xfrm>
            <a:off x="804672" y="6227064"/>
            <a:ext cx="10588752" cy="320040"/>
          </a:xfrm>
        </p:spPr>
        <p:txBody>
          <a:bodyPr/>
          <a:lstStyle/>
          <a:p>
            <a:endParaRPr lang="en-AU"/>
          </a:p>
        </p:txBody>
      </p:sp>
      <p:sp>
        <p:nvSpPr>
          <p:cNvPr id="6" name="Slide Number Placeholder 5"/>
          <p:cNvSpPr>
            <a:spLocks noGrp="1"/>
          </p:cNvSpPr>
          <p:nvPr>
            <p:ph type="sldNum" sz="quarter" idx="12"/>
          </p:nvPr>
        </p:nvSpPr>
        <p:spPr>
          <a:xfrm>
            <a:off x="10469880"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186669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D31102-5824-4CCD-9E2A-D428925EADA7}" type="datetimeFigureOut">
              <a:rPr lang="en-AU" smtClean="0"/>
              <a:t>15/03/2023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2466603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C7D31102-5824-4CCD-9E2A-D428925EADA7}" type="datetimeFigureOut">
              <a:rPr lang="en-AU" smtClean="0"/>
              <a:t>15/03/2023</a:t>
            </a:fld>
            <a:endParaRPr lang="en-AU"/>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AU"/>
          </a:p>
        </p:txBody>
      </p:sp>
      <p:sp>
        <p:nvSpPr>
          <p:cNvPr id="6" name="Slide Number Placeholder 5"/>
          <p:cNvSpPr>
            <a:spLocks noGrp="1"/>
          </p:cNvSpPr>
          <p:nvPr>
            <p:ph type="sldNum" sz="quarter" idx="12"/>
          </p:nvPr>
        </p:nvSpPr>
        <p:spPr>
          <a:xfrm>
            <a:off x="10469880"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3878110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C7D31102-5824-4CCD-9E2A-D428925EADA7}" type="datetimeFigureOut">
              <a:rPr lang="en-AU" smtClean="0"/>
              <a:t>15/03/2023</a:t>
            </a:fld>
            <a:endParaRPr lang="en-AU"/>
          </a:p>
        </p:txBody>
      </p:sp>
      <p:sp>
        <p:nvSpPr>
          <p:cNvPr id="6" name="Footer Placeholder 5"/>
          <p:cNvSpPr>
            <a:spLocks noGrp="1"/>
          </p:cNvSpPr>
          <p:nvPr>
            <p:ph type="ftr" sz="quarter" idx="11"/>
          </p:nvPr>
        </p:nvSpPr>
        <p:spPr>
          <a:xfrm>
            <a:off x="804672" y="6227064"/>
            <a:ext cx="10588752" cy="320040"/>
          </a:xfrm>
        </p:spPr>
        <p:txBody>
          <a:bodyPr/>
          <a:lstStyle/>
          <a:p>
            <a:endParaRPr lang="en-AU"/>
          </a:p>
        </p:txBody>
      </p:sp>
      <p:sp>
        <p:nvSpPr>
          <p:cNvPr id="7" name="Slide Number Placeholder 6"/>
          <p:cNvSpPr>
            <a:spLocks noGrp="1"/>
          </p:cNvSpPr>
          <p:nvPr>
            <p:ph type="sldNum" sz="quarter" idx="12"/>
          </p:nvPr>
        </p:nvSpPr>
        <p:spPr>
          <a:xfrm>
            <a:off x="10469880"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137185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C7D31102-5824-4CCD-9E2A-D428925EADA7}" type="datetimeFigureOut">
              <a:rPr lang="en-AU" smtClean="0"/>
              <a:t>15/03/2023</a:t>
            </a:fld>
            <a:endParaRPr lang="en-AU"/>
          </a:p>
        </p:txBody>
      </p:sp>
      <p:sp>
        <p:nvSpPr>
          <p:cNvPr id="8" name="Footer Placeholder 7"/>
          <p:cNvSpPr>
            <a:spLocks noGrp="1"/>
          </p:cNvSpPr>
          <p:nvPr>
            <p:ph type="ftr" sz="quarter" idx="11"/>
          </p:nvPr>
        </p:nvSpPr>
        <p:spPr>
          <a:xfrm>
            <a:off x="804672" y="6227064"/>
            <a:ext cx="10588752" cy="320040"/>
          </a:xfrm>
        </p:spPr>
        <p:txBody>
          <a:bodyPr/>
          <a:lstStyle/>
          <a:p>
            <a:endParaRPr lang="en-AU"/>
          </a:p>
        </p:txBody>
      </p:sp>
      <p:sp>
        <p:nvSpPr>
          <p:cNvPr id="9" name="Slide Number Placeholder 8"/>
          <p:cNvSpPr>
            <a:spLocks noGrp="1"/>
          </p:cNvSpPr>
          <p:nvPr>
            <p:ph type="sldNum" sz="quarter" idx="12"/>
          </p:nvPr>
        </p:nvSpPr>
        <p:spPr>
          <a:xfrm>
            <a:off x="10469880"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106294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D31102-5824-4CCD-9E2A-D428925EADA7}" type="datetimeFigureOut">
              <a:rPr lang="en-AU" smtClean="0"/>
              <a:t>15/03/2023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110576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C7D31102-5824-4CCD-9E2A-D428925EADA7}" type="datetimeFigureOut">
              <a:rPr lang="en-AU" smtClean="0"/>
              <a:t>15/03/2023</a:t>
            </a:fld>
            <a:endParaRPr lang="en-AU"/>
          </a:p>
        </p:txBody>
      </p:sp>
      <p:sp>
        <p:nvSpPr>
          <p:cNvPr id="3" name="Footer Placeholder 2"/>
          <p:cNvSpPr>
            <a:spLocks noGrp="1"/>
          </p:cNvSpPr>
          <p:nvPr>
            <p:ph type="ftr" sz="quarter" idx="11"/>
          </p:nvPr>
        </p:nvSpPr>
        <p:spPr>
          <a:xfrm>
            <a:off x="804672" y="6227064"/>
            <a:ext cx="10588752" cy="320040"/>
          </a:xfrm>
        </p:spPr>
        <p:txBody>
          <a:bodyPr/>
          <a:lstStyle/>
          <a:p>
            <a:endParaRPr lang="en-AU"/>
          </a:p>
        </p:txBody>
      </p:sp>
      <p:sp>
        <p:nvSpPr>
          <p:cNvPr id="4" name="Slide Number Placeholder 3"/>
          <p:cNvSpPr>
            <a:spLocks noGrp="1"/>
          </p:cNvSpPr>
          <p:nvPr>
            <p:ph type="sldNum" sz="quarter" idx="12"/>
          </p:nvPr>
        </p:nvSpPr>
        <p:spPr>
          <a:xfrm>
            <a:off x="10469880"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937677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D31102-5824-4CCD-9E2A-D428925EADA7}" type="datetimeFigureOut">
              <a:rPr lang="en-AU" smtClean="0"/>
              <a:t>15/03/2023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393190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C7D31102-5824-4CCD-9E2A-D428925EADA7}" type="datetimeFigureOut">
              <a:rPr lang="en-AU" smtClean="0"/>
              <a:t>15/03/2023</a:t>
            </a:fld>
            <a:endParaRPr lang="en-AU"/>
          </a:p>
        </p:txBody>
      </p:sp>
      <p:sp>
        <p:nvSpPr>
          <p:cNvPr id="6" name="Footer Placeholder 5"/>
          <p:cNvSpPr>
            <a:spLocks noGrp="1"/>
          </p:cNvSpPr>
          <p:nvPr>
            <p:ph type="ftr" sz="quarter" idx="11"/>
          </p:nvPr>
        </p:nvSpPr>
        <p:spPr>
          <a:xfrm>
            <a:off x="804672" y="6227064"/>
            <a:ext cx="5942203" cy="320040"/>
          </a:xfrm>
        </p:spPr>
        <p:txBody>
          <a:bodyPr/>
          <a:lstStyle/>
          <a:p>
            <a:endParaRPr lang="en-AU"/>
          </a:p>
        </p:txBody>
      </p:sp>
      <p:sp>
        <p:nvSpPr>
          <p:cNvPr id="7" name="Slide Number Placeholder 6"/>
          <p:cNvSpPr>
            <a:spLocks noGrp="1"/>
          </p:cNvSpPr>
          <p:nvPr>
            <p:ph type="sldNum" sz="quarter" idx="12"/>
          </p:nvPr>
        </p:nvSpPr>
        <p:spPr>
          <a:xfrm>
            <a:off x="5828377" y="320040"/>
            <a:ext cx="914400" cy="320040"/>
          </a:xfrm>
        </p:spPr>
        <p:txBody>
          <a:bodyPr/>
          <a:lstStyle/>
          <a:p>
            <a:fld id="{4FA93768-FBD8-4900-8B05-2FD1837F60F3}" type="slidenum">
              <a:rPr lang="en-AU" smtClean="0"/>
              <a:t>‹#›</a:t>
            </a:fld>
            <a:endParaRPr lang="en-AU"/>
          </a:p>
        </p:txBody>
      </p:sp>
    </p:spTree>
    <p:extLst>
      <p:ext uri="{BB962C8B-B14F-4D97-AF65-F5344CB8AC3E}">
        <p14:creationId xmlns:p14="http://schemas.microsoft.com/office/powerpoint/2010/main" val="202547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C7D31102-5824-4CCD-9E2A-D428925EADA7}" type="datetimeFigureOut">
              <a:rPr lang="en-AU" smtClean="0"/>
              <a:t>15/03/2023</a:t>
            </a:fld>
            <a:endParaRPr lang="en-AU"/>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4FA93768-FBD8-4900-8B05-2FD1837F60F3}" type="slidenum">
              <a:rPr lang="en-AU" smtClean="0"/>
              <a:t>‹#›</a:t>
            </a:fld>
            <a:endParaRPr lang="en-AU"/>
          </a:p>
        </p:txBody>
      </p:sp>
    </p:spTree>
    <p:extLst>
      <p:ext uri="{BB962C8B-B14F-4D97-AF65-F5344CB8AC3E}">
        <p14:creationId xmlns:p14="http://schemas.microsoft.com/office/powerpoint/2010/main" val="2374836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0.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65047-1FA3-450D-8659-801E96D44859}"/>
              </a:ext>
            </a:extLst>
          </p:cNvPr>
          <p:cNvSpPr>
            <a:spLocks noGrp="1"/>
          </p:cNvSpPr>
          <p:nvPr>
            <p:ph type="ctrTitle"/>
          </p:nvPr>
        </p:nvSpPr>
        <p:spPr/>
        <p:txBody>
          <a:bodyPr/>
          <a:lstStyle/>
          <a:p>
            <a:r>
              <a:rPr lang="en-US" dirty="0"/>
              <a:t>Relations, domain and range</a:t>
            </a:r>
            <a:endParaRPr lang="en-AU" dirty="0"/>
          </a:p>
        </p:txBody>
      </p:sp>
      <p:sp>
        <p:nvSpPr>
          <p:cNvPr id="3" name="Subtitle 2">
            <a:extLst>
              <a:ext uri="{FF2B5EF4-FFF2-40B4-BE49-F238E27FC236}">
                <a16:creationId xmlns:a16="http://schemas.microsoft.com/office/drawing/2014/main" id="{E1CE85F9-6507-4517-8E49-97C7A3AF41FD}"/>
              </a:ext>
            </a:extLst>
          </p:cNvPr>
          <p:cNvSpPr>
            <a:spLocks noGrp="1"/>
          </p:cNvSpPr>
          <p:nvPr>
            <p:ph type="subTitle" idx="1"/>
          </p:nvPr>
        </p:nvSpPr>
        <p:spPr/>
        <p:txBody>
          <a:bodyPr/>
          <a:lstStyle/>
          <a:p>
            <a:r>
              <a:rPr lang="en-AU" dirty="0"/>
              <a:t>5B </a:t>
            </a:r>
          </a:p>
        </p:txBody>
      </p:sp>
    </p:spTree>
    <p:extLst>
      <p:ext uri="{BB962C8B-B14F-4D97-AF65-F5344CB8AC3E}">
        <p14:creationId xmlns:p14="http://schemas.microsoft.com/office/powerpoint/2010/main" val="478402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96AB9-175F-481B-9485-9320F27A2659}"/>
              </a:ext>
            </a:extLst>
          </p:cNvPr>
          <p:cNvSpPr>
            <a:spLocks noGrp="1"/>
          </p:cNvSpPr>
          <p:nvPr>
            <p:ph type="title"/>
          </p:nvPr>
        </p:nvSpPr>
        <p:spPr/>
        <p:txBody>
          <a:bodyPr/>
          <a:lstStyle/>
          <a:p>
            <a:r>
              <a:rPr lang="en-US" dirty="0"/>
              <a:t>Examples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42088B-C91E-4D3E-881D-174F6420C98F}"/>
                  </a:ext>
                </a:extLst>
              </p:cNvPr>
              <p:cNvSpPr>
                <a:spLocks noGrp="1"/>
              </p:cNvSpPr>
              <p:nvPr>
                <p:ph idx="1"/>
              </p:nvPr>
            </p:nvSpPr>
            <p:spPr/>
            <p:txBody>
              <a:bodyPr/>
              <a:lstStyle/>
              <a:p>
                <a:r>
                  <a:rPr lang="en-US" dirty="0"/>
                  <a:t>Sketch the graph of the relation y=</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+2 for </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∈[−2,1] and state the range.</a:t>
                </a:r>
              </a:p>
              <a:p>
                <a:r>
                  <a:rPr lang="en-US" dirty="0"/>
                  <a:t>Note that the range is not determined by considering the endpoints alone. The minimum value is 2, not 3.</a:t>
                </a:r>
              </a:p>
              <a:p>
                <a:endParaRPr lang="en-US" dirty="0"/>
              </a:p>
              <a:p>
                <a:endParaRPr lang="en-US" dirty="0"/>
              </a:p>
              <a:p>
                <a:endParaRPr lang="en-US" dirty="0"/>
              </a:p>
              <a:p>
                <a:endParaRPr lang="en-US" dirty="0"/>
              </a:p>
              <a:p>
                <a:endParaRPr lang="en-US" dirty="0"/>
              </a:p>
              <a:p>
                <a:endParaRPr lang="en-US" dirty="0"/>
              </a:p>
              <a:p>
                <a:endParaRPr lang="en-AU" dirty="0"/>
              </a:p>
            </p:txBody>
          </p:sp>
        </mc:Choice>
        <mc:Fallback xmlns="">
          <p:sp>
            <p:nvSpPr>
              <p:cNvPr id="3" name="Content Placeholder 2">
                <a:extLst>
                  <a:ext uri="{FF2B5EF4-FFF2-40B4-BE49-F238E27FC236}">
                    <a16:creationId xmlns:a16="http://schemas.microsoft.com/office/drawing/2014/main" id="{AD42088B-C91E-4D3E-881D-174F6420C98F}"/>
                  </a:ext>
                </a:extLst>
              </p:cNvPr>
              <p:cNvSpPr>
                <a:spLocks noGrp="1" noRot="1" noChangeAspect="1" noMove="1" noResize="1" noEditPoints="1" noAdjustHandles="1" noChangeArrowheads="1" noChangeShapeType="1" noTextEdit="1"/>
              </p:cNvSpPr>
              <p:nvPr>
                <p:ph idx="1"/>
              </p:nvPr>
            </p:nvSpPr>
            <p:spPr>
              <a:blipFill>
                <a:blip r:embed="rId2"/>
                <a:stretch>
                  <a:fillRect l="-874"/>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75C1C391-891E-4139-9508-B88904C260A5}"/>
              </a:ext>
            </a:extLst>
          </p:cNvPr>
          <p:cNvPicPr>
            <a:picLocks noChangeAspect="1"/>
          </p:cNvPicPr>
          <p:nvPr/>
        </p:nvPicPr>
        <p:blipFill>
          <a:blip r:embed="rId3"/>
          <a:stretch>
            <a:fillRect/>
          </a:stretch>
        </p:blipFill>
        <p:spPr>
          <a:xfrm>
            <a:off x="6096000" y="2728179"/>
            <a:ext cx="4032688" cy="3053173"/>
          </a:xfrm>
          <a:prstGeom prst="rect">
            <a:avLst/>
          </a:prstGeom>
        </p:spPr>
      </p:pic>
    </p:spTree>
    <p:extLst>
      <p:ext uri="{BB962C8B-B14F-4D97-AF65-F5344CB8AC3E}">
        <p14:creationId xmlns:p14="http://schemas.microsoft.com/office/powerpoint/2010/main" val="202584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58F88-7E51-4D1E-A1E2-F014E788F300}"/>
              </a:ext>
            </a:extLst>
          </p:cNvPr>
          <p:cNvSpPr>
            <a:spLocks noGrp="1"/>
          </p:cNvSpPr>
          <p:nvPr>
            <p:ph type="title"/>
          </p:nvPr>
        </p:nvSpPr>
        <p:spPr/>
        <p:txBody>
          <a:bodyPr/>
          <a:lstStyle/>
          <a:p>
            <a:r>
              <a:rPr lang="en-AU" dirty="0"/>
              <a:t>Implied (maximal) domain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9A5EC43-4120-49F4-B8FF-2062EFD0F6D3}"/>
                  </a:ext>
                </a:extLst>
              </p:cNvPr>
              <p:cNvSpPr>
                <a:spLocks noGrp="1"/>
              </p:cNvSpPr>
              <p:nvPr>
                <p:ph idx="1"/>
              </p:nvPr>
            </p:nvSpPr>
            <p:spPr>
              <a:xfrm>
                <a:off x="4855335" y="553792"/>
                <a:ext cx="6544985" cy="5498016"/>
              </a:xfrm>
            </p:spPr>
            <p:txBody>
              <a:bodyPr/>
              <a:lstStyle/>
              <a:p>
                <a:r>
                  <a:rPr lang="en-US" dirty="0"/>
                  <a:t>When the rule for a relation is written and no domain is stipulated, then it is understood that the domain taken is the largest for which the rule has meaning. This domain is called the </a:t>
                </a:r>
                <a:r>
                  <a:rPr lang="en-US" dirty="0">
                    <a:solidFill>
                      <a:srgbClr val="FF0000"/>
                    </a:solidFill>
                  </a:rPr>
                  <a:t>maximal</a:t>
                </a:r>
                <a:r>
                  <a:rPr lang="en-US" dirty="0"/>
                  <a:t> or </a:t>
                </a:r>
                <a:r>
                  <a:rPr lang="en-US" dirty="0">
                    <a:solidFill>
                      <a:srgbClr val="FF0000"/>
                    </a:solidFill>
                  </a:rPr>
                  <a:t>implied domain</a:t>
                </a:r>
                <a:r>
                  <a:rPr lang="en-US" dirty="0"/>
                  <a:t>.</a:t>
                </a:r>
              </a:p>
              <a:p>
                <a:r>
                  <a:rPr lang="en-US" dirty="0"/>
                  <a:t>For example, the implied domain of y=</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oMath>
                </a14:m>
                <a:r>
                  <a:rPr lang="en-US" dirty="0"/>
                  <a:t> is </a:t>
                </a:r>
                <a:r>
                  <a:rPr lang="en-US" sz="2000" b="1" dirty="0">
                    <a:latin typeface="Castellar" panose="020A0402060406010301" pitchFamily="18" charset="0"/>
                  </a:rPr>
                  <a:t>R</a:t>
                </a:r>
                <a:r>
                  <a:rPr lang="en-US" dirty="0"/>
                  <a:t>, and the implied domain of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a:t>
                </a:r>
                <a:r>
                  <a:rPr lang="en-AU" dirty="0"/>
                  <a:t> </a:t>
                </a:r>
                <a14:m>
                  <m:oMath xmlns:m="http://schemas.openxmlformats.org/officeDocument/2006/math">
                    <m:sSup>
                      <m:sSupPr>
                        <m:ctrlPr>
                          <a:rPr lang="en-AU" i="1">
                            <a:latin typeface="Cambria Math" panose="02040503050406030204" pitchFamily="18" charset="0"/>
                          </a:rPr>
                        </m:ctrlPr>
                      </m:sSupPr>
                      <m:e>
                        <m:r>
                          <a:rPr lang="en-US" b="0" i="1" smtClean="0">
                            <a:latin typeface="Cambria Math" panose="02040503050406030204" pitchFamily="18" charset="0"/>
                          </a:rPr>
                          <m:t>𝑦</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=1 is [−1,1].</a:t>
                </a:r>
                <a:endParaRPr lang="en-AU" dirty="0"/>
              </a:p>
            </p:txBody>
          </p:sp>
        </mc:Choice>
        <mc:Fallback xmlns="">
          <p:sp>
            <p:nvSpPr>
              <p:cNvPr id="3" name="Content Placeholder 2">
                <a:extLst>
                  <a:ext uri="{FF2B5EF4-FFF2-40B4-BE49-F238E27FC236}">
                    <a16:creationId xmlns:a16="http://schemas.microsoft.com/office/drawing/2014/main" id="{A9A5EC43-4120-49F4-B8FF-2062EFD0F6D3}"/>
                  </a:ext>
                </a:extLst>
              </p:cNvPr>
              <p:cNvSpPr>
                <a:spLocks noGrp="1" noRot="1" noChangeAspect="1" noMove="1" noResize="1" noEditPoints="1" noAdjustHandles="1" noChangeArrowheads="1" noChangeShapeType="1" noTextEdit="1"/>
              </p:cNvSpPr>
              <p:nvPr>
                <p:ph idx="1"/>
              </p:nvPr>
            </p:nvSpPr>
            <p:spPr>
              <a:xfrm>
                <a:off x="4855335" y="553792"/>
                <a:ext cx="6544985" cy="5498016"/>
              </a:xfrm>
              <a:blipFill>
                <a:blip r:embed="rId2"/>
                <a:stretch>
                  <a:fillRect l="-745"/>
                </a:stretch>
              </a:blipFill>
            </p:spPr>
            <p:txBody>
              <a:bodyPr/>
              <a:lstStyle/>
              <a:p>
                <a:r>
                  <a:rPr lang="en-AU">
                    <a:noFill/>
                  </a:rPr>
                  <a:t> </a:t>
                </a:r>
              </a:p>
            </p:txBody>
          </p:sp>
        </mc:Fallback>
      </mc:AlternateContent>
    </p:spTree>
    <p:extLst>
      <p:ext uri="{BB962C8B-B14F-4D97-AF65-F5344CB8AC3E}">
        <p14:creationId xmlns:p14="http://schemas.microsoft.com/office/powerpoint/2010/main" val="4025775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1933-B4E4-4952-8AAA-4ACE0F7B87BE}"/>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4A24FA9-94CE-4754-9BE1-8DB7393E8030}"/>
                  </a:ext>
                </a:extLst>
              </p:cNvPr>
              <p:cNvSpPr>
                <a:spLocks noGrp="1"/>
              </p:cNvSpPr>
              <p:nvPr>
                <p:ph idx="1"/>
              </p:nvPr>
            </p:nvSpPr>
            <p:spPr/>
            <p:txBody>
              <a:bodyPr/>
              <a:lstStyle/>
              <a:p>
                <a:r>
                  <a:rPr lang="en-US" dirty="0"/>
                  <a:t>For each of the following relations, state the implied domain and the range:</a:t>
                </a:r>
              </a:p>
              <a:p>
                <a:r>
                  <a:rPr lang="en-AU" dirty="0"/>
                  <a:t>a. (</a:t>
                </a:r>
                <a14:m>
                  <m:oMath xmlns:m="http://schemas.openxmlformats.org/officeDocument/2006/math">
                    <m:sSup>
                      <m:sSupPr>
                        <m:ctrlPr>
                          <a:rPr lang="en-AU" i="1" smtClean="0">
                            <a:latin typeface="Cambria Math" panose="02040503050406030204" pitchFamily="18" charset="0"/>
                          </a:rPr>
                        </m:ctrlPr>
                      </m:sSupPr>
                      <m:e>
                        <m:r>
                          <a:rPr lang="en-US" i="1">
                            <a:latin typeface="Cambria Math" panose="02040503050406030204" pitchFamily="18" charset="0"/>
                          </a:rPr>
                          <m:t>𝑥</m:t>
                        </m:r>
                        <m:r>
                          <a:rPr lang="en-US" b="0" i="1" smtClean="0">
                            <a:latin typeface="Cambria Math" panose="02040503050406030204" pitchFamily="18" charset="0"/>
                          </a:rPr>
                          <m:t>−1)</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a:t>
                </a:r>
                <a:r>
                  <a:rPr lang="en-AU" dirty="0"/>
                  <a:t> </a:t>
                </a:r>
                <a14:m>
                  <m:oMath xmlns:m="http://schemas.openxmlformats.org/officeDocument/2006/math">
                    <m:sSup>
                      <m:sSupPr>
                        <m:ctrlPr>
                          <a:rPr lang="en-AU" i="1">
                            <a:latin typeface="Cambria Math" panose="02040503050406030204" pitchFamily="18" charset="0"/>
                          </a:rPr>
                        </m:ctrlPr>
                      </m:sSupPr>
                      <m:e>
                        <m:r>
                          <a:rPr lang="en-US" b="0" i="1" smtClean="0">
                            <a:latin typeface="Cambria Math" panose="02040503050406030204" pitchFamily="18" charset="0"/>
                          </a:rPr>
                          <m:t>𝑦</m:t>
                        </m:r>
                      </m:e>
                      <m:sup>
                        <m:r>
                          <a:rPr lang="en-AU" i="1">
                            <a:latin typeface="Cambria Math" panose="02040503050406030204" pitchFamily="18" charset="0"/>
                          </a:rPr>
                          <m:t>2</m:t>
                        </m:r>
                      </m:sup>
                    </m:sSup>
                  </m:oMath>
                </a14:m>
                <a:r>
                  <a:rPr lang="en-US" dirty="0"/>
                  <a:t>=9</a:t>
                </a:r>
              </a:p>
              <a:p>
                <a:r>
                  <a:rPr lang="en-US" dirty="0"/>
                  <a:t>This relation is a circle with </a:t>
                </a:r>
                <a:r>
                  <a:rPr lang="en-US" dirty="0" err="1"/>
                  <a:t>centre</a:t>
                </a:r>
                <a:r>
                  <a:rPr lang="en-US" dirty="0"/>
                  <a:t> (1,0) and radius 3. The implied domain is [−2,4] and the range is [−3,3].</a:t>
                </a:r>
              </a:p>
              <a:p>
                <a:endParaRPr lang="en-US" dirty="0"/>
              </a:p>
              <a:p>
                <a:endParaRPr lang="en-US" dirty="0"/>
              </a:p>
              <a:p>
                <a:endParaRPr lang="en-US" dirty="0"/>
              </a:p>
              <a:p>
                <a:endParaRPr lang="en-US" dirty="0"/>
              </a:p>
              <a:p>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54A24FA9-94CE-4754-9BE1-8DB7393E8030}"/>
                  </a:ext>
                </a:extLst>
              </p:cNvPr>
              <p:cNvSpPr>
                <a:spLocks noGrp="1" noRot="1" noChangeAspect="1" noMove="1" noResize="1" noEditPoints="1" noAdjustHandles="1" noChangeArrowheads="1" noChangeShapeType="1" noTextEdit="1"/>
              </p:cNvSpPr>
              <p:nvPr>
                <p:ph idx="1"/>
              </p:nvPr>
            </p:nvSpPr>
            <p:spPr>
              <a:blipFill>
                <a:blip r:embed="rId2"/>
                <a:stretch>
                  <a:fillRect l="-874"/>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48556E15-461A-4891-AF1C-D82FA8FB7C80}"/>
              </a:ext>
            </a:extLst>
          </p:cNvPr>
          <p:cNvPicPr>
            <a:picLocks noChangeAspect="1"/>
          </p:cNvPicPr>
          <p:nvPr/>
        </p:nvPicPr>
        <p:blipFill>
          <a:blip r:embed="rId3"/>
          <a:stretch>
            <a:fillRect/>
          </a:stretch>
        </p:blipFill>
        <p:spPr>
          <a:xfrm>
            <a:off x="5976929" y="3125344"/>
            <a:ext cx="3955348" cy="3362046"/>
          </a:xfrm>
          <a:prstGeom prst="rect">
            <a:avLst/>
          </a:prstGeom>
        </p:spPr>
      </p:pic>
    </p:spTree>
    <p:extLst>
      <p:ext uri="{BB962C8B-B14F-4D97-AF65-F5344CB8AC3E}">
        <p14:creationId xmlns:p14="http://schemas.microsoft.com/office/powerpoint/2010/main" val="256862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1933-B4E4-4952-8AAA-4ACE0F7B87BE}"/>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4A24FA9-94CE-4754-9BE1-8DB7393E8030}"/>
                  </a:ext>
                </a:extLst>
              </p:cNvPr>
              <p:cNvSpPr>
                <a:spLocks noGrp="1"/>
              </p:cNvSpPr>
              <p:nvPr>
                <p:ph idx="1"/>
              </p:nvPr>
            </p:nvSpPr>
            <p:spPr>
              <a:xfrm>
                <a:off x="5118447" y="803186"/>
                <a:ext cx="6611098" cy="5248622"/>
              </a:xfrm>
            </p:spPr>
            <p:txBody>
              <a:bodyPr/>
              <a:lstStyle/>
              <a:p>
                <a:r>
                  <a:rPr lang="en-US" dirty="0"/>
                  <a:t>For each of the following relations, state the implied domain and the range:</a:t>
                </a:r>
              </a:p>
              <a:p>
                <a:r>
                  <a:rPr lang="en-US" dirty="0"/>
                  <a:t>b. </a:t>
                </a:r>
                <a14:m>
                  <m:oMath xmlns:m="http://schemas.openxmlformats.org/officeDocument/2006/math">
                    <m:r>
                      <a:rPr lang="en-US" i="1">
                        <a:latin typeface="Cambria Math" panose="02040503050406030204" pitchFamily="18" charset="0"/>
                      </a:rPr>
                      <m:t>𝑦</m:t>
                    </m:r>
                    <m:r>
                      <a:rPr lang="en-US" i="1">
                        <a:latin typeface="Cambria Math" panose="02040503050406030204" pitchFamily="18" charset="0"/>
                      </a:rPr>
                      <m:t> =</m:t>
                    </m:r>
                    <m:rad>
                      <m:radPr>
                        <m:degHide m:val="on"/>
                        <m:ctrlPr>
                          <a:rPr lang="en-US" i="1">
                            <a:latin typeface="Cambria Math" panose="02040503050406030204" pitchFamily="18" charset="0"/>
                          </a:rPr>
                        </m:ctrlPr>
                      </m:radPr>
                      <m:deg/>
                      <m:e>
                        <m:sSup>
                          <m:sSupPr>
                            <m:ctrlPr>
                              <a:rPr lang="en-US" i="1">
                                <a:latin typeface="Cambria Math" panose="02040503050406030204" pitchFamily="18" charset="0"/>
                              </a:rPr>
                            </m:ctrlPr>
                          </m:sSupPr>
                          <m:e>
                            <m:r>
                              <a:rPr lang="en-US" b="0" i="1" smtClean="0">
                                <a:latin typeface="Cambria Math" panose="02040503050406030204" pitchFamily="18" charset="0"/>
                              </a:rPr>
                              <m:t>9−</m:t>
                            </m:r>
                            <m:r>
                              <a:rPr lang="en-US" b="0" i="1" smtClean="0">
                                <a:latin typeface="Cambria Math" panose="02040503050406030204" pitchFamily="18" charset="0"/>
                              </a:rPr>
                              <m:t>𝑥</m:t>
                            </m:r>
                          </m:e>
                          <m:sup>
                            <m:r>
                              <a:rPr lang="en-US" i="1">
                                <a:latin typeface="Cambria Math" panose="02040503050406030204" pitchFamily="18" charset="0"/>
                              </a:rPr>
                              <m:t>2</m:t>
                            </m:r>
                          </m:sup>
                        </m:sSup>
                      </m:e>
                    </m:rad>
                  </m:oMath>
                </a14:m>
                <a:r>
                  <a:rPr lang="en-US" dirty="0"/>
                  <a:t>+1</a:t>
                </a:r>
              </a:p>
              <a:p>
                <a:r>
                  <a:rPr lang="en-US" dirty="0"/>
                  <a:t>This relation is a semicircle with </a:t>
                </a:r>
                <a:r>
                  <a:rPr lang="en-US" dirty="0" err="1"/>
                  <a:t>centre</a:t>
                </a:r>
                <a:r>
                  <a:rPr lang="en-US" dirty="0"/>
                  <a:t> (0,1) and radius 3. The implied domain is [−3,3] and the range is [1,4].</a:t>
                </a:r>
              </a:p>
              <a:p>
                <a:endParaRPr lang="en-US" dirty="0"/>
              </a:p>
              <a:p>
                <a:endParaRPr lang="en-US" dirty="0"/>
              </a:p>
              <a:p>
                <a:endParaRPr lang="en-US" dirty="0"/>
              </a:p>
              <a:p>
                <a:endParaRPr lang="en-US" dirty="0"/>
              </a:p>
              <a:p>
                <a:endParaRPr lang="en-US" dirty="0"/>
              </a:p>
              <a:p>
                <a:endParaRPr lang="en-US" dirty="0"/>
              </a:p>
              <a:p>
                <a:endParaRPr lang="en-AU" dirty="0"/>
              </a:p>
            </p:txBody>
          </p:sp>
        </mc:Choice>
        <mc:Fallback xmlns="">
          <p:sp>
            <p:nvSpPr>
              <p:cNvPr id="3" name="Content Placeholder 2">
                <a:extLst>
                  <a:ext uri="{FF2B5EF4-FFF2-40B4-BE49-F238E27FC236}">
                    <a16:creationId xmlns:a16="http://schemas.microsoft.com/office/drawing/2014/main" id="{54A24FA9-94CE-4754-9BE1-8DB7393E8030}"/>
                  </a:ext>
                </a:extLst>
              </p:cNvPr>
              <p:cNvSpPr>
                <a:spLocks noGrp="1" noRot="1" noChangeAspect="1" noMove="1" noResize="1" noEditPoints="1" noAdjustHandles="1" noChangeArrowheads="1" noChangeShapeType="1" noTextEdit="1"/>
              </p:cNvSpPr>
              <p:nvPr>
                <p:ph idx="1"/>
              </p:nvPr>
            </p:nvSpPr>
            <p:spPr>
              <a:xfrm>
                <a:off x="5118447" y="803186"/>
                <a:ext cx="6611098" cy="5248622"/>
              </a:xfrm>
              <a:blipFill>
                <a:blip r:embed="rId2"/>
                <a:stretch>
                  <a:fillRect l="-830"/>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583EA363-FDC3-4683-BB99-E812BF3F40E9}"/>
              </a:ext>
            </a:extLst>
          </p:cNvPr>
          <p:cNvPicPr>
            <a:picLocks noChangeAspect="1"/>
          </p:cNvPicPr>
          <p:nvPr/>
        </p:nvPicPr>
        <p:blipFill>
          <a:blip r:embed="rId3"/>
          <a:stretch>
            <a:fillRect/>
          </a:stretch>
        </p:blipFill>
        <p:spPr>
          <a:xfrm>
            <a:off x="5885088" y="3087595"/>
            <a:ext cx="4799918" cy="2964213"/>
          </a:xfrm>
          <a:prstGeom prst="rect">
            <a:avLst/>
          </a:prstGeom>
        </p:spPr>
      </p:pic>
    </p:spTree>
    <p:extLst>
      <p:ext uri="{BB962C8B-B14F-4D97-AF65-F5344CB8AC3E}">
        <p14:creationId xmlns:p14="http://schemas.microsoft.com/office/powerpoint/2010/main" val="160230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27804-F50A-621B-86C9-1590B5B2E405}"/>
              </a:ext>
            </a:extLst>
          </p:cNvPr>
          <p:cNvSpPr>
            <a:spLocks noGrp="1"/>
          </p:cNvSpPr>
          <p:nvPr>
            <p:ph type="title"/>
          </p:nvPr>
        </p:nvSpPr>
        <p:spPr/>
        <p:txBody>
          <a:bodyPr/>
          <a:lstStyle/>
          <a:p>
            <a:endParaRPr lang="en-AU"/>
          </a:p>
        </p:txBody>
      </p:sp>
      <p:pic>
        <p:nvPicPr>
          <p:cNvPr id="5" name="Content Placeholder 4">
            <a:extLst>
              <a:ext uri="{FF2B5EF4-FFF2-40B4-BE49-F238E27FC236}">
                <a16:creationId xmlns:a16="http://schemas.microsoft.com/office/drawing/2014/main" id="{3AE7DEDB-4BDC-F683-7F0D-23B3D5C1FD04}"/>
              </a:ext>
            </a:extLst>
          </p:cNvPr>
          <p:cNvPicPr>
            <a:picLocks noGrp="1" noChangeAspect="1"/>
          </p:cNvPicPr>
          <p:nvPr>
            <p:ph idx="1"/>
          </p:nvPr>
        </p:nvPicPr>
        <p:blipFill>
          <a:blip r:embed="rId2"/>
          <a:stretch>
            <a:fillRect/>
          </a:stretch>
        </p:blipFill>
        <p:spPr>
          <a:xfrm>
            <a:off x="158641" y="261323"/>
            <a:ext cx="11948318" cy="6278962"/>
          </a:xfrm>
        </p:spPr>
      </p:pic>
      <p:pic>
        <p:nvPicPr>
          <p:cNvPr id="7" name="Picture 6">
            <a:extLst>
              <a:ext uri="{FF2B5EF4-FFF2-40B4-BE49-F238E27FC236}">
                <a16:creationId xmlns:a16="http://schemas.microsoft.com/office/drawing/2014/main" id="{4844CCC3-1AE6-AC35-1068-133670157A10}"/>
              </a:ext>
            </a:extLst>
          </p:cNvPr>
          <p:cNvPicPr>
            <a:picLocks noChangeAspect="1"/>
          </p:cNvPicPr>
          <p:nvPr/>
        </p:nvPicPr>
        <p:blipFill>
          <a:blip r:embed="rId3"/>
          <a:stretch>
            <a:fillRect/>
          </a:stretch>
        </p:blipFill>
        <p:spPr>
          <a:xfrm>
            <a:off x="2307808" y="3374642"/>
            <a:ext cx="9579392" cy="375947"/>
          </a:xfrm>
          <a:prstGeom prst="rect">
            <a:avLst/>
          </a:prstGeom>
        </p:spPr>
      </p:pic>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12FA633B-2D70-AA60-3042-9AB4A0A726E0}"/>
                  </a:ext>
                </a:extLst>
              </p:cNvPr>
              <p:cNvSpPr txBox="1"/>
              <p:nvPr/>
            </p:nvSpPr>
            <p:spPr>
              <a:xfrm>
                <a:off x="709047" y="3169971"/>
                <a:ext cx="4932335" cy="470000"/>
              </a:xfrm>
              <a:prstGeom prst="rect">
                <a:avLst/>
              </a:prstGeom>
              <a:noFill/>
            </p:spPr>
            <p:txBody>
              <a:bodyPr wrap="square">
                <a:spAutoFit/>
              </a:bodyPr>
              <a:lstStyle/>
              <a:p>
                <a:r>
                  <a:rPr lang="en-US" sz="2400" b="1" dirty="0">
                    <a:solidFill>
                      <a:srgbClr val="FF0000"/>
                    </a:solidFill>
                  </a:rPr>
                  <a:t>{(</a:t>
                </a:r>
                <a14:m>
                  <m:oMath xmlns:m="http://schemas.openxmlformats.org/officeDocument/2006/math">
                    <m:r>
                      <a:rPr lang="en-US" sz="2400" b="1" i="1" dirty="0">
                        <a:solidFill>
                          <a:srgbClr val="FF0000"/>
                        </a:solidFill>
                        <a:latin typeface="Cambria Math" panose="02040503050406030204" pitchFamily="18" charset="0"/>
                      </a:rPr>
                      <m:t>𝒙</m:t>
                    </m:r>
                  </m:oMath>
                </a14:m>
                <a:r>
                  <a:rPr lang="en-US" sz="2400" b="1" dirty="0">
                    <a:solidFill>
                      <a:srgbClr val="FF0000"/>
                    </a:solidFill>
                  </a:rPr>
                  <a:t>, </a:t>
                </a:r>
                <a14:m>
                  <m:oMath xmlns:m="http://schemas.openxmlformats.org/officeDocument/2006/math">
                    <m:r>
                      <a:rPr lang="en-US" sz="2400" b="1" i="1" dirty="0">
                        <a:solidFill>
                          <a:srgbClr val="FF0000"/>
                        </a:solidFill>
                        <a:latin typeface="Cambria Math" panose="02040503050406030204" pitchFamily="18" charset="0"/>
                      </a:rPr>
                      <m:t>𝒚</m:t>
                    </m:r>
                  </m:oMath>
                </a14:m>
                <a:r>
                  <a:rPr lang="en-US" sz="2400" b="1" dirty="0">
                    <a:solidFill>
                      <a:srgbClr val="FF0000"/>
                    </a:solidFill>
                  </a:rPr>
                  <a:t>): </a:t>
                </a:r>
                <a14:m>
                  <m:oMath xmlns:m="http://schemas.openxmlformats.org/officeDocument/2006/math">
                    <m:r>
                      <a:rPr lang="en-US" sz="2400" b="1" i="1" dirty="0" smtClean="0">
                        <a:solidFill>
                          <a:srgbClr val="FF0000"/>
                        </a:solidFill>
                        <a:latin typeface="Cambria Math" panose="02040503050406030204" pitchFamily="18" charset="0"/>
                      </a:rPr>
                      <m:t>𝒚</m:t>
                    </m:r>
                    <m:r>
                      <a:rPr lang="en-US" sz="2400" b="1" i="0" dirty="0">
                        <a:solidFill>
                          <a:srgbClr val="FF0000"/>
                        </a:solidFill>
                        <a:latin typeface="Cambria Math" panose="02040503050406030204" pitchFamily="18" charset="0"/>
                      </a:rPr>
                      <m:t>=</m:t>
                    </m:r>
                    <m:sSup>
                      <m:sSupPr>
                        <m:ctrlPr>
                          <a:rPr lang="en-US" sz="2400" b="1" i="1" dirty="0">
                            <a:solidFill>
                              <a:srgbClr val="FF0000"/>
                            </a:solidFill>
                            <a:latin typeface="Cambria Math" panose="02040503050406030204" pitchFamily="18" charset="0"/>
                          </a:rPr>
                        </m:ctrlPr>
                      </m:sSupPr>
                      <m:e>
                        <m:r>
                          <a:rPr lang="en-US" sz="2400" b="1" i="1" dirty="0">
                            <a:solidFill>
                              <a:srgbClr val="FF0000"/>
                            </a:solidFill>
                            <a:latin typeface="Cambria Math" panose="02040503050406030204" pitchFamily="18" charset="0"/>
                          </a:rPr>
                          <m:t>𝒙</m:t>
                        </m:r>
                      </m:e>
                      <m:sup>
                        <m:r>
                          <a:rPr lang="en-US" sz="2400" b="1" i="0" dirty="0">
                            <a:solidFill>
                              <a:srgbClr val="FF0000"/>
                            </a:solidFill>
                            <a:latin typeface="Cambria Math" panose="02040503050406030204" pitchFamily="18" charset="0"/>
                          </a:rPr>
                          <m:t>𝟐</m:t>
                        </m:r>
                      </m:sup>
                    </m:sSup>
                  </m:oMath>
                </a14:m>
                <a:r>
                  <a:rPr lang="en-US" sz="2400" b="1" dirty="0">
                    <a:solidFill>
                      <a:srgbClr val="FF0000"/>
                    </a:solidFill>
                  </a:rPr>
                  <a:t>, </a:t>
                </a:r>
                <a14:m>
                  <m:oMath xmlns:m="http://schemas.openxmlformats.org/officeDocument/2006/math">
                    <m:r>
                      <a:rPr lang="en-US" sz="2400" b="1" i="1" dirty="0">
                        <a:solidFill>
                          <a:srgbClr val="FF0000"/>
                        </a:solidFill>
                        <a:latin typeface="Cambria Math" panose="02040503050406030204" pitchFamily="18" charset="0"/>
                      </a:rPr>
                      <m:t>𝒙</m:t>
                    </m:r>
                    <m:r>
                      <a:rPr lang="en-US" sz="2400" b="1" i="1" dirty="0">
                        <a:solidFill>
                          <a:srgbClr val="FF0000"/>
                        </a:solidFill>
                        <a:latin typeface="Cambria Math" panose="02040503050406030204" pitchFamily="18" charset="0"/>
                      </a:rPr>
                      <m:t> </m:t>
                    </m:r>
                  </m:oMath>
                </a14:m>
                <a:r>
                  <a:rPr lang="en-US" sz="2400" b="1" dirty="0">
                    <a:solidFill>
                      <a:srgbClr val="FF0000"/>
                    </a:solidFill>
                  </a:rPr>
                  <a:t>∈[–1, </a:t>
                </a:r>
                <a14:m>
                  <m:oMath xmlns:m="http://schemas.openxmlformats.org/officeDocument/2006/math">
                    <m:r>
                      <a:rPr lang="en-US" sz="2400" b="1" dirty="0" smtClean="0">
                        <a:solidFill>
                          <a:srgbClr val="FF0000"/>
                        </a:solidFill>
                        <a:latin typeface="Cambria Math" panose="02040503050406030204" pitchFamily="18" charset="0"/>
                      </a:rPr>
                      <m:t>∞</m:t>
                    </m:r>
                    <m:r>
                      <a:rPr lang="en-US" sz="2400" b="1" i="0" dirty="0" smtClean="0">
                        <a:solidFill>
                          <a:srgbClr val="FF0000"/>
                        </a:solidFill>
                        <a:latin typeface="Cambria Math" panose="02040503050406030204" pitchFamily="18" charset="0"/>
                      </a:rPr>
                      <m:t>)</m:t>
                    </m:r>
                  </m:oMath>
                </a14:m>
                <a:r>
                  <a:rPr lang="en-US" sz="2400" b="1" dirty="0">
                    <a:solidFill>
                      <a:srgbClr val="FF0000"/>
                    </a:solidFill>
                  </a:rPr>
                  <a:t>}</a:t>
                </a:r>
              </a:p>
            </p:txBody>
          </p:sp>
        </mc:Choice>
        <mc:Fallback>
          <p:sp>
            <p:nvSpPr>
              <p:cNvPr id="8" name="TextBox 7">
                <a:extLst>
                  <a:ext uri="{FF2B5EF4-FFF2-40B4-BE49-F238E27FC236}">
                    <a16:creationId xmlns:a16="http://schemas.microsoft.com/office/drawing/2014/main" id="{12FA633B-2D70-AA60-3042-9AB4A0A726E0}"/>
                  </a:ext>
                </a:extLst>
              </p:cNvPr>
              <p:cNvSpPr txBox="1">
                <a:spLocks noRot="1" noChangeAspect="1" noMove="1" noResize="1" noEditPoints="1" noAdjustHandles="1" noChangeArrowheads="1" noChangeShapeType="1" noTextEdit="1"/>
              </p:cNvSpPr>
              <p:nvPr/>
            </p:nvSpPr>
            <p:spPr>
              <a:xfrm>
                <a:off x="709047" y="3169971"/>
                <a:ext cx="4932335" cy="470000"/>
              </a:xfrm>
              <a:prstGeom prst="rect">
                <a:avLst/>
              </a:prstGeom>
              <a:blipFill>
                <a:blip r:embed="rId4"/>
                <a:stretch>
                  <a:fillRect l="-1854" t="-9091" b="-28571"/>
                </a:stretch>
              </a:blipFill>
            </p:spPr>
            <p:txBody>
              <a:bodyPr/>
              <a:lstStyle/>
              <a:p>
                <a:r>
                  <a:rPr lang="en-AU">
                    <a:noFill/>
                  </a:rPr>
                  <a:t> </a:t>
                </a:r>
              </a:p>
            </p:txBody>
          </p:sp>
        </mc:Fallback>
      </mc:AlternateContent>
    </p:spTree>
    <p:extLst>
      <p:ext uri="{BB962C8B-B14F-4D97-AF65-F5344CB8AC3E}">
        <p14:creationId xmlns:p14="http://schemas.microsoft.com/office/powerpoint/2010/main" val="3548029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552D3-C40C-16E9-EBBC-725CAA171643}"/>
              </a:ext>
            </a:extLst>
          </p:cNvPr>
          <p:cNvSpPr>
            <a:spLocks noGrp="1"/>
          </p:cNvSpPr>
          <p:nvPr>
            <p:ph type="title"/>
          </p:nvPr>
        </p:nvSpPr>
        <p:spPr/>
        <p:txBody>
          <a:bodyPr/>
          <a:lstStyle/>
          <a:p>
            <a:endParaRPr lang="en-AU"/>
          </a:p>
        </p:txBody>
      </p:sp>
      <p:pic>
        <p:nvPicPr>
          <p:cNvPr id="5" name="Content Placeholder 4">
            <a:extLst>
              <a:ext uri="{FF2B5EF4-FFF2-40B4-BE49-F238E27FC236}">
                <a16:creationId xmlns:a16="http://schemas.microsoft.com/office/drawing/2014/main" id="{27C0B286-717E-1A36-5E23-A74D468C7485}"/>
              </a:ext>
            </a:extLst>
          </p:cNvPr>
          <p:cNvPicPr>
            <a:picLocks noGrp="1" noChangeAspect="1"/>
          </p:cNvPicPr>
          <p:nvPr>
            <p:ph idx="1"/>
          </p:nvPr>
        </p:nvPicPr>
        <p:blipFill>
          <a:blip r:embed="rId2"/>
          <a:stretch>
            <a:fillRect/>
          </a:stretch>
        </p:blipFill>
        <p:spPr>
          <a:xfrm>
            <a:off x="238617" y="183486"/>
            <a:ext cx="11714765" cy="6491028"/>
          </a:xfrm>
        </p:spPr>
      </p:pic>
      <p:pic>
        <p:nvPicPr>
          <p:cNvPr id="7" name="Picture 6">
            <a:extLst>
              <a:ext uri="{FF2B5EF4-FFF2-40B4-BE49-F238E27FC236}">
                <a16:creationId xmlns:a16="http://schemas.microsoft.com/office/drawing/2014/main" id="{E2FD0B6F-C5E0-D24E-A433-8A62F0DC84F9}"/>
              </a:ext>
            </a:extLst>
          </p:cNvPr>
          <p:cNvPicPr>
            <a:picLocks noChangeAspect="1"/>
          </p:cNvPicPr>
          <p:nvPr/>
        </p:nvPicPr>
        <p:blipFill>
          <a:blip r:embed="rId3"/>
          <a:stretch>
            <a:fillRect/>
          </a:stretch>
        </p:blipFill>
        <p:spPr>
          <a:xfrm>
            <a:off x="3917056" y="3234262"/>
            <a:ext cx="4357885" cy="389475"/>
          </a:xfrm>
          <a:prstGeom prst="rect">
            <a:avLst/>
          </a:prstGeom>
        </p:spPr>
      </p:pic>
    </p:spTree>
    <p:extLst>
      <p:ext uri="{BB962C8B-B14F-4D97-AF65-F5344CB8AC3E}">
        <p14:creationId xmlns:p14="http://schemas.microsoft.com/office/powerpoint/2010/main" val="57648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B1024-1723-478E-8CF4-C43B6816F4F9}"/>
              </a:ext>
            </a:extLst>
          </p:cNvPr>
          <p:cNvSpPr>
            <a:spLocks noGrp="1"/>
          </p:cNvSpPr>
          <p:nvPr>
            <p:ph type="title"/>
          </p:nvPr>
        </p:nvSpPr>
        <p:spPr/>
        <p:txBody>
          <a:bodyPr/>
          <a:lstStyle/>
          <a:p>
            <a:r>
              <a:rPr lang="en-AU" dirty="0"/>
              <a:t>Section summary</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1F24088-D3E3-4C4A-87DD-78CE0A23BFFD}"/>
                  </a:ext>
                </a:extLst>
              </p:cNvPr>
              <p:cNvSpPr>
                <a:spLocks noGrp="1"/>
              </p:cNvSpPr>
              <p:nvPr>
                <p:ph idx="1"/>
              </p:nvPr>
            </p:nvSpPr>
            <p:spPr>
              <a:xfrm>
                <a:off x="4824249" y="378372"/>
                <a:ext cx="7157544" cy="6274676"/>
              </a:xfrm>
            </p:spPr>
            <p:txBody>
              <a:bodyPr>
                <a:normAutofit lnSpcReduction="10000"/>
              </a:bodyPr>
              <a:lstStyle/>
              <a:p>
                <a:r>
                  <a:rPr lang="en-US" dirty="0"/>
                  <a:t>An </a:t>
                </a:r>
                <a:r>
                  <a:rPr lang="en-US" dirty="0">
                    <a:solidFill>
                      <a:srgbClr val="FF0000"/>
                    </a:solidFill>
                  </a:rPr>
                  <a:t>ordered pair</a:t>
                </a:r>
                <a:r>
                  <a:rPr lang="en-US" dirty="0"/>
                  <a:t>, denoted (x,y), is a pair of elements x and y in which x is considered to be the first coordinate and y the second coordinate.</a:t>
                </a:r>
              </a:p>
              <a:p>
                <a:r>
                  <a:rPr lang="en-US" dirty="0"/>
                  <a:t>A </a:t>
                </a:r>
                <a:r>
                  <a:rPr lang="en-US" dirty="0">
                    <a:solidFill>
                      <a:srgbClr val="FF0000"/>
                    </a:solidFill>
                  </a:rPr>
                  <a:t>relation</a:t>
                </a:r>
                <a:r>
                  <a:rPr lang="en-US" dirty="0"/>
                  <a:t> is a set of ordered pairs.</a:t>
                </a:r>
              </a:p>
              <a:p>
                <a:r>
                  <a:rPr lang="en-US" dirty="0"/>
                  <a:t>The set of all the first coordinates of the ordered pairs is called the </a:t>
                </a:r>
                <a:r>
                  <a:rPr lang="en-US" dirty="0">
                    <a:solidFill>
                      <a:srgbClr val="FF0000"/>
                    </a:solidFill>
                  </a:rPr>
                  <a:t>domain</a:t>
                </a:r>
                <a:r>
                  <a:rPr lang="en-US" dirty="0"/>
                  <a:t>.</a:t>
                </a:r>
              </a:p>
              <a:p>
                <a:r>
                  <a:rPr lang="en-US" dirty="0"/>
                  <a:t>The set of all the second coordinates of the ordered pairs is called the </a:t>
                </a:r>
                <a:r>
                  <a:rPr lang="en-US" dirty="0">
                    <a:solidFill>
                      <a:srgbClr val="FF0000"/>
                    </a:solidFill>
                  </a:rPr>
                  <a:t>range</a:t>
                </a:r>
                <a:r>
                  <a:rPr lang="en-US" dirty="0"/>
                  <a:t>.</a:t>
                </a:r>
              </a:p>
              <a:p>
                <a:r>
                  <a:rPr lang="en-US" dirty="0"/>
                  <a:t>Some relations may be defined by a rule relating the elements in the domain to their corresponding elements in the range. In order to define the relation fully, we need to specify both the rule and the domain. For example:</a:t>
                </a:r>
              </a:p>
              <a:p>
                <a:r>
                  <a:rPr lang="en-US" dirty="0"/>
                  <a:t>{(x,y):y=x+1, x∈ </a:t>
                </a:r>
                <a14:m>
                  <m:oMath xmlns:m="http://schemas.openxmlformats.org/officeDocument/2006/math">
                    <m:sSup>
                      <m:sSupPr>
                        <m:ctrlPr>
                          <a:rPr lang="en-AU" sz="2400" i="1" smtClean="0">
                            <a:solidFill>
                              <a:srgbClr val="FF0000"/>
                            </a:solidFill>
                            <a:latin typeface="Cambria Math" panose="02040503050406030204" pitchFamily="18" charset="0"/>
                          </a:rPr>
                        </m:ctrlPr>
                      </m:sSupPr>
                      <m:e>
                        <m:r>
                          <a:rPr lang="en-US" sz="2400" b="1" i="0" smtClean="0">
                            <a:solidFill>
                              <a:srgbClr val="FF0000"/>
                            </a:solidFill>
                            <a:latin typeface="Cambria Math" panose="02040503050406030204" pitchFamily="18" charset="0"/>
                          </a:rPr>
                          <m:t>𝐑</m:t>
                        </m:r>
                      </m:e>
                      <m:sup>
                        <m:r>
                          <a:rPr lang="en-US" sz="2400" b="0" i="1" smtClean="0">
                            <a:solidFill>
                              <a:srgbClr val="FF0000"/>
                            </a:solidFill>
                            <a:latin typeface="Cambria Math" panose="02040503050406030204" pitchFamily="18" charset="0"/>
                          </a:rPr>
                          <m:t>+</m:t>
                        </m:r>
                      </m:sup>
                    </m:sSup>
                  </m:oMath>
                </a14:m>
                <a:r>
                  <a:rPr lang="en-US" dirty="0"/>
                  <a:t>∪ {0}}</a:t>
                </a:r>
              </a:p>
              <a:p>
                <a:r>
                  <a:rPr lang="en-US" dirty="0"/>
                  <a:t>For a relation described by a rule with y in terms of x, the domain is the x-values and the range is the y-values.</a:t>
                </a:r>
              </a:p>
              <a:p>
                <a:r>
                  <a:rPr lang="en-US" dirty="0"/>
                  <a:t>The </a:t>
                </a:r>
                <a:r>
                  <a:rPr lang="en-US" dirty="0">
                    <a:solidFill>
                      <a:srgbClr val="FF0000"/>
                    </a:solidFill>
                  </a:rPr>
                  <a:t>maximal or implied domain </a:t>
                </a:r>
                <a:r>
                  <a:rPr lang="en-US" dirty="0"/>
                  <a:t>is the largest domain for which the rule of the relation has meaning.</a:t>
                </a:r>
                <a:endParaRPr lang="en-AU" dirty="0"/>
              </a:p>
            </p:txBody>
          </p:sp>
        </mc:Choice>
        <mc:Fallback xmlns="">
          <p:sp>
            <p:nvSpPr>
              <p:cNvPr id="3" name="Content Placeholder 2">
                <a:extLst>
                  <a:ext uri="{FF2B5EF4-FFF2-40B4-BE49-F238E27FC236}">
                    <a16:creationId xmlns:a16="http://schemas.microsoft.com/office/drawing/2014/main" id="{61F24088-D3E3-4C4A-87DD-78CE0A23BFFD}"/>
                  </a:ext>
                </a:extLst>
              </p:cNvPr>
              <p:cNvSpPr>
                <a:spLocks noGrp="1" noRot="1" noChangeAspect="1" noMove="1" noResize="1" noEditPoints="1" noAdjustHandles="1" noChangeArrowheads="1" noChangeShapeType="1" noTextEdit="1"/>
              </p:cNvSpPr>
              <p:nvPr>
                <p:ph idx="1"/>
              </p:nvPr>
            </p:nvSpPr>
            <p:spPr>
              <a:xfrm>
                <a:off x="4824249" y="378372"/>
                <a:ext cx="7157544" cy="6274676"/>
              </a:xfrm>
              <a:blipFill>
                <a:blip r:embed="rId2"/>
                <a:stretch>
                  <a:fillRect l="-681" b="-875"/>
                </a:stretch>
              </a:blipFill>
            </p:spPr>
            <p:txBody>
              <a:bodyPr/>
              <a:lstStyle/>
              <a:p>
                <a:r>
                  <a:rPr lang="en-AU">
                    <a:noFill/>
                  </a:rPr>
                  <a:t> </a:t>
                </a:r>
              </a:p>
            </p:txBody>
          </p:sp>
        </mc:Fallback>
      </mc:AlternateContent>
    </p:spTree>
    <p:extLst>
      <p:ext uri="{BB962C8B-B14F-4D97-AF65-F5344CB8AC3E}">
        <p14:creationId xmlns:p14="http://schemas.microsoft.com/office/powerpoint/2010/main" val="347113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FA1F6-C462-378C-921A-A07A7C5335A3}"/>
              </a:ext>
            </a:extLst>
          </p:cNvPr>
          <p:cNvSpPr>
            <a:spLocks noGrp="1"/>
          </p:cNvSpPr>
          <p:nvPr>
            <p:ph type="title"/>
          </p:nvPr>
        </p:nvSpPr>
        <p:spPr/>
        <p:txBody>
          <a:bodyPr/>
          <a:lstStyle/>
          <a:p>
            <a:r>
              <a:rPr lang="en-US" dirty="0"/>
              <a:t>Domain, Range Relations</a:t>
            </a:r>
            <a:endParaRPr lang="en-AU" dirty="0"/>
          </a:p>
        </p:txBody>
      </p:sp>
      <p:pic>
        <p:nvPicPr>
          <p:cNvPr id="1026" name="Picture 2" descr="7.1 List domain and range of relation or function - YouTube">
            <a:extLst>
              <a:ext uri="{FF2B5EF4-FFF2-40B4-BE49-F238E27FC236}">
                <a16:creationId xmlns:a16="http://schemas.microsoft.com/office/drawing/2014/main" id="{DDFC1A35-AD3A-74C9-10A7-272C482897F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66073" y="121121"/>
            <a:ext cx="6281738" cy="33078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hat are Relations and Functions? (23+ Powerful Examples!)">
            <a:extLst>
              <a:ext uri="{FF2B5EF4-FFF2-40B4-BE49-F238E27FC236}">
                <a16:creationId xmlns:a16="http://schemas.microsoft.com/office/drawing/2014/main" id="{EE6DBA15-DD9F-3DB0-9357-441B21A5E7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6073" y="3324522"/>
            <a:ext cx="6281738" cy="353347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th Functions and Relations, what makes them different and how to Find the  Domain and Range.">
            <a:extLst>
              <a:ext uri="{FF2B5EF4-FFF2-40B4-BE49-F238E27FC236}">
                <a16:creationId xmlns:a16="http://schemas.microsoft.com/office/drawing/2014/main" id="{71870BE9-138F-9A42-83F7-4F87D38550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770" y="5142668"/>
            <a:ext cx="4076700" cy="16668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What is a Relation? | Virtual Nerd">
            <a:extLst>
              <a:ext uri="{FF2B5EF4-FFF2-40B4-BE49-F238E27FC236}">
                <a16:creationId xmlns:a16="http://schemas.microsoft.com/office/drawing/2014/main" id="{573EA81B-088E-1F92-66B7-475DC8F999C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631" y="121121"/>
            <a:ext cx="3498978" cy="1966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94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55E10-8A98-294A-0640-2FB5049837E3}"/>
              </a:ext>
            </a:extLst>
          </p:cNvPr>
          <p:cNvSpPr>
            <a:spLocks noGrp="1"/>
          </p:cNvSpPr>
          <p:nvPr>
            <p:ph type="title"/>
          </p:nvPr>
        </p:nvSpPr>
        <p:spPr/>
        <p:txBody>
          <a:bodyPr/>
          <a:lstStyle/>
          <a:p>
            <a:r>
              <a:rPr lang="en-US" dirty="0"/>
              <a:t>Domain, Range Graphing Relations</a:t>
            </a:r>
            <a:endParaRPr lang="en-AU" dirty="0"/>
          </a:p>
        </p:txBody>
      </p:sp>
      <p:pic>
        <p:nvPicPr>
          <p:cNvPr id="6" name="Content Placeholder 5">
            <a:extLst>
              <a:ext uri="{FF2B5EF4-FFF2-40B4-BE49-F238E27FC236}">
                <a16:creationId xmlns:a16="http://schemas.microsoft.com/office/drawing/2014/main" id="{7681CC40-42C1-911C-3349-DE948726648A}"/>
              </a:ext>
            </a:extLst>
          </p:cNvPr>
          <p:cNvPicPr>
            <a:picLocks noGrp="1" noChangeAspect="1"/>
          </p:cNvPicPr>
          <p:nvPr>
            <p:ph idx="1"/>
          </p:nvPr>
        </p:nvPicPr>
        <p:blipFill>
          <a:blip r:embed="rId2"/>
          <a:stretch>
            <a:fillRect/>
          </a:stretch>
        </p:blipFill>
        <p:spPr>
          <a:xfrm>
            <a:off x="5079198" y="645146"/>
            <a:ext cx="2282496" cy="2783854"/>
          </a:xfrm>
          <a:prstGeom prst="rect">
            <a:avLst/>
          </a:prstGeom>
        </p:spPr>
      </p:pic>
      <p:sp>
        <p:nvSpPr>
          <p:cNvPr id="8" name="TextBox 7">
            <a:extLst>
              <a:ext uri="{FF2B5EF4-FFF2-40B4-BE49-F238E27FC236}">
                <a16:creationId xmlns:a16="http://schemas.microsoft.com/office/drawing/2014/main" id="{EEEAF417-C001-C19A-1F58-2762E01E4197}"/>
              </a:ext>
            </a:extLst>
          </p:cNvPr>
          <p:cNvSpPr txBox="1"/>
          <p:nvPr/>
        </p:nvSpPr>
        <p:spPr>
          <a:xfrm>
            <a:off x="8349712" y="1852407"/>
            <a:ext cx="3511596" cy="369332"/>
          </a:xfrm>
          <a:prstGeom prst="rect">
            <a:avLst/>
          </a:prstGeom>
          <a:noFill/>
        </p:spPr>
        <p:txBody>
          <a:bodyPr wrap="square">
            <a:spAutoFit/>
          </a:bodyPr>
          <a:lstStyle/>
          <a:p>
            <a:r>
              <a:rPr lang="en-US" dirty="0">
                <a:solidFill>
                  <a:srgbClr val="FF0000"/>
                </a:solidFill>
              </a:rPr>
              <a:t>{(x,y):y=x+1, x∈{1,2,3,4}}</a:t>
            </a:r>
          </a:p>
        </p:txBody>
      </p:sp>
      <p:pic>
        <p:nvPicPr>
          <p:cNvPr id="9" name="Picture 8">
            <a:extLst>
              <a:ext uri="{FF2B5EF4-FFF2-40B4-BE49-F238E27FC236}">
                <a16:creationId xmlns:a16="http://schemas.microsoft.com/office/drawing/2014/main" id="{D70ECB16-A9A2-974C-840D-BD42B6C86C76}"/>
              </a:ext>
            </a:extLst>
          </p:cNvPr>
          <p:cNvPicPr>
            <a:picLocks noChangeAspect="1"/>
          </p:cNvPicPr>
          <p:nvPr/>
        </p:nvPicPr>
        <p:blipFill>
          <a:blip r:embed="rId3"/>
          <a:stretch>
            <a:fillRect/>
          </a:stretch>
        </p:blipFill>
        <p:spPr>
          <a:xfrm>
            <a:off x="4757951" y="4007534"/>
            <a:ext cx="3424319" cy="2543374"/>
          </a:xfrm>
          <a:prstGeom prst="rect">
            <a:avLst/>
          </a:prstGeom>
        </p:spPr>
      </p:pic>
      <p:sp>
        <p:nvSpPr>
          <p:cNvPr id="11" name="TextBox 10">
            <a:extLst>
              <a:ext uri="{FF2B5EF4-FFF2-40B4-BE49-F238E27FC236}">
                <a16:creationId xmlns:a16="http://schemas.microsoft.com/office/drawing/2014/main" id="{2D31366A-555E-BE03-68C1-13AF6D4784CF}"/>
              </a:ext>
            </a:extLst>
          </p:cNvPr>
          <p:cNvSpPr txBox="1"/>
          <p:nvPr/>
        </p:nvSpPr>
        <p:spPr>
          <a:xfrm>
            <a:off x="8552611" y="5079166"/>
            <a:ext cx="2689388" cy="400110"/>
          </a:xfrm>
          <a:prstGeom prst="rect">
            <a:avLst/>
          </a:prstGeom>
          <a:noFill/>
        </p:spPr>
        <p:txBody>
          <a:bodyPr wrap="square">
            <a:spAutoFit/>
          </a:bodyPr>
          <a:lstStyle/>
          <a:p>
            <a:r>
              <a:rPr lang="en-US" dirty="0">
                <a:solidFill>
                  <a:srgbClr val="FF0000"/>
                </a:solidFill>
              </a:rPr>
              <a:t>{(</a:t>
            </a:r>
            <a:r>
              <a:rPr lang="en-US" dirty="0" err="1">
                <a:solidFill>
                  <a:srgbClr val="FF0000"/>
                </a:solidFill>
              </a:rPr>
              <a:t>x,y</a:t>
            </a:r>
            <a:r>
              <a:rPr lang="en-US" dirty="0">
                <a:solidFill>
                  <a:srgbClr val="FF0000"/>
                </a:solidFill>
              </a:rPr>
              <a:t>):y=x+1, </a:t>
            </a:r>
            <a:r>
              <a:rPr lang="en-US" dirty="0" err="1">
                <a:solidFill>
                  <a:srgbClr val="FF0000"/>
                </a:solidFill>
              </a:rPr>
              <a:t>x∈</a:t>
            </a:r>
            <a:r>
              <a:rPr lang="en-US" sz="2000" b="1" dirty="0" err="1">
                <a:solidFill>
                  <a:srgbClr val="FF0000"/>
                </a:solidFill>
                <a:latin typeface="Castellar" panose="020A0402060406010301" pitchFamily="18" charset="0"/>
              </a:rPr>
              <a:t>R</a:t>
            </a:r>
            <a:r>
              <a:rPr lang="en-US" dirty="0">
                <a:solidFill>
                  <a:srgbClr val="FF0000"/>
                </a:solidFill>
              </a:rPr>
              <a:t>}</a:t>
            </a:r>
            <a:endParaRPr lang="en-US" dirty="0"/>
          </a:p>
        </p:txBody>
      </p:sp>
    </p:spTree>
    <p:extLst>
      <p:ext uri="{BB962C8B-B14F-4D97-AF65-F5344CB8AC3E}">
        <p14:creationId xmlns:p14="http://schemas.microsoft.com/office/powerpoint/2010/main" val="1904729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17FE-2D8D-4C24-986B-B1D6BE110C5C}"/>
              </a:ext>
            </a:extLst>
          </p:cNvPr>
          <p:cNvSpPr>
            <a:spLocks noGrp="1"/>
          </p:cNvSpPr>
          <p:nvPr>
            <p:ph type="title"/>
          </p:nvPr>
        </p:nvSpPr>
        <p:spPr/>
        <p:txBody>
          <a:bodyPr/>
          <a:lstStyle/>
          <a:p>
            <a:r>
              <a:rPr lang="en-AU" dirty="0"/>
              <a:t>Arrow diagrams</a:t>
            </a:r>
          </a:p>
        </p:txBody>
      </p:sp>
      <p:sp>
        <p:nvSpPr>
          <p:cNvPr id="3" name="Content Placeholder 2">
            <a:extLst>
              <a:ext uri="{FF2B5EF4-FFF2-40B4-BE49-F238E27FC236}">
                <a16:creationId xmlns:a16="http://schemas.microsoft.com/office/drawing/2014/main" id="{B76781CB-05A5-418B-AF46-D3C8A2B3B774}"/>
              </a:ext>
            </a:extLst>
          </p:cNvPr>
          <p:cNvSpPr>
            <a:spLocks noGrp="1"/>
          </p:cNvSpPr>
          <p:nvPr>
            <p:ph idx="1"/>
          </p:nvPr>
        </p:nvSpPr>
        <p:spPr>
          <a:xfrm>
            <a:off x="5021496" y="895850"/>
            <a:ext cx="6788431" cy="5248622"/>
          </a:xfrm>
        </p:spPr>
        <p:txBody>
          <a:bodyPr/>
          <a:lstStyle/>
          <a:p>
            <a:r>
              <a:rPr lang="en-US" dirty="0"/>
              <a:t>A relation may also be represented by an arrow diagram.</a:t>
            </a:r>
          </a:p>
          <a:p>
            <a:r>
              <a:rPr lang="en-US" dirty="0"/>
              <a:t>This diagram represents the relation {(3,6),(3,5),(2,5),(2,4),(1,2)}:</a:t>
            </a:r>
          </a:p>
          <a:p>
            <a:endParaRPr lang="en-US" dirty="0"/>
          </a:p>
          <a:p>
            <a:endParaRPr lang="en-US" dirty="0"/>
          </a:p>
          <a:p>
            <a:endParaRPr lang="en-US" dirty="0"/>
          </a:p>
          <a:p>
            <a:endParaRPr lang="en-US" dirty="0"/>
          </a:p>
          <a:p>
            <a:endParaRPr lang="en-US" dirty="0"/>
          </a:p>
          <a:p>
            <a:endParaRPr lang="en-US" dirty="0"/>
          </a:p>
          <a:p>
            <a:endParaRPr lang="en-US" dirty="0"/>
          </a:p>
          <a:p>
            <a:endParaRPr lang="en-AU" dirty="0"/>
          </a:p>
        </p:txBody>
      </p:sp>
      <p:pic>
        <p:nvPicPr>
          <p:cNvPr id="5" name="Picture 4">
            <a:extLst>
              <a:ext uri="{FF2B5EF4-FFF2-40B4-BE49-F238E27FC236}">
                <a16:creationId xmlns:a16="http://schemas.microsoft.com/office/drawing/2014/main" id="{30ECFF28-1C6D-4058-BA84-C342439E35E8}"/>
              </a:ext>
            </a:extLst>
          </p:cNvPr>
          <p:cNvPicPr>
            <a:picLocks noChangeAspect="1"/>
          </p:cNvPicPr>
          <p:nvPr/>
        </p:nvPicPr>
        <p:blipFill>
          <a:blip r:embed="rId2"/>
          <a:stretch>
            <a:fillRect/>
          </a:stretch>
        </p:blipFill>
        <p:spPr>
          <a:xfrm>
            <a:off x="5739933" y="2593879"/>
            <a:ext cx="2669971" cy="3368271"/>
          </a:xfrm>
          <a:prstGeom prst="rect">
            <a:avLst/>
          </a:prstGeom>
        </p:spPr>
      </p:pic>
    </p:spTree>
    <p:extLst>
      <p:ext uri="{BB962C8B-B14F-4D97-AF65-F5344CB8AC3E}">
        <p14:creationId xmlns:p14="http://schemas.microsoft.com/office/powerpoint/2010/main" val="2870394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17FE-2D8D-4C24-986B-B1D6BE110C5C}"/>
              </a:ext>
            </a:extLst>
          </p:cNvPr>
          <p:cNvSpPr>
            <a:spLocks noGrp="1"/>
          </p:cNvSpPr>
          <p:nvPr>
            <p:ph type="title"/>
          </p:nvPr>
        </p:nvSpPr>
        <p:spPr/>
        <p:txBody>
          <a:bodyPr/>
          <a:lstStyle/>
          <a:p>
            <a:r>
              <a:rPr lang="en-AU" dirty="0"/>
              <a:t>Arrow diagrams</a:t>
            </a:r>
          </a:p>
        </p:txBody>
      </p:sp>
      <p:sp>
        <p:nvSpPr>
          <p:cNvPr id="3" name="Content Placeholder 2">
            <a:extLst>
              <a:ext uri="{FF2B5EF4-FFF2-40B4-BE49-F238E27FC236}">
                <a16:creationId xmlns:a16="http://schemas.microsoft.com/office/drawing/2014/main" id="{B76781CB-05A5-418B-AF46-D3C8A2B3B774}"/>
              </a:ext>
            </a:extLst>
          </p:cNvPr>
          <p:cNvSpPr>
            <a:spLocks noGrp="1"/>
          </p:cNvSpPr>
          <p:nvPr>
            <p:ph idx="1"/>
          </p:nvPr>
        </p:nvSpPr>
        <p:spPr>
          <a:xfrm>
            <a:off x="5021496" y="895850"/>
            <a:ext cx="6788431" cy="5248622"/>
          </a:xfrm>
        </p:spPr>
        <p:txBody>
          <a:bodyPr/>
          <a:lstStyle/>
          <a:p>
            <a:r>
              <a:rPr lang="en-US" dirty="0"/>
              <a:t>This diagram represents the relation {(5,4),(4,3),(3,2),(2,1)}:</a:t>
            </a:r>
          </a:p>
          <a:p>
            <a:endParaRPr lang="en-US" dirty="0"/>
          </a:p>
          <a:p>
            <a:endParaRPr lang="en-US" dirty="0"/>
          </a:p>
          <a:p>
            <a:endParaRPr lang="en-US" dirty="0"/>
          </a:p>
          <a:p>
            <a:endParaRPr lang="en-US" dirty="0"/>
          </a:p>
          <a:p>
            <a:endParaRPr lang="en-US" dirty="0"/>
          </a:p>
          <a:p>
            <a:endParaRPr lang="en-US" dirty="0"/>
          </a:p>
          <a:p>
            <a:endParaRPr lang="en-AU" dirty="0"/>
          </a:p>
        </p:txBody>
      </p:sp>
      <p:pic>
        <p:nvPicPr>
          <p:cNvPr id="6" name="Picture 5">
            <a:extLst>
              <a:ext uri="{FF2B5EF4-FFF2-40B4-BE49-F238E27FC236}">
                <a16:creationId xmlns:a16="http://schemas.microsoft.com/office/drawing/2014/main" id="{CF5ED8F9-68B9-4B9E-AE9E-BF5FB5C08E86}"/>
              </a:ext>
            </a:extLst>
          </p:cNvPr>
          <p:cNvPicPr>
            <a:picLocks noChangeAspect="1"/>
          </p:cNvPicPr>
          <p:nvPr/>
        </p:nvPicPr>
        <p:blipFill>
          <a:blip r:embed="rId2"/>
          <a:stretch>
            <a:fillRect/>
          </a:stretch>
        </p:blipFill>
        <p:spPr>
          <a:xfrm>
            <a:off x="6586680" y="2526472"/>
            <a:ext cx="2892170" cy="3106405"/>
          </a:xfrm>
          <a:prstGeom prst="rect">
            <a:avLst/>
          </a:prstGeom>
        </p:spPr>
      </p:pic>
    </p:spTree>
    <p:extLst>
      <p:ext uri="{BB962C8B-B14F-4D97-AF65-F5344CB8AC3E}">
        <p14:creationId xmlns:p14="http://schemas.microsoft.com/office/powerpoint/2010/main" val="818721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57896-9861-4B08-B2ED-C73197BC4E79}"/>
              </a:ext>
            </a:extLst>
          </p:cNvPr>
          <p:cNvSpPr>
            <a:spLocks noGrp="1"/>
          </p:cNvSpPr>
          <p:nvPr>
            <p:ph type="title"/>
          </p:nvPr>
        </p:nvSpPr>
        <p:spPr/>
        <p:txBody>
          <a:bodyPr/>
          <a:lstStyle/>
          <a:p>
            <a:r>
              <a:rPr lang="en-US" dirty="0"/>
              <a:t>Examples </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FDED4805-6304-4E62-A79D-F507CFA5904F}"/>
                  </a:ext>
                </a:extLst>
              </p:cNvPr>
              <p:cNvSpPr>
                <a:spLocks noGrp="1"/>
              </p:cNvSpPr>
              <p:nvPr>
                <p:ph idx="1"/>
              </p:nvPr>
            </p:nvSpPr>
            <p:spPr>
              <a:xfrm>
                <a:off x="4546243" y="96591"/>
                <a:ext cx="6854078" cy="6761409"/>
              </a:xfrm>
            </p:spPr>
            <p:txBody>
              <a:bodyPr/>
              <a:lstStyle/>
              <a:p>
                <a:r>
                  <a:rPr lang="en-AU" dirty="0"/>
                  <a:t>Sketch a graph of each of the following relations and state its domain and range:</a:t>
                </a:r>
              </a:p>
              <a:p>
                <a:r>
                  <a:rPr lang="en-AU" dirty="0"/>
                  <a:t>a. {(−2,−1),(−1,−1),(−1,1),(0,1),(1,−1)}</a:t>
                </a:r>
              </a:p>
              <a:p>
                <a:endParaRPr lang="en-AU" dirty="0"/>
              </a:p>
              <a:p>
                <a:pPr marL="0" indent="0">
                  <a:buNone/>
                </a:pPr>
                <a:endParaRPr lang="en-AU" dirty="0"/>
              </a:p>
              <a:p>
                <a:pPr marL="0" indent="0">
                  <a:buNone/>
                </a:pPr>
                <a:endParaRPr lang="en-AU" dirty="0"/>
              </a:p>
              <a:p>
                <a:endParaRPr lang="en-AU" dirty="0"/>
              </a:p>
              <a:p>
                <a:r>
                  <a:rPr lang="en-AU" dirty="0"/>
                  <a:t>b. {(</a:t>
                </a:r>
                <a:r>
                  <a:rPr lang="en-AU" dirty="0" err="1"/>
                  <a:t>x,y</a:t>
                </a:r>
                <a:r>
                  <a:rPr lang="en-AU" dirty="0"/>
                  <a:t>): </a:t>
                </a:r>
                <a14:m>
                  <m:oMath xmlns:m="http://schemas.openxmlformats.org/officeDocument/2006/math">
                    <m:sSup>
                      <m:sSupPr>
                        <m:ctrlPr>
                          <a:rPr lang="en-AU" i="1" smtClean="0">
                            <a:latin typeface="Cambria Math" panose="02040503050406030204" pitchFamily="18" charset="0"/>
                          </a:rPr>
                        </m:ctrlPr>
                      </m:sSupPr>
                      <m:e>
                        <m:r>
                          <a:rPr lang="en-US" b="0" i="1" smtClean="0">
                            <a:latin typeface="Cambria Math" panose="02040503050406030204" pitchFamily="18" charset="0"/>
                          </a:rPr>
                          <m:t>𝑥</m:t>
                        </m:r>
                      </m:e>
                      <m:sup>
                        <m:r>
                          <a:rPr lang="en-AU" i="1" smtClean="0">
                            <a:latin typeface="Cambria Math" panose="02040503050406030204" pitchFamily="18" charset="0"/>
                          </a:rPr>
                          <m:t>2</m:t>
                        </m:r>
                      </m:sup>
                    </m:sSup>
                    <m:r>
                      <a:rPr lang="en-AU" i="1" smtClean="0">
                        <a:latin typeface="Cambria Math" panose="02040503050406030204" pitchFamily="18" charset="0"/>
                      </a:rPr>
                      <m:t> </m:t>
                    </m:r>
                  </m:oMath>
                </a14:m>
                <a:r>
                  <a:rPr lang="en-AU" dirty="0"/>
                  <a:t>+ </a:t>
                </a:r>
                <a14:m>
                  <m:oMath xmlns:m="http://schemas.openxmlformats.org/officeDocument/2006/math">
                    <m:sSup>
                      <m:sSupPr>
                        <m:ctrlPr>
                          <a:rPr lang="en-AU" i="1">
                            <a:latin typeface="Cambria Math" panose="02040503050406030204" pitchFamily="18" charset="0"/>
                          </a:rPr>
                        </m:ctrlPr>
                      </m:sSupPr>
                      <m:e>
                        <m:r>
                          <a:rPr lang="en-US" b="0" i="1" smtClean="0">
                            <a:latin typeface="Cambria Math" panose="02040503050406030204" pitchFamily="18" charset="0"/>
                          </a:rPr>
                          <m:t>𝑦</m:t>
                        </m:r>
                      </m:e>
                      <m:sup>
                        <m:r>
                          <a:rPr lang="en-AU" i="1">
                            <a:latin typeface="Cambria Math" panose="02040503050406030204" pitchFamily="18" charset="0"/>
                          </a:rPr>
                          <m:t>2</m:t>
                        </m:r>
                      </m:sup>
                    </m:sSup>
                    <m:r>
                      <a:rPr lang="en-AU" i="1">
                        <a:latin typeface="Cambria Math" panose="02040503050406030204" pitchFamily="18" charset="0"/>
                      </a:rPr>
                      <m:t> </m:t>
                    </m:r>
                  </m:oMath>
                </a14:m>
                <a:r>
                  <a:rPr lang="en-AU" dirty="0"/>
                  <a:t>=1, x∈[−1,1]}</a:t>
                </a:r>
              </a:p>
              <a:p>
                <a:endParaRPr lang="en-AU" dirty="0"/>
              </a:p>
              <a:p>
                <a:endParaRPr lang="en-AU" dirty="0"/>
              </a:p>
              <a:p>
                <a:endParaRPr lang="en-AU" dirty="0"/>
              </a:p>
              <a:p>
                <a:endParaRPr lang="en-AU" dirty="0"/>
              </a:p>
              <a:p>
                <a:endParaRPr lang="en-AU" dirty="0"/>
              </a:p>
              <a:p>
                <a:endParaRPr lang="en-AU" dirty="0"/>
              </a:p>
            </p:txBody>
          </p:sp>
        </mc:Choice>
        <mc:Fallback xmlns="">
          <p:sp>
            <p:nvSpPr>
              <p:cNvPr id="3" name="Content Placeholder 2">
                <a:extLst>
                  <a:ext uri="{FF2B5EF4-FFF2-40B4-BE49-F238E27FC236}">
                    <a16:creationId xmlns:a16="http://schemas.microsoft.com/office/drawing/2014/main" id="{FDED4805-6304-4E62-A79D-F507CFA5904F}"/>
                  </a:ext>
                </a:extLst>
              </p:cNvPr>
              <p:cNvSpPr>
                <a:spLocks noGrp="1" noRot="1" noChangeAspect="1" noMove="1" noResize="1" noEditPoints="1" noAdjustHandles="1" noChangeArrowheads="1" noChangeShapeType="1" noTextEdit="1"/>
              </p:cNvSpPr>
              <p:nvPr>
                <p:ph idx="1"/>
              </p:nvPr>
            </p:nvSpPr>
            <p:spPr>
              <a:xfrm>
                <a:off x="4546243" y="96591"/>
                <a:ext cx="6854078" cy="6761409"/>
              </a:xfrm>
              <a:blipFill>
                <a:blip r:embed="rId2"/>
                <a:stretch>
                  <a:fillRect l="-801"/>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8CFAA8C2-2321-4DE0-923A-1D1DAE73D865}"/>
              </a:ext>
            </a:extLst>
          </p:cNvPr>
          <p:cNvPicPr>
            <a:picLocks noChangeAspect="1"/>
          </p:cNvPicPr>
          <p:nvPr/>
        </p:nvPicPr>
        <p:blipFill>
          <a:blip r:embed="rId3"/>
          <a:stretch>
            <a:fillRect/>
          </a:stretch>
        </p:blipFill>
        <p:spPr>
          <a:xfrm>
            <a:off x="8915140" y="871784"/>
            <a:ext cx="2485181" cy="2557216"/>
          </a:xfrm>
          <a:prstGeom prst="rect">
            <a:avLst/>
          </a:prstGeom>
        </p:spPr>
      </p:pic>
      <p:pic>
        <p:nvPicPr>
          <p:cNvPr id="7" name="Picture 6">
            <a:extLst>
              <a:ext uri="{FF2B5EF4-FFF2-40B4-BE49-F238E27FC236}">
                <a16:creationId xmlns:a16="http://schemas.microsoft.com/office/drawing/2014/main" id="{E148DB0C-A8E3-41C1-AE71-E852B11EF547}"/>
              </a:ext>
            </a:extLst>
          </p:cNvPr>
          <p:cNvPicPr>
            <a:picLocks noChangeAspect="1"/>
          </p:cNvPicPr>
          <p:nvPr/>
        </p:nvPicPr>
        <p:blipFill>
          <a:blip r:embed="rId4"/>
          <a:stretch>
            <a:fillRect/>
          </a:stretch>
        </p:blipFill>
        <p:spPr>
          <a:xfrm>
            <a:off x="8944806" y="3578146"/>
            <a:ext cx="2425848" cy="2703314"/>
          </a:xfrm>
          <a:prstGeom prst="rect">
            <a:avLst/>
          </a:prstGeom>
        </p:spPr>
      </p:pic>
    </p:spTree>
    <p:extLst>
      <p:ext uri="{BB962C8B-B14F-4D97-AF65-F5344CB8AC3E}">
        <p14:creationId xmlns:p14="http://schemas.microsoft.com/office/powerpoint/2010/main" val="2266404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57896-9861-4B08-B2ED-C73197BC4E79}"/>
              </a:ext>
            </a:extLst>
          </p:cNvPr>
          <p:cNvSpPr>
            <a:spLocks noGrp="1"/>
          </p:cNvSpPr>
          <p:nvPr>
            <p:ph type="title"/>
          </p:nvPr>
        </p:nvSpPr>
        <p:spPr/>
        <p:txBody>
          <a:bodyPr/>
          <a:lstStyle/>
          <a:p>
            <a:r>
              <a:rPr lang="en-US" dirty="0"/>
              <a:t>Examples </a:t>
            </a:r>
            <a:endParaRPr lang="en-AU" dirty="0"/>
          </a:p>
        </p:txBody>
      </p:sp>
      <p:sp>
        <p:nvSpPr>
          <p:cNvPr id="3" name="Content Placeholder 2">
            <a:extLst>
              <a:ext uri="{FF2B5EF4-FFF2-40B4-BE49-F238E27FC236}">
                <a16:creationId xmlns:a16="http://schemas.microsoft.com/office/drawing/2014/main" id="{FDED4805-6304-4E62-A79D-F507CFA5904F}"/>
              </a:ext>
            </a:extLst>
          </p:cNvPr>
          <p:cNvSpPr>
            <a:spLocks noGrp="1"/>
          </p:cNvSpPr>
          <p:nvPr>
            <p:ph idx="1"/>
          </p:nvPr>
        </p:nvSpPr>
        <p:spPr>
          <a:xfrm>
            <a:off x="4571999" y="643944"/>
            <a:ext cx="6828321" cy="6017653"/>
          </a:xfrm>
        </p:spPr>
        <p:txBody>
          <a:bodyPr/>
          <a:lstStyle/>
          <a:p>
            <a:r>
              <a:rPr lang="en-AU" dirty="0"/>
              <a:t>Sketch a graph of each of the following relations and state its domain and range:</a:t>
            </a:r>
            <a:endParaRPr lang="en-US" dirty="0"/>
          </a:p>
          <a:p>
            <a:r>
              <a:rPr lang="en-AU" dirty="0"/>
              <a:t>c.{(</a:t>
            </a:r>
            <a:r>
              <a:rPr lang="en-AU" dirty="0" err="1"/>
              <a:t>x,y</a:t>
            </a:r>
            <a:r>
              <a:rPr lang="en-AU" dirty="0"/>
              <a:t>):2x+3y=6, x≥0}</a:t>
            </a:r>
          </a:p>
          <a:p>
            <a:endParaRPr lang="en-AU" dirty="0"/>
          </a:p>
          <a:p>
            <a:endParaRPr lang="en-AU" dirty="0"/>
          </a:p>
          <a:p>
            <a:endParaRPr lang="en-AU" dirty="0"/>
          </a:p>
          <a:p>
            <a:endParaRPr lang="en-AU" dirty="0"/>
          </a:p>
          <a:p>
            <a:endParaRPr lang="en-AU" dirty="0"/>
          </a:p>
          <a:p>
            <a:r>
              <a:rPr lang="en-AU" dirty="0"/>
              <a:t>d. {(</a:t>
            </a:r>
            <a:r>
              <a:rPr lang="en-AU" dirty="0" err="1"/>
              <a:t>x,y</a:t>
            </a:r>
            <a:r>
              <a:rPr lang="en-AU" dirty="0"/>
              <a:t>):y=2x−1, x∈[−1,2]}</a:t>
            </a:r>
          </a:p>
          <a:p>
            <a:endParaRPr lang="en-AU" dirty="0"/>
          </a:p>
          <a:p>
            <a:endParaRPr lang="en-AU" dirty="0"/>
          </a:p>
          <a:p>
            <a:endParaRPr lang="en-AU" dirty="0"/>
          </a:p>
          <a:p>
            <a:endParaRPr lang="en-AU" dirty="0"/>
          </a:p>
          <a:p>
            <a:endParaRPr lang="en-AU" dirty="0"/>
          </a:p>
          <a:p>
            <a:endParaRPr lang="en-AU" dirty="0"/>
          </a:p>
          <a:p>
            <a:endParaRPr lang="en-AU" dirty="0"/>
          </a:p>
        </p:txBody>
      </p:sp>
      <p:pic>
        <p:nvPicPr>
          <p:cNvPr id="5" name="Picture 4">
            <a:extLst>
              <a:ext uri="{FF2B5EF4-FFF2-40B4-BE49-F238E27FC236}">
                <a16:creationId xmlns:a16="http://schemas.microsoft.com/office/drawing/2014/main" id="{5995091A-E07E-4F67-8398-DC5ABF84F4A7}"/>
              </a:ext>
            </a:extLst>
          </p:cNvPr>
          <p:cNvPicPr>
            <a:picLocks noChangeAspect="1"/>
          </p:cNvPicPr>
          <p:nvPr/>
        </p:nvPicPr>
        <p:blipFill>
          <a:blip r:embed="rId2"/>
          <a:stretch>
            <a:fillRect/>
          </a:stretch>
        </p:blipFill>
        <p:spPr>
          <a:xfrm>
            <a:off x="8309750" y="522292"/>
            <a:ext cx="2804718" cy="2906708"/>
          </a:xfrm>
          <a:prstGeom prst="rect">
            <a:avLst/>
          </a:prstGeom>
        </p:spPr>
      </p:pic>
      <p:pic>
        <p:nvPicPr>
          <p:cNvPr id="7" name="Picture 6">
            <a:extLst>
              <a:ext uri="{FF2B5EF4-FFF2-40B4-BE49-F238E27FC236}">
                <a16:creationId xmlns:a16="http://schemas.microsoft.com/office/drawing/2014/main" id="{C4E08006-D332-461E-B3D9-07B4593F2B77}"/>
              </a:ext>
            </a:extLst>
          </p:cNvPr>
          <p:cNvPicPr>
            <a:picLocks noChangeAspect="1"/>
          </p:cNvPicPr>
          <p:nvPr/>
        </p:nvPicPr>
        <p:blipFill>
          <a:blip r:embed="rId3"/>
          <a:stretch>
            <a:fillRect/>
          </a:stretch>
        </p:blipFill>
        <p:spPr>
          <a:xfrm>
            <a:off x="8309749" y="3652770"/>
            <a:ext cx="2804719" cy="3093308"/>
          </a:xfrm>
          <a:prstGeom prst="rect">
            <a:avLst/>
          </a:prstGeom>
        </p:spPr>
      </p:pic>
    </p:spTree>
    <p:extLst>
      <p:ext uri="{BB962C8B-B14F-4D97-AF65-F5344CB8AC3E}">
        <p14:creationId xmlns:p14="http://schemas.microsoft.com/office/powerpoint/2010/main" val="2438142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B39A9-463B-4447-98C1-3745CA2E0D47}"/>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1CA0FCE-1CEB-4350-8834-5B5DE6ADABCB}"/>
                  </a:ext>
                </a:extLst>
              </p:cNvPr>
              <p:cNvSpPr>
                <a:spLocks noGrp="1"/>
              </p:cNvSpPr>
              <p:nvPr>
                <p:ph idx="1"/>
              </p:nvPr>
            </p:nvSpPr>
            <p:spPr>
              <a:xfrm>
                <a:off x="5009882" y="257577"/>
                <a:ext cx="7031863" cy="6130344"/>
              </a:xfrm>
            </p:spPr>
            <p:txBody>
              <a:bodyPr/>
              <a:lstStyle/>
              <a:p>
                <a:r>
                  <a:rPr lang="en-US" dirty="0"/>
                  <a:t>For each of the following, complete the square, sketch the graph and state the range. The domain is </a:t>
                </a:r>
                <a:r>
                  <a:rPr lang="en-US" sz="2000" b="1" dirty="0">
                    <a:latin typeface="Castellar" panose="020A0402060406010301" pitchFamily="18" charset="0"/>
                  </a:rPr>
                  <a:t>R</a:t>
                </a:r>
                <a:r>
                  <a:rPr lang="en-US" dirty="0"/>
                  <a:t>.</a:t>
                </a:r>
              </a:p>
              <a:p>
                <a:r>
                  <a:rPr lang="en-US" dirty="0"/>
                  <a:t>a. y=</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+5</a:t>
                </a:r>
              </a:p>
              <a:p>
                <a:r>
                  <a:rPr lang="en-US" dirty="0"/>
                  <a:t>Complete the square:</a:t>
                </a:r>
              </a:p>
              <a:p>
                <a14:m>
                  <m:oMath xmlns:m="http://schemas.openxmlformats.org/officeDocument/2006/math">
                    <m:sSup>
                      <m:sSupPr>
                        <m:ctrlPr>
                          <a:rPr lang="en-AU" i="1" smtClean="0">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+5=</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+4−4+5=</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r>
                          <a:rPr lang="en-US" b="0" i="1" smtClean="0">
                            <a:latin typeface="Cambria Math" panose="02040503050406030204" pitchFamily="18" charset="0"/>
                          </a:rPr>
                          <m:t>−2)</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+1</a:t>
                </a:r>
              </a:p>
              <a:p>
                <a:r>
                  <a:rPr lang="en-US" dirty="0"/>
                  <a:t>The vertex is at (2,1). The minimum value of y=</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− 4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+5 is 1.</a:t>
                </a:r>
              </a:p>
              <a:p>
                <a:endParaRPr lang="en-US" dirty="0"/>
              </a:p>
              <a:p>
                <a:endParaRPr lang="en-US" dirty="0"/>
              </a:p>
              <a:p>
                <a:endParaRPr lang="en-US" dirty="0"/>
              </a:p>
              <a:p>
                <a:endParaRPr lang="en-US" dirty="0"/>
              </a:p>
              <a:p>
                <a:endParaRPr lang="en-US" dirty="0"/>
              </a:p>
              <a:p>
                <a:endParaRPr lang="en-US" dirty="0"/>
              </a:p>
              <a:p>
                <a:endParaRPr lang="en-US" dirty="0"/>
              </a:p>
            </p:txBody>
          </p:sp>
        </mc:Choice>
        <mc:Fallback xmlns="">
          <p:sp>
            <p:nvSpPr>
              <p:cNvPr id="3" name="Content Placeholder 2">
                <a:extLst>
                  <a:ext uri="{FF2B5EF4-FFF2-40B4-BE49-F238E27FC236}">
                    <a16:creationId xmlns:a16="http://schemas.microsoft.com/office/drawing/2014/main" id="{11CA0FCE-1CEB-4350-8834-5B5DE6ADABCB}"/>
                  </a:ext>
                </a:extLst>
              </p:cNvPr>
              <p:cNvSpPr>
                <a:spLocks noGrp="1" noRot="1" noChangeAspect="1" noMove="1" noResize="1" noEditPoints="1" noAdjustHandles="1" noChangeArrowheads="1" noChangeShapeType="1" noTextEdit="1"/>
              </p:cNvSpPr>
              <p:nvPr>
                <p:ph idx="1"/>
              </p:nvPr>
            </p:nvSpPr>
            <p:spPr>
              <a:xfrm>
                <a:off x="5009882" y="257577"/>
                <a:ext cx="7031863" cy="6130344"/>
              </a:xfrm>
              <a:blipFill>
                <a:blip r:embed="rId2"/>
                <a:stretch>
                  <a:fillRect l="-781"/>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18E865B8-A1A6-4EA7-9BE9-B6617B09FD74}"/>
              </a:ext>
            </a:extLst>
          </p:cNvPr>
          <p:cNvPicPr>
            <a:picLocks noChangeAspect="1"/>
          </p:cNvPicPr>
          <p:nvPr/>
        </p:nvPicPr>
        <p:blipFill>
          <a:blip r:embed="rId3"/>
          <a:stretch>
            <a:fillRect/>
          </a:stretch>
        </p:blipFill>
        <p:spPr>
          <a:xfrm>
            <a:off x="6811447" y="3226364"/>
            <a:ext cx="2255280" cy="3250257"/>
          </a:xfrm>
          <a:prstGeom prst="rect">
            <a:avLst/>
          </a:prstGeom>
        </p:spPr>
      </p:pic>
    </p:spTree>
    <p:extLst>
      <p:ext uri="{BB962C8B-B14F-4D97-AF65-F5344CB8AC3E}">
        <p14:creationId xmlns:p14="http://schemas.microsoft.com/office/powerpoint/2010/main" val="418308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B39A9-463B-4447-98C1-3745CA2E0D47}"/>
              </a:ext>
            </a:extLst>
          </p:cNvPr>
          <p:cNvSpPr>
            <a:spLocks noGrp="1"/>
          </p:cNvSpPr>
          <p:nvPr>
            <p:ph type="title"/>
          </p:nvPr>
        </p:nvSpPr>
        <p:spPr/>
        <p:txBody>
          <a:bodyPr/>
          <a:lstStyle/>
          <a:p>
            <a:r>
              <a:rPr lang="en-US" dirty="0"/>
              <a:t>Examples</a:t>
            </a:r>
            <a:endParaRPr lang="en-AU"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1CA0FCE-1CEB-4350-8834-5B5DE6ADABCB}"/>
                  </a:ext>
                </a:extLst>
              </p:cNvPr>
              <p:cNvSpPr>
                <a:spLocks noGrp="1"/>
              </p:cNvSpPr>
              <p:nvPr>
                <p:ph idx="1"/>
              </p:nvPr>
            </p:nvSpPr>
            <p:spPr>
              <a:xfrm>
                <a:off x="5016723" y="326666"/>
                <a:ext cx="6794511" cy="6138527"/>
              </a:xfrm>
            </p:spPr>
            <p:txBody>
              <a:bodyPr/>
              <a:lstStyle/>
              <a:p>
                <a:r>
                  <a:rPr lang="en-US" dirty="0"/>
                  <a:t>For each of the following, complete the square, sketch the graph and state the range. The domain is </a:t>
                </a:r>
                <a:r>
                  <a:rPr lang="en-US" sz="2000" b="1" dirty="0">
                    <a:latin typeface="Castellar" panose="020A0402060406010301" pitchFamily="18" charset="0"/>
                  </a:rPr>
                  <a:t>R</a:t>
                </a:r>
                <a:r>
                  <a:rPr lang="en-US" b="1" dirty="0"/>
                  <a:t>.</a:t>
                </a:r>
              </a:p>
              <a:p>
                <a:r>
                  <a:rPr lang="en-US" dirty="0"/>
                  <a:t>b. y= −</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−5</a:t>
                </a:r>
              </a:p>
              <a:p>
                <a:r>
                  <a:rPr lang="en-US" dirty="0"/>
                  <a:t>Complete the square:</a:t>
                </a:r>
              </a:p>
              <a:p>
                <a:r>
                  <a:rPr lang="en-US" dirty="0"/>
                  <a:t>−</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−5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− 4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+5)=−[</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𝑥</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− 4</a:t>
                </a:r>
                <a14:m>
                  <m:oMath xmlns:m="http://schemas.openxmlformats.org/officeDocument/2006/math">
                    <m:r>
                      <a:rPr lang="en-US" i="1">
                        <a:latin typeface="Cambria Math" panose="02040503050406030204" pitchFamily="18" charset="0"/>
                      </a:rPr>
                      <m:t>𝑥</m:t>
                    </m:r>
                    <m:r>
                      <a:rPr lang="en-US" i="1">
                        <a:latin typeface="Cambria Math" panose="02040503050406030204" pitchFamily="18" charset="0"/>
                      </a:rPr>
                      <m:t> </m:t>
                    </m:r>
                  </m:oMath>
                </a14:m>
                <a:r>
                  <a:rPr lang="en-US" dirty="0"/>
                  <a:t>+4+1]=−[</a:t>
                </a:r>
                <a:r>
                  <a:rPr lang="en-AU" dirty="0"/>
                  <a:t> </a:t>
                </a:r>
                <a14:m>
                  <m:oMath xmlns:m="http://schemas.openxmlformats.org/officeDocument/2006/math">
                    <m:sSup>
                      <m:sSupPr>
                        <m:ctrlPr>
                          <a:rPr lang="en-AU" i="1">
                            <a:latin typeface="Cambria Math" panose="02040503050406030204" pitchFamily="18" charset="0"/>
                          </a:rPr>
                        </m:ctrlPr>
                      </m:sSupPr>
                      <m:e>
                        <m:r>
                          <a:rPr lang="en-US" b="0" i="1" smtClean="0">
                            <a:latin typeface="Cambria Math" panose="02040503050406030204" pitchFamily="18" charset="0"/>
                          </a:rPr>
                          <m:t>(</m:t>
                        </m:r>
                        <m:r>
                          <a:rPr lang="en-US" i="1">
                            <a:latin typeface="Cambria Math" panose="02040503050406030204" pitchFamily="18" charset="0"/>
                          </a:rPr>
                          <m:t>𝑥</m:t>
                        </m:r>
                        <m:r>
                          <a:rPr lang="en-US" b="0" i="1" smtClean="0">
                            <a:latin typeface="Cambria Math" panose="02040503050406030204" pitchFamily="18" charset="0"/>
                          </a:rPr>
                          <m:t>−2)</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+1]=−</a:t>
                </a:r>
                <a:r>
                  <a:rPr lang="en-AU" dirty="0"/>
                  <a:t> </a:t>
                </a:r>
                <a14:m>
                  <m:oMath xmlns:m="http://schemas.openxmlformats.org/officeDocument/2006/math">
                    <m:sSup>
                      <m:sSupPr>
                        <m:ctrlPr>
                          <a:rPr lang="en-AU"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−2)</m:t>
                        </m:r>
                      </m:e>
                      <m:sup>
                        <m:r>
                          <a:rPr lang="en-AU" i="1">
                            <a:latin typeface="Cambria Math" panose="02040503050406030204" pitchFamily="18" charset="0"/>
                          </a:rPr>
                          <m:t>2</m:t>
                        </m:r>
                      </m:sup>
                    </m:sSup>
                    <m:r>
                      <a:rPr lang="en-AU" i="1">
                        <a:latin typeface="Cambria Math" panose="02040503050406030204" pitchFamily="18" charset="0"/>
                      </a:rPr>
                      <m:t> </m:t>
                    </m:r>
                  </m:oMath>
                </a14:m>
                <a:r>
                  <a:rPr lang="en-US" dirty="0"/>
                  <a:t>−1</a:t>
                </a:r>
              </a:p>
              <a:p>
                <a:r>
                  <a:rPr lang="en-US" dirty="0"/>
                  <a:t>The vertex is at (2,−1). The maximum value is −1.</a:t>
                </a:r>
              </a:p>
              <a:p>
                <a:endParaRPr lang="en-US" dirty="0"/>
              </a:p>
              <a:p>
                <a:endParaRPr lang="en-US" dirty="0"/>
              </a:p>
              <a:p>
                <a:endParaRPr lang="en-US" dirty="0"/>
              </a:p>
              <a:p>
                <a:endParaRPr lang="en-US" dirty="0"/>
              </a:p>
              <a:p>
                <a:endParaRPr lang="en-US" dirty="0"/>
              </a:p>
              <a:p>
                <a:endParaRPr lang="en-US" dirty="0"/>
              </a:p>
              <a:p>
                <a:endParaRPr lang="en-AU" dirty="0"/>
              </a:p>
            </p:txBody>
          </p:sp>
        </mc:Choice>
        <mc:Fallback xmlns="">
          <p:sp>
            <p:nvSpPr>
              <p:cNvPr id="3" name="Content Placeholder 2">
                <a:extLst>
                  <a:ext uri="{FF2B5EF4-FFF2-40B4-BE49-F238E27FC236}">
                    <a16:creationId xmlns:a16="http://schemas.microsoft.com/office/drawing/2014/main" id="{11CA0FCE-1CEB-4350-8834-5B5DE6ADABCB}"/>
                  </a:ext>
                </a:extLst>
              </p:cNvPr>
              <p:cNvSpPr>
                <a:spLocks noGrp="1" noRot="1" noChangeAspect="1" noMove="1" noResize="1" noEditPoints="1" noAdjustHandles="1" noChangeArrowheads="1" noChangeShapeType="1" noTextEdit="1"/>
              </p:cNvSpPr>
              <p:nvPr>
                <p:ph idx="1"/>
              </p:nvPr>
            </p:nvSpPr>
            <p:spPr>
              <a:xfrm>
                <a:off x="5016723" y="326666"/>
                <a:ext cx="6794511" cy="6138527"/>
              </a:xfrm>
              <a:blipFill>
                <a:blip r:embed="rId2"/>
                <a:stretch>
                  <a:fillRect l="-807"/>
                </a:stretch>
              </a:blipFill>
            </p:spPr>
            <p:txBody>
              <a:bodyPr/>
              <a:lstStyle/>
              <a:p>
                <a:r>
                  <a:rPr lang="en-AU">
                    <a:noFill/>
                  </a:rPr>
                  <a:t> </a:t>
                </a:r>
              </a:p>
            </p:txBody>
          </p:sp>
        </mc:Fallback>
      </mc:AlternateContent>
      <p:pic>
        <p:nvPicPr>
          <p:cNvPr id="5" name="Picture 4">
            <a:extLst>
              <a:ext uri="{FF2B5EF4-FFF2-40B4-BE49-F238E27FC236}">
                <a16:creationId xmlns:a16="http://schemas.microsoft.com/office/drawing/2014/main" id="{196DC078-1495-4010-85E5-088C2BFCB997}"/>
              </a:ext>
            </a:extLst>
          </p:cNvPr>
          <p:cNvPicPr>
            <a:picLocks noChangeAspect="1"/>
          </p:cNvPicPr>
          <p:nvPr/>
        </p:nvPicPr>
        <p:blipFill>
          <a:blip r:embed="rId3"/>
          <a:stretch>
            <a:fillRect/>
          </a:stretch>
        </p:blipFill>
        <p:spPr>
          <a:xfrm>
            <a:off x="6559639" y="3351726"/>
            <a:ext cx="2455572" cy="3277750"/>
          </a:xfrm>
          <a:prstGeom prst="rect">
            <a:avLst/>
          </a:prstGeom>
        </p:spPr>
      </p:pic>
    </p:spTree>
    <p:extLst>
      <p:ext uri="{BB962C8B-B14F-4D97-AF65-F5344CB8AC3E}">
        <p14:creationId xmlns:p14="http://schemas.microsoft.com/office/powerpoint/2010/main" val="1592036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Atlas</Template>
  <TotalTime>167</TotalTime>
  <Words>859</Words>
  <Application>Microsoft Office PowerPoint</Application>
  <PresentationFormat>Widescreen</PresentationFormat>
  <Paragraphs>115</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Cambria Math</vt:lpstr>
      <vt:lpstr>Castellar</vt:lpstr>
      <vt:lpstr>Rockwell</vt:lpstr>
      <vt:lpstr>Wingdings</vt:lpstr>
      <vt:lpstr>Atlas</vt:lpstr>
      <vt:lpstr>Relations, domain and range</vt:lpstr>
      <vt:lpstr>Domain, Range Relations</vt:lpstr>
      <vt:lpstr>Domain, Range Graphing Relations</vt:lpstr>
      <vt:lpstr>Arrow diagrams</vt:lpstr>
      <vt:lpstr>Arrow diagrams</vt:lpstr>
      <vt:lpstr>Examples </vt:lpstr>
      <vt:lpstr>Examples </vt:lpstr>
      <vt:lpstr>Examples</vt:lpstr>
      <vt:lpstr>Examples</vt:lpstr>
      <vt:lpstr>Examples </vt:lpstr>
      <vt:lpstr>Implied (maximal) domain</vt:lpstr>
      <vt:lpstr>Examples</vt:lpstr>
      <vt:lpstr>Examples</vt:lpstr>
      <vt:lpstr>PowerPoint Presentation</vt:lpstr>
      <vt:lpstr>PowerPoint Presentation</vt:lpstr>
      <vt:lpstr>Section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 domain and range</dc:title>
  <dc:creator>Lyn ZHANG</dc:creator>
  <cp:lastModifiedBy>Lyn ZHANG</cp:lastModifiedBy>
  <cp:revision>19</cp:revision>
  <dcterms:created xsi:type="dcterms:W3CDTF">2021-06-22T22:55:41Z</dcterms:created>
  <dcterms:modified xsi:type="dcterms:W3CDTF">2023-03-14T21:53:50Z</dcterms:modified>
</cp:coreProperties>
</file>