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7" r:id="rId2"/>
    <p:sldId id="281" r:id="rId3"/>
    <p:sldId id="282" r:id="rId4"/>
    <p:sldId id="283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9"/>
  </p:normalViewPr>
  <p:slideViewPr>
    <p:cSldViewPr snapToGrid="0" snapToObjects="1">
      <p:cViewPr>
        <p:scale>
          <a:sx n="75" d="100"/>
          <a:sy n="75" d="100"/>
        </p:scale>
        <p:origin x="1242" y="-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742-0DC9-EF4E-9B6E-942E1799621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2E2371-CF29-6ADD-56DF-5865B1D9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37" y="5155125"/>
            <a:ext cx="4656480" cy="2261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D84D6-16E7-76B7-497E-0275CB9BF15E}"/>
              </a:ext>
            </a:extLst>
          </p:cNvPr>
          <p:cNvSpPr txBox="1"/>
          <p:nvPr/>
        </p:nvSpPr>
        <p:spPr>
          <a:xfrm>
            <a:off x="1315842" y="356838"/>
            <a:ext cx="484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5 Functions &amp; Relations Summary Notes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53876-F2AB-6DCE-B4BD-B3A285B9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65" y="726170"/>
            <a:ext cx="3673752" cy="2044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3CD12-1726-B2D8-1991-405BF1A81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874" y="2827884"/>
            <a:ext cx="4845205" cy="2811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24B45-BC14-53E0-88D0-1F9105337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355" y="1364325"/>
            <a:ext cx="919066" cy="710538"/>
          </a:xfrm>
          <a:prstGeom prst="rect">
            <a:avLst/>
          </a:prstGeom>
        </p:spPr>
      </p:pic>
      <p:pic>
        <p:nvPicPr>
          <p:cNvPr id="11" name="Picture 2" descr="Rational And Irrational Numbers | Rational And Irrational Nu… | Flickr">
            <a:extLst>
              <a:ext uri="{FF2B5EF4-FFF2-40B4-BE49-F238E27FC236}">
                <a16:creationId xmlns:a16="http://schemas.microsoft.com/office/drawing/2014/main" id="{467917BB-2DD6-2AC4-8DE3-3B81A8FA5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27" y="7416626"/>
            <a:ext cx="2144728" cy="16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D83963-1195-053C-F36D-CD01D9A84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874" y="7509449"/>
            <a:ext cx="2538826" cy="13966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434A4C-7531-3FD5-7FC3-B681922D6D19}"/>
              </a:ext>
            </a:extLst>
          </p:cNvPr>
          <p:cNvSpPr txBox="1">
            <a:spLocks/>
          </p:cNvSpPr>
          <p:nvPr/>
        </p:nvSpPr>
        <p:spPr>
          <a:xfrm>
            <a:off x="1985888" y="8248277"/>
            <a:ext cx="4395787" cy="1315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b="1" dirty="0">
                <a:latin typeface="Castellar" panose="020A0402060406010301" pitchFamily="18" charset="0"/>
              </a:rPr>
              <a:t>N</a:t>
            </a:r>
            <a:r>
              <a:rPr lang="en-US" sz="1200" dirty="0"/>
              <a:t>	</a:t>
            </a:r>
            <a:r>
              <a:rPr lang="en-US" sz="1200" dirty="0">
                <a:solidFill>
                  <a:srgbClr val="FF0000"/>
                </a:solidFill>
              </a:rPr>
              <a:t>Natural numbers</a:t>
            </a:r>
            <a:r>
              <a:rPr lang="en-US" sz="1200" dirty="0"/>
              <a:t>	</a:t>
            </a:r>
            <a:r>
              <a:rPr lang="en-US" sz="1200" b="1" dirty="0">
                <a:latin typeface="Castellar" panose="020A0402060406010301" pitchFamily="18" charset="0"/>
              </a:rPr>
              <a:t>Z</a:t>
            </a:r>
            <a:r>
              <a:rPr lang="en-US" sz="1200" dirty="0"/>
              <a:t>	</a:t>
            </a:r>
            <a:r>
              <a:rPr lang="en-US" sz="1200" dirty="0">
                <a:solidFill>
                  <a:srgbClr val="FF0000"/>
                </a:solidFill>
              </a:rPr>
              <a:t>Integers</a:t>
            </a:r>
          </a:p>
          <a:p>
            <a:r>
              <a:rPr lang="en-US" sz="1200" b="1" dirty="0">
                <a:latin typeface="Castellar" panose="020A0402060406010301" pitchFamily="18" charset="0"/>
              </a:rPr>
              <a:t>Q</a:t>
            </a:r>
            <a:r>
              <a:rPr lang="en-US" sz="1200" dirty="0"/>
              <a:t>	Rational numbers	</a:t>
            </a:r>
            <a:r>
              <a:rPr lang="en-US" sz="1200" b="1" dirty="0">
                <a:latin typeface="Castellar" panose="020A0402060406010301" pitchFamily="18" charset="0"/>
              </a:rPr>
              <a:t>R</a:t>
            </a:r>
            <a:r>
              <a:rPr lang="en-US" sz="1200" dirty="0"/>
              <a:t>	Real numbers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37729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84A20CD-86FD-840F-0AE8-1A58B3DDB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3973" y="317500"/>
            <a:ext cx="5223828" cy="293834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8AF3F53-CD71-FF09-2EBA-4B2C4FB6E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773" y="3426681"/>
            <a:ext cx="5427028" cy="305263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72B9454-931F-3704-DEB8-FDBF3164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66" y="7103128"/>
            <a:ext cx="2751517" cy="1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ction Notation (examples, solutions, videos)">
            <a:extLst>
              <a:ext uri="{FF2B5EF4-FFF2-40B4-BE49-F238E27FC236}">
                <a16:creationId xmlns:a16="http://schemas.microsoft.com/office/drawing/2014/main" id="{4B9D6C6B-E7C0-7405-1604-157CCCAB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94" y="6943004"/>
            <a:ext cx="2652793" cy="18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1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ain and Range of Functions (video lessons, examples, solutions)">
            <a:extLst>
              <a:ext uri="{FF2B5EF4-FFF2-40B4-BE49-F238E27FC236}">
                <a16:creationId xmlns:a16="http://schemas.microsoft.com/office/drawing/2014/main" id="{AD6AE69F-9D16-19AC-3A25-D48EC012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38" y="479156"/>
            <a:ext cx="2441536" cy="17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main and Range - From Graph | Domain and Range of a Function">
            <a:extLst>
              <a:ext uri="{FF2B5EF4-FFF2-40B4-BE49-F238E27FC236}">
                <a16:creationId xmlns:a16="http://schemas.microsoft.com/office/drawing/2014/main" id="{66B5A81A-52F3-75B0-95F6-02F18F4A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34" y="2488511"/>
            <a:ext cx="2172935" cy="10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phing Relations, Domain, and Range">
            <a:extLst>
              <a:ext uri="{FF2B5EF4-FFF2-40B4-BE49-F238E27FC236}">
                <a16:creationId xmlns:a16="http://schemas.microsoft.com/office/drawing/2014/main" id="{8B1D6C39-ADEE-B180-5492-1ABABBAD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6" y="2398332"/>
            <a:ext cx="31813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9A6389-190D-9214-B1A3-E00E5FFC2CBB}"/>
                  </a:ext>
                </a:extLst>
              </p:cNvPr>
              <p:cNvSpPr txBox="1"/>
              <p:nvPr/>
            </p:nvSpPr>
            <p:spPr>
              <a:xfrm>
                <a:off x="687409" y="2229035"/>
                <a:ext cx="2791379" cy="312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{(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+8x-6,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∈</a:t>
                </a:r>
                <a:r>
                  <a:rPr lang="en-US" sz="1400" b="1" i="1" dirty="0">
                    <a:solidFill>
                      <a:srgbClr val="FF0000"/>
                    </a:solidFill>
                    <a:latin typeface="Algerian" panose="04020705040A02060702" pitchFamily="82" charset="0"/>
                  </a:rPr>
                  <a:t>R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9A6389-190D-9214-B1A3-E00E5FFC2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9" y="2229035"/>
                <a:ext cx="2791379" cy="312586"/>
              </a:xfrm>
              <a:prstGeom prst="rect">
                <a:avLst/>
              </a:prstGeom>
              <a:blipFill>
                <a:blip r:embed="rId5"/>
                <a:stretch>
                  <a:fillRect l="-655" t="-5882" b="-196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20EA2B-FF6C-C5A7-9E10-0E4435B1B8F1}"/>
                  </a:ext>
                </a:extLst>
              </p:cNvPr>
              <p:cNvSpPr txBox="1"/>
              <p:nvPr/>
            </p:nvSpPr>
            <p:spPr>
              <a:xfrm>
                <a:off x="759541" y="3559346"/>
                <a:ext cx="2791379" cy="31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rgbClr val="FF000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1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b="1" i="1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rPr>
                      <m:t>R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+8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-6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20EA2B-FF6C-C5A7-9E10-0E4435B1B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1" y="3559346"/>
                <a:ext cx="2791379" cy="312843"/>
              </a:xfrm>
              <a:prstGeom prst="rect">
                <a:avLst/>
              </a:prstGeom>
              <a:blipFill>
                <a:blip r:embed="rId7"/>
                <a:stretch>
                  <a:fillRect l="-655" t="-1961" b="-196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One-to-One Functions (Section 3.7, pp ) and Their Inverses - ppt download">
            <a:extLst>
              <a:ext uri="{FF2B5EF4-FFF2-40B4-BE49-F238E27FC236}">
                <a16:creationId xmlns:a16="http://schemas.microsoft.com/office/drawing/2014/main" id="{57014629-826B-FEA9-82FA-B4B7F7D24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8" y="4217584"/>
            <a:ext cx="3116656" cy="23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C549A-FA32-4981-711C-695D7FF9D7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98" y="6555076"/>
            <a:ext cx="2806436" cy="127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AB3D3-F434-72A2-A3EB-65736CA05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9642" y="3987308"/>
            <a:ext cx="905509" cy="741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F80B9-F5D8-FCEC-3216-762A97BBC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6034" y="4953000"/>
            <a:ext cx="2052727" cy="1315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3F4252-141F-0817-6328-29BEB6A516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9759" y="6410829"/>
            <a:ext cx="2180183" cy="1418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C7C1B8-25E6-B979-9EAC-5AE20D47AC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8502" y="8052925"/>
            <a:ext cx="2791379" cy="1360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4BEE24-55E5-D6FC-C4B0-ABC8F21F99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6011" y="8193951"/>
            <a:ext cx="2687495" cy="1235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2408E1-163B-DCFF-552B-EF85816989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6034" y="615850"/>
            <a:ext cx="1637866" cy="1384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6EF425-06BE-4245-6386-DA7C328F74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278" y="3832952"/>
            <a:ext cx="269234" cy="312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8ABDB7-1BDC-8E93-9A6B-7B9A6F73E9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96406" y="2488511"/>
            <a:ext cx="269235" cy="3128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0679A0-B398-D7FA-DC0F-B28A287BDE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7787" y="3808939"/>
            <a:ext cx="335601" cy="3203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B85FDD-4E25-6604-8A6B-7ACBDB2D5B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4716" y="3915609"/>
            <a:ext cx="417296" cy="1347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A93813-BD54-1C21-7F0B-3F79737B03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1839" y="2521928"/>
            <a:ext cx="417296" cy="1347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428E67-03A2-3F0B-443D-31467312B0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928" y="3769221"/>
            <a:ext cx="634224" cy="3478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1AE6DC0-80A5-B453-2CC0-737276043B76}"/>
              </a:ext>
            </a:extLst>
          </p:cNvPr>
          <p:cNvSpPr txBox="1"/>
          <p:nvPr/>
        </p:nvSpPr>
        <p:spPr>
          <a:xfrm>
            <a:off x="121309" y="2613410"/>
            <a:ext cx="89719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Set Relation</a:t>
            </a:r>
            <a:endParaRPr lang="en-AU" sz="11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FBB9BA-193D-462F-7AB9-B6E7CFC3492B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569906" y="2521928"/>
            <a:ext cx="436107" cy="9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9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verse function - Wikipedia">
            <a:extLst>
              <a:ext uri="{FF2B5EF4-FFF2-40B4-BE49-F238E27FC236}">
                <a16:creationId xmlns:a16="http://schemas.microsoft.com/office/drawing/2014/main" id="{C5CDB705-9DAA-9A05-4DCE-032D1D9E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4" y="515397"/>
            <a:ext cx="1438928" cy="22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2E907-BB25-F716-84F5-49C5C5B7B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24" y="515397"/>
            <a:ext cx="3610007" cy="2317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9FB38-62FA-B98C-5520-6BC25EEE5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22" y="2866734"/>
            <a:ext cx="5410955" cy="417253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ACF633D-195A-B129-BAC3-6D5D142A6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9874" y="7371711"/>
            <a:ext cx="2323578" cy="1610363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55AF212-1338-35CA-8D35-4D45AE368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452" y="7185103"/>
            <a:ext cx="3521774" cy="19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4321</TotalTime>
  <Words>57</Words>
  <Application>Microsoft Office PowerPoint</Application>
  <PresentationFormat>A4 Paper (210x297 mm)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Cambria Math</vt:lpstr>
      <vt:lpstr>Castellar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55</cp:revision>
  <cp:lastPrinted>2022-08-18T21:21:48Z</cp:lastPrinted>
  <dcterms:created xsi:type="dcterms:W3CDTF">2020-06-04T22:01:17Z</dcterms:created>
  <dcterms:modified xsi:type="dcterms:W3CDTF">2023-03-28T22:01:58Z</dcterms:modified>
</cp:coreProperties>
</file>