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4242" autoAdjust="0"/>
  </p:normalViewPr>
  <p:slideViewPr>
    <p:cSldViewPr snapToGrid="0" snapToObjects="1">
      <p:cViewPr varScale="1">
        <p:scale>
          <a:sx n="56" d="100"/>
          <a:sy n="56" d="100"/>
        </p:scale>
        <p:origin x="10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C39C7-9F2B-4E78-A8D1-8D490F7853DE}" type="datetimeFigureOut">
              <a:rPr lang="en-AU" smtClean="0"/>
              <a:t>23/03/2023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9B83D-E93D-4BA8-8D10-3EC5C5C7E93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9514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https://create.kahoot.it/details/b49223b0-69a0-4646-b175-6a9a8fe4096f</a:t>
            </a:r>
          </a:p>
          <a:p>
            <a:r>
              <a:rPr lang="en-AU" dirty="0"/>
              <a:t>https://create.kahoot.it/details/0d619ef0-252b-4162-ad6e-adf0729bc57d</a:t>
            </a:r>
          </a:p>
          <a:p>
            <a:r>
              <a:rPr lang="en-AU" dirty="0"/>
              <a:t>https://create.kahoot.it/details/8cbef0b9-38ed-4d3d-9645-ad612e229c13</a:t>
            </a:r>
          </a:p>
          <a:p>
            <a:r>
              <a:rPr lang="en-AU"/>
              <a:t>https://create.kahoot.it/details/ecedfb61-3f0a-4b29-9457-47a1d448166f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E9B83D-E93D-4BA8-8D10-3EC5C5C7E931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8997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855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56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1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7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19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10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77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04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07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6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0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84805C-596C-48C7-9FA9-D26E109D01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025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5683D043-25BB-4AC9-8130-641179672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3323345"/>
          </a:xfrm>
          <a:prstGeom prst="rect">
            <a:avLst/>
          </a:prstGeom>
          <a:gradFill flip="none" rotWithShape="1">
            <a:gsLst>
              <a:gs pos="57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1A17E-B15D-414D-832A-0B700E270E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372" y="415936"/>
            <a:ext cx="11497540" cy="4135102"/>
          </a:xfrm>
        </p:spPr>
        <p:txBody>
          <a:bodyPr anchor="t">
            <a:normAutofit/>
          </a:bodyPr>
          <a:lstStyle/>
          <a:p>
            <a:r>
              <a:rPr lang="en-US" sz="11500" dirty="0">
                <a:solidFill>
                  <a:schemeClr val="bg1"/>
                </a:solidFill>
              </a:rPr>
              <a:t>Annuities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61CCAC-6875-474C-8E9E-F57ABF078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047" y="4704862"/>
            <a:ext cx="12191999" cy="2155484"/>
          </a:xfrm>
          <a:prstGeom prst="rect">
            <a:avLst/>
          </a:prstGeom>
          <a:gradFill flip="none" rotWithShape="1">
            <a:gsLst>
              <a:gs pos="59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F0349A-BB59-5B44-8F47-B16E2D7F9E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88657" y="375956"/>
            <a:ext cx="2897123" cy="1175039"/>
          </a:xfrm>
        </p:spPr>
        <p:txBody>
          <a:bodyPr anchor="b">
            <a:norm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8F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D1C90A-BA1D-4E9A-A04D-7CC244A44D53}"/>
              </a:ext>
            </a:extLst>
          </p:cNvPr>
          <p:cNvSpPr txBox="1"/>
          <p:nvPr/>
        </p:nvSpPr>
        <p:spPr>
          <a:xfrm>
            <a:off x="5846441" y="3101980"/>
            <a:ext cx="63132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0" i="0" dirty="0">
                <a:solidFill>
                  <a:schemeClr val="bg1"/>
                </a:solidFill>
                <a:effectLst/>
                <a:latin typeface="SourceSansPro"/>
              </a:rPr>
              <a:t>An annuity is a financial product that pays out a fixed stream of payments to an individual, and these financial products are primarily used as an income stream for retirees.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FFB09A-7F12-4B26-828D-D9530D94A0DE}"/>
              </a:ext>
            </a:extLst>
          </p:cNvPr>
          <p:cNvSpPr txBox="1"/>
          <p:nvPr/>
        </p:nvSpPr>
        <p:spPr>
          <a:xfrm>
            <a:off x="3047" y="3168849"/>
            <a:ext cx="542867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An </a:t>
            </a:r>
            <a:r>
              <a:rPr lang="en-US" sz="3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annuity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also known as a lifetime or fixed-term pension, gives you a guaranteed income for a number of years. Or the rest of your life.</a:t>
            </a:r>
            <a:endParaRPr lang="en-A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536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CA87E-A477-0546-8826-648F8204D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Modelling an annuity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3810CE4-68CA-D748-B9A0-FB258BD791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5083" y="1991337"/>
            <a:ext cx="2679379" cy="16000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A68F0E6-7E33-5645-BE00-0FAD66208D2C}"/>
              </a:ext>
            </a:extLst>
          </p:cNvPr>
          <p:cNvSpPr txBox="1"/>
          <p:nvPr/>
        </p:nvSpPr>
        <p:spPr>
          <a:xfrm>
            <a:off x="3641271" y="2023245"/>
            <a:ext cx="3622171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Reducing Balance Loan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8E366B-79E6-3240-B05D-CF7E39F3B01E}"/>
              </a:ext>
            </a:extLst>
          </p:cNvPr>
          <p:cNvSpPr txBox="1"/>
          <p:nvPr/>
        </p:nvSpPr>
        <p:spPr>
          <a:xfrm>
            <a:off x="4914900" y="3129706"/>
            <a:ext cx="1600200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Annuities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81A1B8-233F-B446-B8B5-5B88ECFB143E}"/>
              </a:ext>
            </a:extLst>
          </p:cNvPr>
          <p:cNvSpPr txBox="1"/>
          <p:nvPr/>
        </p:nvSpPr>
        <p:spPr>
          <a:xfrm>
            <a:off x="10096717" y="2023245"/>
            <a:ext cx="957726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Loan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A0AEF2-3196-E842-A6EB-FB2946FC99DD}"/>
              </a:ext>
            </a:extLst>
          </p:cNvPr>
          <p:cNvSpPr txBox="1"/>
          <p:nvPr/>
        </p:nvSpPr>
        <p:spPr>
          <a:xfrm>
            <a:off x="8908682" y="3129705"/>
            <a:ext cx="328331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Fixed term pension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4144005-25FE-AE45-B5BE-20765A92EF49}"/>
              </a:ext>
            </a:extLst>
          </p:cNvPr>
          <p:cNvCxnSpPr/>
          <p:nvPr/>
        </p:nvCxnSpPr>
        <p:spPr>
          <a:xfrm>
            <a:off x="5568043" y="2484910"/>
            <a:ext cx="0" cy="644796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0343B55-9819-0E4E-8AE9-CBD3BD171FD2}"/>
              </a:ext>
            </a:extLst>
          </p:cNvPr>
          <p:cNvCxnSpPr>
            <a:cxnSpLocks/>
            <a:stCxn id="11" idx="1"/>
            <a:endCxn id="8" idx="3"/>
          </p:cNvCxnSpPr>
          <p:nvPr/>
        </p:nvCxnSpPr>
        <p:spPr>
          <a:xfrm flipH="1">
            <a:off x="7263442" y="2254078"/>
            <a:ext cx="283327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7D4AF89-C628-B448-94C7-4F514543B762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6525770" y="3360538"/>
            <a:ext cx="2382912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DC55596-FDF5-2440-AF45-3A65FB17B31B}"/>
              </a:ext>
            </a:extLst>
          </p:cNvPr>
          <p:cNvSpPr txBox="1"/>
          <p:nvPr/>
        </p:nvSpPr>
        <p:spPr>
          <a:xfrm>
            <a:off x="5683760" y="2623017"/>
            <a:ext cx="1289956" cy="36933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identical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0E75256-89A5-B746-8E8F-A2CEB05A68C2}"/>
                  </a:ext>
                </a:extLst>
              </p:cNvPr>
              <p:cNvSpPr/>
              <p:nvPr/>
            </p:nvSpPr>
            <p:spPr>
              <a:xfrm>
                <a:off x="495083" y="4005531"/>
                <a:ext cx="11359243" cy="239277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en-AU" sz="2800" dirty="0">
                    <a:solidFill>
                      <a:srgbClr val="0070C0"/>
                    </a:solidFill>
                    <a:latin typeface="Open Sans"/>
                  </a:rPr>
                  <a:t>Let </a:t>
                </a:r>
                <a:r>
                  <a:rPr lang="en-AU" sz="2800" dirty="0">
                    <a:solidFill>
                      <a:srgbClr val="0070C0"/>
                    </a:solidFill>
                    <a:latin typeface="STIXGeneral-Italic" pitchFamily="2" charset="2"/>
                  </a:rPr>
                  <a:t>𝑟</a:t>
                </a:r>
                <a:r>
                  <a:rPr lang="en-AU" sz="2800" dirty="0">
                    <a:solidFill>
                      <a:srgbClr val="0070C0"/>
                    </a:solidFill>
                    <a:latin typeface="Open Sans"/>
                  </a:rPr>
                  <a:t> be the interest </a:t>
                </a:r>
                <a:r>
                  <a:rPr lang="en-AU" sz="2800" dirty="0">
                    <a:solidFill>
                      <a:srgbClr val="0070C0"/>
                    </a:solidFill>
                    <a:latin typeface="STIXGeneral-Italic" pitchFamily="2" charset="2"/>
                  </a:rPr>
                  <a:t>𝑟𝑎𝑡𝑒</a:t>
                </a:r>
                <a:r>
                  <a:rPr lang="en-AU" sz="2800" dirty="0">
                    <a:solidFill>
                      <a:srgbClr val="0070C0"/>
                    </a:solidFill>
                    <a:latin typeface="Open Sans"/>
                  </a:rPr>
                  <a:t> per compounding period.</a:t>
                </a:r>
              </a:p>
              <a:p>
                <a:r>
                  <a:rPr lang="en-AU" sz="2800" dirty="0">
                    <a:solidFill>
                      <a:srgbClr val="0070C0"/>
                    </a:solidFill>
                    <a:latin typeface="Open Sans"/>
                  </a:rPr>
                  <a:t>Let </a:t>
                </a:r>
                <a:r>
                  <a:rPr lang="en-AU" sz="2800" dirty="0">
                    <a:solidFill>
                      <a:srgbClr val="0070C0"/>
                    </a:solidFill>
                    <a:latin typeface="STIXGeneral-Italic" pitchFamily="2" charset="2"/>
                  </a:rPr>
                  <a:t>𝐷</a:t>
                </a:r>
                <a:r>
                  <a:rPr lang="en-AU" sz="2800" dirty="0">
                    <a:solidFill>
                      <a:srgbClr val="0070C0"/>
                    </a:solidFill>
                    <a:latin typeface="Open Sans"/>
                  </a:rPr>
                  <a:t> be the payment received.</a:t>
                </a:r>
              </a:p>
              <a:p>
                <a:r>
                  <a:rPr lang="en-AU" sz="2800" dirty="0">
                    <a:solidFill>
                      <a:srgbClr val="0070C0"/>
                    </a:solidFill>
                    <a:latin typeface="Open Sans"/>
                  </a:rPr>
                  <a:t>A recurrence relation that can be used to model the value of an annuity after </a:t>
                </a:r>
                <a:r>
                  <a:rPr lang="en-AU" sz="2800" dirty="0">
                    <a:solidFill>
                      <a:srgbClr val="0070C0"/>
                    </a:solidFill>
                    <a:latin typeface="STIXGeneral-Italic" pitchFamily="2" charset="2"/>
                  </a:rPr>
                  <a:t>𝑛</a:t>
                </a:r>
                <a:r>
                  <a:rPr lang="en-AU" sz="2800" dirty="0">
                    <a:solidFill>
                      <a:srgbClr val="0070C0"/>
                    </a:solidFill>
                    <a:latin typeface="Open Sans"/>
                  </a:rPr>
                  <a:t> payments,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AU" sz="2800" dirty="0">
                    <a:solidFill>
                      <a:srgbClr val="0070C0"/>
                    </a:solidFill>
                    <a:latin typeface="Open Sans"/>
                  </a:rPr>
                  <a:t>, is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AU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8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800" dirty="0">
                    <a:solidFill>
                      <a:srgbClr val="0070C0"/>
                    </a:solidFill>
                    <a:latin typeface="STIXGeneral-Regular" pitchFamily="2" charset="2"/>
                  </a:rPr>
                  <a:t>=principal,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8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800" dirty="0">
                    <a:solidFill>
                      <a:srgbClr val="0070C0"/>
                    </a:solidFill>
                    <a:latin typeface="STIXGeneral-Regular" pitchFamily="2" charset="2"/>
                  </a:rPr>
                  <a:t>=</a:t>
                </a:r>
                <a:r>
                  <a:rPr lang="en-AU" sz="2800" dirty="0">
                    <a:solidFill>
                      <a:srgbClr val="0070C0"/>
                    </a:solidFill>
                    <a:latin typeface="STIXGeneral-Italic" pitchFamily="2" charset="2"/>
                  </a:rPr>
                  <a:t>𝑅</a:t>
                </a:r>
                <a:r>
                  <a:rPr lang="en-AU" sz="28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8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800" dirty="0">
                    <a:solidFill>
                      <a:srgbClr val="0070C0"/>
                    </a:solidFill>
                    <a:latin typeface="STIXGeneral-Regular" pitchFamily="2" charset="2"/>
                  </a:rPr>
                  <a:t>−</a:t>
                </a:r>
                <a:r>
                  <a:rPr lang="en-AU" sz="2800" dirty="0">
                    <a:solidFill>
                      <a:srgbClr val="0070C0"/>
                    </a:solidFill>
                    <a:latin typeface="STIXGeneral-Italic" pitchFamily="2" charset="2"/>
                  </a:rPr>
                  <a:t>𝐷       </a:t>
                </a:r>
                <a:r>
                  <a:rPr lang="en-AU" sz="2800" dirty="0">
                    <a:solidFill>
                      <a:srgbClr val="0070C0"/>
                    </a:solidFill>
                    <a:latin typeface="Open Sans"/>
                  </a:rPr>
                  <a:t>where    </a:t>
                </a:r>
                <a:r>
                  <a:rPr lang="en-AU" sz="2800" dirty="0">
                    <a:solidFill>
                      <a:srgbClr val="0070C0"/>
                    </a:solidFill>
                    <a:latin typeface="STIXGeneral-Italic" pitchFamily="2" charset="2"/>
                  </a:rPr>
                  <a:t>𝑅</a:t>
                </a:r>
                <a:r>
                  <a:rPr lang="en-AU" sz="2800" dirty="0">
                    <a:solidFill>
                      <a:srgbClr val="0070C0"/>
                    </a:solidFill>
                    <a:latin typeface="STIXGeneral-Regular" pitchFamily="2" charset="2"/>
                  </a:rPr>
                  <a:t>=1+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0E75256-89A5-B746-8E8F-A2CEB05A68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83" y="4005531"/>
                <a:ext cx="11359243" cy="2392771"/>
              </a:xfrm>
              <a:prstGeom prst="rect">
                <a:avLst/>
              </a:prstGeom>
              <a:blipFill>
                <a:blip r:embed="rId3"/>
                <a:stretch>
                  <a:fillRect l="-1116" t="-3158" r="-1674" b="-3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1540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60235020-07B1-9145-AEE7-9A49D3CF1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6432" y="0"/>
            <a:ext cx="1145268" cy="118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E53325-DCAF-3441-8726-E00A5F66D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986"/>
            <a:ext cx="12192000" cy="918430"/>
          </a:xfrm>
        </p:spPr>
        <p:txBody>
          <a:bodyPr>
            <a:normAutofit/>
          </a:bodyPr>
          <a:lstStyle/>
          <a:p>
            <a:r>
              <a:rPr lang="en-US" sz="2800" dirty="0"/>
              <a:t>Finding the interest rate for an investment with additional payments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7E62F-E5B0-8B4F-8B5B-F1EF3966D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279" y="1042416"/>
            <a:ext cx="11446328" cy="2386584"/>
          </a:xfrm>
        </p:spPr>
        <p:txBody>
          <a:bodyPr>
            <a:normAutofit/>
          </a:bodyPr>
          <a:lstStyle/>
          <a:p>
            <a:r>
              <a:rPr lang="en-US" dirty="0" err="1"/>
              <a:t>Mingjia</a:t>
            </a:r>
            <a:r>
              <a:rPr lang="en-US" dirty="0"/>
              <a:t> puts </a:t>
            </a:r>
            <a:r>
              <a:rPr lang="en-US" dirty="0">
                <a:solidFill>
                  <a:srgbClr val="FF0000"/>
                </a:solidFill>
              </a:rPr>
              <a:t>$20 000 </a:t>
            </a:r>
            <a:r>
              <a:rPr lang="en-US" dirty="0"/>
              <a:t>into a </a:t>
            </a:r>
            <a:r>
              <a:rPr lang="en-US" dirty="0">
                <a:solidFill>
                  <a:srgbClr val="FF0000"/>
                </a:solidFill>
              </a:rPr>
              <a:t>compound interest investment </a:t>
            </a:r>
            <a:r>
              <a:rPr lang="en-US" dirty="0"/>
              <a:t>where interest compounds </a:t>
            </a:r>
            <a:r>
              <a:rPr lang="en-US" dirty="0">
                <a:solidFill>
                  <a:srgbClr val="FF0000"/>
                </a:solidFill>
              </a:rPr>
              <a:t>monthly</a:t>
            </a:r>
            <a:r>
              <a:rPr lang="en-US" dirty="0"/>
              <a:t>. She adds </a:t>
            </a:r>
            <a:r>
              <a:rPr lang="en-US" dirty="0">
                <a:solidFill>
                  <a:srgbClr val="FF0000"/>
                </a:solidFill>
              </a:rPr>
              <a:t>$50 </a:t>
            </a:r>
            <a:r>
              <a:rPr lang="en-US" dirty="0"/>
              <a:t>per month. She wants her investment to reach </a:t>
            </a:r>
            <a:r>
              <a:rPr lang="en-US" dirty="0">
                <a:solidFill>
                  <a:srgbClr val="FF0000"/>
                </a:solidFill>
              </a:rPr>
              <a:t>$40 000 </a:t>
            </a:r>
            <a:r>
              <a:rPr lang="en-US" dirty="0"/>
              <a:t>in </a:t>
            </a:r>
            <a:r>
              <a:rPr lang="en-US" dirty="0">
                <a:solidFill>
                  <a:srgbClr val="FF0000"/>
                </a:solidFill>
              </a:rPr>
              <a:t>10</a:t>
            </a:r>
            <a:r>
              <a:rPr lang="en-US" dirty="0"/>
              <a:t> years.</a:t>
            </a:r>
          </a:p>
          <a:p>
            <a:r>
              <a:rPr lang="en-US" dirty="0"/>
              <a:t>Find the </a:t>
            </a:r>
            <a:r>
              <a:rPr lang="en-US" dirty="0">
                <a:solidFill>
                  <a:srgbClr val="FF0000"/>
                </a:solidFill>
              </a:rPr>
              <a:t>annual interest rate </a:t>
            </a:r>
            <a:r>
              <a:rPr lang="en-US" dirty="0"/>
              <a:t>required for this to occur. Round your answer to </a:t>
            </a:r>
            <a:r>
              <a:rPr lang="en-US" dirty="0">
                <a:solidFill>
                  <a:srgbClr val="FF0000"/>
                </a:solidFill>
              </a:rPr>
              <a:t>two decimal places.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1EE2E1-9704-D213-9255-91115B524DD3}"/>
              </a:ext>
            </a:extLst>
          </p:cNvPr>
          <p:cNvSpPr txBox="1"/>
          <p:nvPr/>
        </p:nvSpPr>
        <p:spPr>
          <a:xfrm>
            <a:off x="9629124" y="3293585"/>
            <a:ext cx="21125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prin</a:t>
            </a:r>
            <a:r>
              <a:rPr lang="en-US" dirty="0"/>
              <a:t>=20 000</a:t>
            </a:r>
          </a:p>
          <a:p>
            <a:r>
              <a:rPr lang="en-US" dirty="0"/>
              <a:t>r= ?</a:t>
            </a:r>
          </a:p>
          <a:p>
            <a:r>
              <a:rPr lang="en-US" dirty="0"/>
              <a:t>n= 12</a:t>
            </a:r>
          </a:p>
          <a:p>
            <a:r>
              <a:rPr lang="en-US" dirty="0"/>
              <a:t>t= 10</a:t>
            </a:r>
          </a:p>
          <a:p>
            <a:r>
              <a:rPr lang="en-US" dirty="0"/>
              <a:t>payt=50</a:t>
            </a:r>
          </a:p>
          <a:p>
            <a:r>
              <a:rPr lang="en-US" dirty="0"/>
              <a:t>FV=40 000</a:t>
            </a: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3805B9-7253-1D9B-3A0E-341D1FD439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54" y="3126116"/>
            <a:ext cx="6735115" cy="159089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BCDE5C0-4ACA-DA59-A014-2243A2D18F31}"/>
              </a:ext>
            </a:extLst>
          </p:cNvPr>
          <p:cNvSpPr txBox="1"/>
          <p:nvPr/>
        </p:nvSpPr>
        <p:spPr>
          <a:xfrm>
            <a:off x="4822726" y="1983334"/>
            <a:ext cx="228972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Plus sign for FV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↑</a:t>
            </a:r>
            <a:endParaRPr lang="en-AU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C725C1F-C281-8BBD-C0AB-26F838106007}"/>
              </a:ext>
            </a:extLst>
          </p:cNvPr>
          <p:cNvCxnSpPr>
            <a:cxnSpLocks/>
          </p:cNvCxnSpPr>
          <p:nvPr/>
        </p:nvCxnSpPr>
        <p:spPr>
          <a:xfrm flipH="1">
            <a:off x="4107053" y="2429433"/>
            <a:ext cx="839661" cy="1488065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1970DAF-F97C-4FBE-436C-3458712B1050}"/>
              </a:ext>
            </a:extLst>
          </p:cNvPr>
          <p:cNvSpPr txBox="1"/>
          <p:nvPr/>
        </p:nvSpPr>
        <p:spPr>
          <a:xfrm>
            <a:off x="7594169" y="5398089"/>
            <a:ext cx="45978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Minjia</a:t>
            </a:r>
            <a:r>
              <a:rPr lang="en-US" dirty="0">
                <a:solidFill>
                  <a:srgbClr val="0070C0"/>
                </a:solidFill>
              </a:rPr>
              <a:t> would require an interest rate of 4.81% per annum.</a:t>
            </a:r>
            <a:endParaRPr lang="en-AU" dirty="0">
              <a:solidFill>
                <a:srgbClr val="0070C0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B8705FA-A58A-510F-7DD3-02F70C1FD9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4085" y="4793780"/>
            <a:ext cx="7240010" cy="201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22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60235020-07B1-9145-AEE7-9A49D3CF1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4996" y="0"/>
            <a:ext cx="1006704" cy="1042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E53325-DCAF-3441-8726-E00A5F66D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797"/>
            <a:ext cx="12192000" cy="1179576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Finding the regular monthly payment and time taken for an</a:t>
            </a:r>
            <a:br>
              <a:rPr lang="en-US" sz="3200" dirty="0"/>
            </a:br>
            <a:r>
              <a:rPr lang="en-US" sz="3200" dirty="0"/>
              <a:t>investment with additions to the principal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7E62F-E5B0-8B4F-8B5B-F1EF3966D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279" y="1042416"/>
            <a:ext cx="11446328" cy="3039728"/>
          </a:xfrm>
        </p:spPr>
        <p:txBody>
          <a:bodyPr>
            <a:normAutofit/>
          </a:bodyPr>
          <a:lstStyle/>
          <a:p>
            <a:r>
              <a:rPr lang="en-US" sz="2000" dirty="0"/>
              <a:t>Winston puts </a:t>
            </a:r>
            <a:r>
              <a:rPr lang="en-US" sz="2000" dirty="0">
                <a:solidFill>
                  <a:srgbClr val="C00000"/>
                </a:solidFill>
              </a:rPr>
              <a:t>$20 000 </a:t>
            </a:r>
            <a:r>
              <a:rPr lang="en-US" sz="2000" dirty="0"/>
              <a:t>into an </a:t>
            </a:r>
            <a:r>
              <a:rPr lang="en-US" sz="2000" dirty="0">
                <a:solidFill>
                  <a:srgbClr val="C00000"/>
                </a:solidFill>
              </a:rPr>
              <a:t>investment</a:t>
            </a:r>
            <a:r>
              <a:rPr lang="en-US" sz="2000" dirty="0"/>
              <a:t>, paying </a:t>
            </a:r>
            <a:r>
              <a:rPr lang="en-US" sz="2000" dirty="0">
                <a:solidFill>
                  <a:srgbClr val="C00000"/>
                </a:solidFill>
              </a:rPr>
              <a:t>5.1% interest per annum</a:t>
            </a:r>
            <a:r>
              <a:rPr lang="en-US" sz="2000" dirty="0"/>
              <a:t>, compounding </a:t>
            </a:r>
            <a:r>
              <a:rPr lang="en-US" sz="2000" dirty="0">
                <a:solidFill>
                  <a:srgbClr val="C00000"/>
                </a:solidFill>
              </a:rPr>
              <a:t>monthly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a. If Winston wants his investment to be worth at least </a:t>
            </a:r>
            <a:r>
              <a:rPr lang="en-US" sz="2000" dirty="0">
                <a:solidFill>
                  <a:srgbClr val="C00000"/>
                </a:solidFill>
              </a:rPr>
              <a:t>$40 000</a:t>
            </a:r>
            <a:r>
              <a:rPr lang="en-US" sz="2000" dirty="0"/>
              <a:t> in </a:t>
            </a:r>
            <a:r>
              <a:rPr lang="en-US" sz="2000" dirty="0">
                <a:solidFill>
                  <a:srgbClr val="C00000"/>
                </a:solidFill>
              </a:rPr>
              <a:t>5 years</a:t>
            </a:r>
            <a:r>
              <a:rPr lang="en-US" sz="2000" dirty="0"/>
              <a:t>, what is the minimum he will need to add each month?</a:t>
            </a:r>
          </a:p>
          <a:p>
            <a:pPr marL="0" indent="0">
              <a:buNone/>
            </a:pPr>
            <a:r>
              <a:rPr lang="en-US" sz="2000" dirty="0"/>
              <a:t>b. If Winston invests </a:t>
            </a:r>
            <a:r>
              <a:rPr lang="en-US" sz="2000" dirty="0">
                <a:solidFill>
                  <a:srgbClr val="C00000"/>
                </a:solidFill>
              </a:rPr>
              <a:t>$1000 </a:t>
            </a:r>
            <a:r>
              <a:rPr lang="en-US" sz="2000" dirty="0"/>
              <a:t>each month immediately after interest is calculated, what is the minimum </a:t>
            </a:r>
            <a:r>
              <a:rPr lang="en-US" sz="2000" dirty="0">
                <a:solidFill>
                  <a:srgbClr val="C00000"/>
                </a:solidFill>
              </a:rPr>
              <a:t>number of months </a:t>
            </a:r>
            <a:r>
              <a:rPr lang="en-US" sz="2000" dirty="0"/>
              <a:t>required for his investment to at least </a:t>
            </a:r>
            <a:r>
              <a:rPr lang="en-US" sz="2000" dirty="0">
                <a:solidFill>
                  <a:srgbClr val="C00000"/>
                </a:solidFill>
              </a:rPr>
              <a:t>triple in value</a:t>
            </a:r>
            <a:r>
              <a:rPr lang="en-US" sz="2000" dirty="0"/>
              <a:t>?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3DF3318-951F-3B4C-B9FD-2D55E8B27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4E1961F-A04D-C34F-A798-3C3400085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51C6F18-2EA5-4942-8B3A-E40160521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A167D-E609-164F-B072-918CC0BEFB0A}"/>
              </a:ext>
            </a:extLst>
          </p:cNvPr>
          <p:cNvSpPr/>
          <p:nvPr/>
        </p:nvSpPr>
        <p:spPr>
          <a:xfrm>
            <a:off x="7394963" y="5114326"/>
            <a:ext cx="480524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9EC6"/>
                </a:solidFill>
                <a:latin typeface="STIXGeneral-Italic" pitchFamily="2" charset="2"/>
              </a:rPr>
              <a:t>Winston will add $208.34 each month to the investment.</a:t>
            </a:r>
            <a:br>
              <a:rPr lang="en-AU" dirty="0"/>
            </a:br>
            <a:endParaRPr lang="en-AU" dirty="0">
              <a:solidFill>
                <a:srgbClr val="0070C0"/>
              </a:solidFill>
            </a:endParaRPr>
          </a:p>
          <a:p>
            <a:r>
              <a:rPr lang="en-AU" dirty="0">
                <a:solidFill>
                  <a:srgbClr val="0070C0"/>
                </a:solidFill>
              </a:rPr>
              <a:t>2.86009*12=34.32</a:t>
            </a:r>
          </a:p>
          <a:p>
            <a:r>
              <a:rPr lang="en-US" dirty="0">
                <a:solidFill>
                  <a:srgbClr val="0070C0"/>
                </a:solidFill>
              </a:rPr>
              <a:t>The value of Winston’s investment will take 35 months to triple.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D337D1-CF66-9BB8-4ADA-2B5D354CD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54" y="3367034"/>
            <a:ext cx="6735115" cy="159089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674B5E2-618C-7F96-7322-655C42C5DDAE}"/>
              </a:ext>
            </a:extLst>
          </p:cNvPr>
          <p:cNvSpPr txBox="1"/>
          <p:nvPr/>
        </p:nvSpPr>
        <p:spPr>
          <a:xfrm>
            <a:off x="4918300" y="2264787"/>
            <a:ext cx="228972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Plus sign for FV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↑</a:t>
            </a:r>
            <a:endParaRPr lang="en-AU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DC2193A-2E32-4E44-C034-ED5D7A7F17DB}"/>
              </a:ext>
            </a:extLst>
          </p:cNvPr>
          <p:cNvCxnSpPr>
            <a:cxnSpLocks/>
          </p:cNvCxnSpPr>
          <p:nvPr/>
        </p:nvCxnSpPr>
        <p:spPr>
          <a:xfrm flipH="1">
            <a:off x="4046438" y="2691086"/>
            <a:ext cx="839661" cy="1488065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204CDB4-9471-A400-4615-E464421BD499}"/>
              </a:ext>
            </a:extLst>
          </p:cNvPr>
          <p:cNvSpPr txBox="1"/>
          <p:nvPr/>
        </p:nvSpPr>
        <p:spPr>
          <a:xfrm>
            <a:off x="9651757" y="3301988"/>
            <a:ext cx="21125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prin</a:t>
            </a:r>
            <a:r>
              <a:rPr lang="en-US" dirty="0"/>
              <a:t>=20 000</a:t>
            </a:r>
          </a:p>
          <a:p>
            <a:r>
              <a:rPr lang="en-US" dirty="0"/>
              <a:t>r= 5.1</a:t>
            </a:r>
          </a:p>
          <a:p>
            <a:r>
              <a:rPr lang="en-US" dirty="0"/>
              <a:t>n= 12</a:t>
            </a:r>
          </a:p>
          <a:p>
            <a:r>
              <a:rPr lang="en-US" dirty="0"/>
              <a:t>t= 5</a:t>
            </a:r>
          </a:p>
          <a:p>
            <a:r>
              <a:rPr lang="en-US" dirty="0" err="1"/>
              <a:t>payt</a:t>
            </a:r>
            <a:r>
              <a:rPr lang="en-US" dirty="0"/>
              <a:t>=?</a:t>
            </a:r>
          </a:p>
          <a:p>
            <a:r>
              <a:rPr lang="en-US" dirty="0"/>
              <a:t>FV=40 000</a:t>
            </a:r>
            <a:endParaRPr lang="en-AU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6DFAA69-D099-5BF3-0E36-3EA7CA7AC4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2" y="3395951"/>
            <a:ext cx="7240010" cy="203863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25699CA-8D5F-F2AE-7573-C790658B8C33}"/>
              </a:ext>
            </a:extLst>
          </p:cNvPr>
          <p:cNvSpPr txBox="1"/>
          <p:nvPr/>
        </p:nvSpPr>
        <p:spPr>
          <a:xfrm>
            <a:off x="7425959" y="3347148"/>
            <a:ext cx="21125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prin</a:t>
            </a:r>
            <a:r>
              <a:rPr lang="en-US" dirty="0"/>
              <a:t>=20 000</a:t>
            </a:r>
          </a:p>
          <a:p>
            <a:r>
              <a:rPr lang="en-US" dirty="0"/>
              <a:t>r= 5.1</a:t>
            </a:r>
          </a:p>
          <a:p>
            <a:r>
              <a:rPr lang="en-US" dirty="0"/>
              <a:t>n= 12</a:t>
            </a:r>
          </a:p>
          <a:p>
            <a:r>
              <a:rPr lang="en-US" dirty="0"/>
              <a:t>t= ?</a:t>
            </a:r>
          </a:p>
          <a:p>
            <a:r>
              <a:rPr lang="en-US" dirty="0" err="1"/>
              <a:t>payt</a:t>
            </a:r>
            <a:r>
              <a:rPr lang="en-US" dirty="0"/>
              <a:t>=1000</a:t>
            </a:r>
          </a:p>
          <a:p>
            <a:r>
              <a:rPr lang="en-US" dirty="0"/>
              <a:t>FV=60 000</a:t>
            </a:r>
            <a:endParaRPr lang="en-AU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83F230B-4DCE-3736-7332-61C2B58321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69" y="4671867"/>
            <a:ext cx="7268589" cy="209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73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4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60235020-07B1-9145-AEE7-9A49D3CF1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4996" y="0"/>
            <a:ext cx="1006704" cy="1042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E53325-DCAF-3441-8726-E00A5F66D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797"/>
            <a:ext cx="12192000" cy="1179576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Determining the payment amount, total repayment and total amount of interest paid for a reducing balance loan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7E62F-E5B0-8B4F-8B5B-F1EF3966D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279" y="1042416"/>
            <a:ext cx="11446328" cy="3039728"/>
          </a:xfrm>
        </p:spPr>
        <p:txBody>
          <a:bodyPr>
            <a:normAutofit/>
          </a:bodyPr>
          <a:lstStyle/>
          <a:p>
            <a:r>
              <a:rPr lang="en-US" sz="1800" dirty="0"/>
              <a:t>Sipho </a:t>
            </a:r>
            <a:r>
              <a:rPr lang="en-US" sz="1800" dirty="0">
                <a:solidFill>
                  <a:srgbClr val="C00000"/>
                </a:solidFill>
              </a:rPr>
              <a:t>borrows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C00000"/>
                </a:solidFill>
              </a:rPr>
              <a:t>$10 000</a:t>
            </a:r>
            <a:r>
              <a:rPr lang="en-US" sz="1800" dirty="0"/>
              <a:t> to be repaid in </a:t>
            </a:r>
            <a:r>
              <a:rPr lang="en-US" sz="1800" dirty="0">
                <a:solidFill>
                  <a:srgbClr val="C00000"/>
                </a:solidFill>
              </a:rPr>
              <a:t>59</a:t>
            </a:r>
            <a:r>
              <a:rPr lang="en-US" sz="1800" dirty="0"/>
              <a:t> equal monthly payments followed by a </a:t>
            </a:r>
            <a:r>
              <a:rPr lang="en-US" sz="1800" dirty="0">
                <a:solidFill>
                  <a:srgbClr val="C00000"/>
                </a:solidFill>
              </a:rPr>
              <a:t>60</a:t>
            </a:r>
            <a:r>
              <a:rPr lang="en-US" sz="1800" baseline="30000" dirty="0">
                <a:solidFill>
                  <a:srgbClr val="C00000"/>
                </a:solidFill>
              </a:rPr>
              <a:t>th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/>
              <a:t>payment of </a:t>
            </a:r>
            <a:r>
              <a:rPr lang="en-US" sz="1800" dirty="0">
                <a:solidFill>
                  <a:srgbClr val="C00000"/>
                </a:solidFill>
              </a:rPr>
              <a:t>less than one dollar </a:t>
            </a:r>
            <a:r>
              <a:rPr lang="en-US" sz="1800" dirty="0"/>
              <a:t>more than the regular payment. Interest is charged at the rate of </a:t>
            </a:r>
            <a:r>
              <a:rPr lang="en-US" sz="1800" dirty="0">
                <a:solidFill>
                  <a:srgbClr val="C00000"/>
                </a:solidFill>
              </a:rPr>
              <a:t>8% per annum, </a:t>
            </a:r>
            <a:r>
              <a:rPr lang="en-US" sz="1800" dirty="0"/>
              <a:t>compounding </a:t>
            </a:r>
            <a:r>
              <a:rPr lang="en-US" sz="1800" dirty="0">
                <a:solidFill>
                  <a:srgbClr val="C00000"/>
                </a:solidFill>
              </a:rPr>
              <a:t>monthly.</a:t>
            </a:r>
          </a:p>
          <a:p>
            <a:pPr marL="0" indent="0">
              <a:buNone/>
            </a:pPr>
            <a:r>
              <a:rPr lang="en-US" sz="1800" dirty="0"/>
              <a:t>a. Find the regular </a:t>
            </a:r>
            <a:r>
              <a:rPr lang="en-US" sz="1800" dirty="0">
                <a:solidFill>
                  <a:srgbClr val="C00000"/>
                </a:solidFill>
              </a:rPr>
              <a:t>monthly payment </a:t>
            </a:r>
            <a:r>
              <a:rPr lang="en-US" sz="1800" dirty="0"/>
              <a:t>amount. Round your answer to the nearest cent.</a:t>
            </a:r>
          </a:p>
          <a:p>
            <a:pPr marL="0" indent="0">
              <a:buNone/>
            </a:pPr>
            <a:r>
              <a:rPr lang="en-US" sz="1800" dirty="0"/>
              <a:t>b. Find </a:t>
            </a:r>
            <a:r>
              <a:rPr lang="en-US" sz="1800" dirty="0">
                <a:solidFill>
                  <a:srgbClr val="C00000"/>
                </a:solidFill>
              </a:rPr>
              <a:t>the final payment</a:t>
            </a:r>
            <a:r>
              <a:rPr lang="en-US" sz="1800" dirty="0"/>
              <a:t>. Round your answer to the nearest cent.</a:t>
            </a:r>
          </a:p>
          <a:p>
            <a:pPr marL="0" indent="0">
              <a:buNone/>
            </a:pPr>
            <a:r>
              <a:rPr lang="en-US" sz="1800" dirty="0"/>
              <a:t>c. Find the </a:t>
            </a:r>
            <a:r>
              <a:rPr lang="en-US" sz="1800" dirty="0">
                <a:solidFill>
                  <a:srgbClr val="C00000"/>
                </a:solidFill>
              </a:rPr>
              <a:t>total of the repayments </a:t>
            </a:r>
            <a:r>
              <a:rPr lang="en-US" sz="1800" dirty="0"/>
              <a:t>on the loan. Round your answer to the nearest cent.</a:t>
            </a:r>
          </a:p>
          <a:p>
            <a:pPr marL="0" indent="0">
              <a:buNone/>
            </a:pPr>
            <a:r>
              <a:rPr lang="en-US" sz="1800" dirty="0"/>
              <a:t>d .Find the </a:t>
            </a:r>
            <a:r>
              <a:rPr lang="en-US" sz="1800" dirty="0">
                <a:solidFill>
                  <a:srgbClr val="C00000"/>
                </a:solidFill>
              </a:rPr>
              <a:t>total amount of interest </a:t>
            </a:r>
            <a:r>
              <a:rPr lang="en-US" sz="1800" dirty="0"/>
              <a:t>paid. Round your answer to the nearest cent.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3DF3318-951F-3B4C-B9FD-2D55E8B27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4E1961F-A04D-C34F-A798-3C3400085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51C6F18-2EA5-4942-8B3A-E40160521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10A167D-E609-164F-B072-918CC0BEFB0A}"/>
                  </a:ext>
                </a:extLst>
              </p:cNvPr>
              <p:cNvSpPr/>
              <p:nvPr/>
            </p:nvSpPr>
            <p:spPr>
              <a:xfrm>
                <a:off x="6337918" y="4540519"/>
                <a:ext cx="5746592" cy="17751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>
                    <a:solidFill>
                      <a:srgbClr val="0070C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Sipho repays $202.76 as the regular payment.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AU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AU" sz="16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AU" sz="1600" dirty="0">
                    <a:solidFill>
                      <a:srgbClr val="0070C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8,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AU" sz="1600" dirty="0">
                    <a:solidFill>
                      <a:srgbClr val="0070C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</a:t>
                </a:r>
                <a:r>
                  <a:rPr lang="en-US" sz="1600" dirty="0">
                    <a:solidFill>
                      <a:srgbClr val="0070C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1600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AU" sz="1600" dirty="0">
                    <a:solidFill>
                      <a:srgbClr val="0070C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=0.6667</a:t>
                </a:r>
              </a:p>
              <a:p>
                <a:r>
                  <a:rPr lang="en-AU" sz="1600" dirty="0">
                    <a:solidFill>
                      <a:srgbClr val="0070C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Final Payment=201.705 + 201.705*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0.6667</m:t>
                        </m:r>
                      </m:num>
                      <m:den>
                        <m:r>
                          <a:rPr lang="en-US" sz="1600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16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203.0497=$203.05</m:t>
                    </m:r>
                  </m:oMath>
                </a14:m>
                <a:endParaRPr lang="en-US" sz="1600" dirty="0">
                  <a:solidFill>
                    <a:srgbClr val="0070C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r>
                  <a:rPr lang="en-US" sz="1600" dirty="0">
                    <a:solidFill>
                      <a:srgbClr val="0070C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Total of repayments = 59 × 202.76 + 203.05 = $12 165.89</a:t>
                </a:r>
              </a:p>
              <a:p>
                <a:r>
                  <a:rPr lang="en-US" sz="1600" dirty="0">
                    <a:solidFill>
                      <a:srgbClr val="0070C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Interest paid = 12 165.89 − 10 000 = $2165.89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10A167D-E609-164F-B072-918CC0BEFB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7918" y="4540519"/>
                <a:ext cx="5746592" cy="1775101"/>
              </a:xfrm>
              <a:prstGeom prst="rect">
                <a:avLst/>
              </a:prstGeom>
              <a:blipFill>
                <a:blip r:embed="rId3"/>
                <a:stretch>
                  <a:fillRect l="-637" t="-1031" b="-37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1204CDB4-9471-A400-4615-E464421BD499}"/>
              </a:ext>
            </a:extLst>
          </p:cNvPr>
          <p:cNvSpPr txBox="1"/>
          <p:nvPr/>
        </p:nvSpPr>
        <p:spPr>
          <a:xfrm>
            <a:off x="9681887" y="2189014"/>
            <a:ext cx="21125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prin</a:t>
            </a:r>
            <a:r>
              <a:rPr lang="en-US" dirty="0"/>
              <a:t>=10 000</a:t>
            </a:r>
          </a:p>
          <a:p>
            <a:r>
              <a:rPr lang="en-US" dirty="0"/>
              <a:t>r= 8</a:t>
            </a:r>
          </a:p>
          <a:p>
            <a:r>
              <a:rPr lang="en-US" dirty="0"/>
              <a:t>n= 12</a:t>
            </a:r>
          </a:p>
          <a:p>
            <a:r>
              <a:rPr lang="en-US" dirty="0"/>
              <a:t>t= 5</a:t>
            </a:r>
          </a:p>
          <a:p>
            <a:r>
              <a:rPr lang="en-US" dirty="0" err="1"/>
              <a:t>payt</a:t>
            </a:r>
            <a:r>
              <a:rPr lang="en-US" dirty="0"/>
              <a:t>=?</a:t>
            </a:r>
          </a:p>
          <a:p>
            <a:r>
              <a:rPr lang="en-US" dirty="0"/>
              <a:t>FV=0</a:t>
            </a:r>
            <a:endParaRPr lang="en-A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5699CA-8D5F-F2AE-7573-C790658B8C33}"/>
              </a:ext>
            </a:extLst>
          </p:cNvPr>
          <p:cNvSpPr txBox="1"/>
          <p:nvPr/>
        </p:nvSpPr>
        <p:spPr>
          <a:xfrm>
            <a:off x="10639424" y="2660058"/>
            <a:ext cx="1551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prin</a:t>
            </a:r>
            <a:r>
              <a:rPr lang="en-US" dirty="0"/>
              <a:t>=10 000</a:t>
            </a:r>
          </a:p>
          <a:p>
            <a:r>
              <a:rPr lang="en-US" dirty="0"/>
              <a:t>r= 8</a:t>
            </a:r>
          </a:p>
          <a:p>
            <a:r>
              <a:rPr lang="en-US" dirty="0"/>
              <a:t>n= 12</a:t>
            </a:r>
          </a:p>
          <a:p>
            <a:r>
              <a:rPr lang="en-US" dirty="0"/>
              <a:t>t= 59/12</a:t>
            </a:r>
          </a:p>
          <a:p>
            <a:r>
              <a:rPr lang="en-US" dirty="0" err="1"/>
              <a:t>payt</a:t>
            </a:r>
            <a:r>
              <a:rPr lang="en-US" dirty="0"/>
              <a:t>=202.76</a:t>
            </a:r>
          </a:p>
          <a:p>
            <a:r>
              <a:rPr lang="en-US" dirty="0"/>
              <a:t>FV=?</a:t>
            </a:r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86B8F5-F43A-51D7-F7D8-DF76BA1042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68" y="3821017"/>
            <a:ext cx="5772956" cy="156231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8EDA1B-529F-3119-B88A-D41D2F6E7040}"/>
              </a:ext>
            </a:extLst>
          </p:cNvPr>
          <p:cNvSpPr txBox="1"/>
          <p:nvPr/>
        </p:nvSpPr>
        <p:spPr>
          <a:xfrm>
            <a:off x="9772551" y="1802043"/>
            <a:ext cx="238488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Minus sign for FV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↓</a:t>
            </a:r>
            <a:endParaRPr lang="en-AU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DC2193A-2E32-4E44-C034-ED5D7A7F17DB}"/>
              </a:ext>
            </a:extLst>
          </p:cNvPr>
          <p:cNvCxnSpPr>
            <a:cxnSpLocks/>
          </p:cNvCxnSpPr>
          <p:nvPr/>
        </p:nvCxnSpPr>
        <p:spPr>
          <a:xfrm flipH="1">
            <a:off x="4028791" y="2221555"/>
            <a:ext cx="5768794" cy="2305125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7CBBB201-77FE-3F64-0E4E-FCF33EC3FB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87" y="3765424"/>
            <a:ext cx="6306430" cy="204816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FCB4651-D31F-726F-E2EA-371B0F7068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68" y="3821017"/>
            <a:ext cx="6315956" cy="203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19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60235020-07B1-9145-AEE7-9A49D3CF1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6432" y="0"/>
            <a:ext cx="1145268" cy="118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E53325-DCAF-3441-8726-E00A5F66D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496"/>
            <a:ext cx="12192000" cy="766909"/>
          </a:xfrm>
        </p:spPr>
        <p:txBody>
          <a:bodyPr>
            <a:normAutofit/>
          </a:bodyPr>
          <a:lstStyle/>
          <a:p>
            <a:r>
              <a:rPr lang="en-US" sz="2400" dirty="0"/>
              <a:t>Finding the interest rate, time taken and regular payment for an annuity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7E62F-E5B0-8B4F-8B5B-F1EF3966D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90053"/>
            <a:ext cx="12192000" cy="2386584"/>
          </a:xfrm>
        </p:spPr>
        <p:txBody>
          <a:bodyPr>
            <a:noAutofit/>
          </a:bodyPr>
          <a:lstStyle/>
          <a:p>
            <a:r>
              <a:rPr lang="en-US" sz="1800" dirty="0"/>
              <a:t>Joe </a:t>
            </a:r>
            <a:r>
              <a:rPr lang="en-US" sz="1800" dirty="0">
                <a:solidFill>
                  <a:srgbClr val="C00000"/>
                </a:solidFill>
              </a:rPr>
              <a:t>invests $200 000 </a:t>
            </a:r>
            <a:r>
              <a:rPr lang="en-US" sz="1800" dirty="0"/>
              <a:t>into an annuity, with interest compounding </a:t>
            </a:r>
            <a:r>
              <a:rPr lang="en-US" sz="1800" dirty="0">
                <a:solidFill>
                  <a:srgbClr val="C00000"/>
                </a:solidFill>
              </a:rPr>
              <a:t>monthly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a. What </a:t>
            </a:r>
            <a:r>
              <a:rPr lang="en-US" sz="1800" dirty="0">
                <a:solidFill>
                  <a:srgbClr val="C00000"/>
                </a:solidFill>
              </a:rPr>
              <a:t>interest rate </a:t>
            </a:r>
            <a:r>
              <a:rPr lang="en-US" sz="1800" dirty="0"/>
              <a:t>would allow Joe to withdraw $</a:t>
            </a:r>
            <a:r>
              <a:rPr lang="en-US" sz="1800" dirty="0">
                <a:solidFill>
                  <a:srgbClr val="C00000"/>
                </a:solidFill>
              </a:rPr>
              <a:t>2500</a:t>
            </a:r>
            <a:r>
              <a:rPr lang="en-US" sz="1800" dirty="0"/>
              <a:t> each month for </a:t>
            </a:r>
            <a:r>
              <a:rPr lang="en-US" sz="1800" dirty="0">
                <a:solidFill>
                  <a:srgbClr val="C00000"/>
                </a:solidFill>
              </a:rPr>
              <a:t>10 </a:t>
            </a:r>
            <a:r>
              <a:rPr lang="en-US" sz="1800" dirty="0"/>
              <a:t>years? Round your answer to </a:t>
            </a:r>
            <a:r>
              <a:rPr lang="en-US" sz="1800" dirty="0">
                <a:solidFill>
                  <a:srgbClr val="C00000"/>
                </a:solidFill>
              </a:rPr>
              <a:t>one decimal place.</a:t>
            </a:r>
          </a:p>
          <a:p>
            <a:pPr marL="0" indent="0">
              <a:buNone/>
            </a:pPr>
            <a:r>
              <a:rPr lang="en-US" sz="1800" dirty="0"/>
              <a:t>b. Assume the interest rate is </a:t>
            </a:r>
            <a:r>
              <a:rPr lang="en-US" sz="1800" dirty="0">
                <a:solidFill>
                  <a:srgbClr val="C00000"/>
                </a:solidFill>
              </a:rPr>
              <a:t>5% per annum </a:t>
            </a:r>
            <a:r>
              <a:rPr lang="en-US" sz="1800" dirty="0"/>
              <a:t>and that Joe receives a regular monthly payment of </a:t>
            </a:r>
            <a:r>
              <a:rPr lang="en-US" sz="1800" dirty="0">
                <a:solidFill>
                  <a:srgbClr val="C00000"/>
                </a:solidFill>
              </a:rPr>
              <a:t>$3000</a:t>
            </a:r>
            <a:r>
              <a:rPr lang="en-US" sz="1800" dirty="0"/>
              <a:t>. For </a:t>
            </a:r>
            <a:r>
              <a:rPr lang="en-US" sz="1800" dirty="0">
                <a:solidFill>
                  <a:srgbClr val="C00000"/>
                </a:solidFill>
              </a:rPr>
              <a:t>how many months </a:t>
            </a:r>
            <a:r>
              <a:rPr lang="en-US" sz="1800" dirty="0"/>
              <a:t>will Joe receive a regular payment?</a:t>
            </a:r>
          </a:p>
          <a:p>
            <a:pPr marL="0" indent="0">
              <a:buNone/>
            </a:pPr>
            <a:r>
              <a:rPr lang="en-US" sz="1800" dirty="0"/>
              <a:t>c. Assume that the interest rate is </a:t>
            </a:r>
            <a:r>
              <a:rPr lang="en-US" sz="1800" dirty="0">
                <a:solidFill>
                  <a:srgbClr val="C00000"/>
                </a:solidFill>
              </a:rPr>
              <a:t>5% per annum </a:t>
            </a:r>
            <a:r>
              <a:rPr lang="en-US" sz="1800" dirty="0"/>
              <a:t>and that Joe wishes to be paid monthly payments for </a:t>
            </a:r>
            <a:r>
              <a:rPr lang="en-US" sz="1800" dirty="0">
                <a:solidFill>
                  <a:srgbClr val="C00000"/>
                </a:solidFill>
              </a:rPr>
              <a:t>10</a:t>
            </a:r>
            <a:r>
              <a:rPr lang="en-US" sz="1800" dirty="0"/>
              <a:t> years. How much will he </a:t>
            </a:r>
            <a:r>
              <a:rPr lang="en-US" sz="1800" dirty="0">
                <a:solidFill>
                  <a:srgbClr val="C00000"/>
                </a:solidFill>
              </a:rPr>
              <a:t>regularly receive </a:t>
            </a:r>
            <a:r>
              <a:rPr lang="en-US" sz="1800" dirty="0"/>
              <a:t>each month?</a:t>
            </a:r>
          </a:p>
          <a:p>
            <a:pPr marL="0" indent="0">
              <a:buNone/>
            </a:pPr>
            <a:r>
              <a:rPr lang="en-US" sz="1800" dirty="0"/>
              <a:t>d. If Joe receives the regular monthly payment found in part c for 119 months, what will his </a:t>
            </a:r>
            <a:r>
              <a:rPr lang="en-US" sz="1800" dirty="0">
                <a:solidFill>
                  <a:srgbClr val="C00000"/>
                </a:solidFill>
              </a:rPr>
              <a:t>final payment </a:t>
            </a:r>
            <a:r>
              <a:rPr lang="en-US" sz="1800" dirty="0"/>
              <a:t>be? Round your answer to the nearest cent.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1EE2E1-9704-D213-9255-91115B524DD3}"/>
              </a:ext>
            </a:extLst>
          </p:cNvPr>
          <p:cNvSpPr txBox="1"/>
          <p:nvPr/>
        </p:nvSpPr>
        <p:spPr>
          <a:xfrm>
            <a:off x="6370056" y="3662190"/>
            <a:ext cx="17460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prin</a:t>
            </a:r>
            <a:r>
              <a:rPr lang="en-US" sz="1600" dirty="0"/>
              <a:t>=200 000</a:t>
            </a:r>
          </a:p>
          <a:p>
            <a:r>
              <a:rPr lang="en-US" sz="1600" dirty="0"/>
              <a:t>r= ?</a:t>
            </a:r>
          </a:p>
          <a:p>
            <a:r>
              <a:rPr lang="en-US" sz="1600" dirty="0"/>
              <a:t>n= 12</a:t>
            </a:r>
          </a:p>
          <a:p>
            <a:r>
              <a:rPr lang="en-US" sz="1600" dirty="0"/>
              <a:t>t= 10</a:t>
            </a:r>
          </a:p>
          <a:p>
            <a:r>
              <a:rPr lang="en-US" sz="1600" dirty="0" err="1"/>
              <a:t>payt</a:t>
            </a:r>
            <a:r>
              <a:rPr lang="en-US" sz="1600" dirty="0"/>
              <a:t>=2500</a:t>
            </a:r>
          </a:p>
          <a:p>
            <a:r>
              <a:rPr lang="en-US" sz="1600" dirty="0"/>
              <a:t>FV=0</a:t>
            </a:r>
            <a:endParaRPr lang="en-AU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970DAF-F97C-4FBE-436C-3458712B1050}"/>
              </a:ext>
            </a:extLst>
          </p:cNvPr>
          <p:cNvSpPr txBox="1"/>
          <p:nvPr/>
        </p:nvSpPr>
        <p:spPr>
          <a:xfrm>
            <a:off x="6001007" y="1456962"/>
            <a:ext cx="62206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Joe would require an interest rate of 8.7% per annum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4A174B-22D1-4E94-EDAE-61EE3FD72524}"/>
              </a:ext>
            </a:extLst>
          </p:cNvPr>
          <p:cNvSpPr txBox="1"/>
          <p:nvPr/>
        </p:nvSpPr>
        <p:spPr>
          <a:xfrm>
            <a:off x="7920284" y="3629781"/>
            <a:ext cx="17359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prin</a:t>
            </a:r>
            <a:r>
              <a:rPr lang="en-US" sz="1600" dirty="0"/>
              <a:t>=200 000</a:t>
            </a:r>
          </a:p>
          <a:p>
            <a:r>
              <a:rPr lang="en-US" sz="1600" dirty="0"/>
              <a:t>r= 5</a:t>
            </a:r>
          </a:p>
          <a:p>
            <a:r>
              <a:rPr lang="en-US" sz="1600" dirty="0"/>
              <a:t>n= 12</a:t>
            </a:r>
          </a:p>
          <a:p>
            <a:r>
              <a:rPr lang="en-US" sz="1600" dirty="0"/>
              <a:t>t= ?</a:t>
            </a:r>
          </a:p>
          <a:p>
            <a:r>
              <a:rPr lang="en-US" sz="1600" dirty="0" err="1"/>
              <a:t>payt</a:t>
            </a:r>
            <a:r>
              <a:rPr lang="en-US" sz="1600" dirty="0"/>
              <a:t>=3000</a:t>
            </a:r>
          </a:p>
          <a:p>
            <a:r>
              <a:rPr lang="en-US" sz="1600" dirty="0"/>
              <a:t>FV=0</a:t>
            </a:r>
            <a:endParaRPr lang="en-AU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DA3F9D-5865-C782-2549-C39030CE545B}"/>
              </a:ext>
            </a:extLst>
          </p:cNvPr>
          <p:cNvSpPr txBox="1"/>
          <p:nvPr/>
        </p:nvSpPr>
        <p:spPr>
          <a:xfrm>
            <a:off x="9460449" y="3607706"/>
            <a:ext cx="17460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prin</a:t>
            </a:r>
            <a:r>
              <a:rPr lang="en-US" sz="1600" dirty="0"/>
              <a:t>=200 000</a:t>
            </a:r>
          </a:p>
          <a:p>
            <a:r>
              <a:rPr lang="en-US" sz="1600" dirty="0"/>
              <a:t>r= 5</a:t>
            </a:r>
          </a:p>
          <a:p>
            <a:r>
              <a:rPr lang="en-US" sz="1600" dirty="0"/>
              <a:t>n= 12</a:t>
            </a:r>
          </a:p>
          <a:p>
            <a:r>
              <a:rPr lang="en-US" sz="1600" dirty="0"/>
              <a:t>t= 10</a:t>
            </a:r>
          </a:p>
          <a:p>
            <a:r>
              <a:rPr lang="en-US" sz="1600" dirty="0" err="1"/>
              <a:t>payt</a:t>
            </a:r>
            <a:r>
              <a:rPr lang="en-US" sz="1600" dirty="0"/>
              <a:t>=?</a:t>
            </a:r>
          </a:p>
          <a:p>
            <a:r>
              <a:rPr lang="en-US" sz="1600" dirty="0"/>
              <a:t>FV=0</a:t>
            </a:r>
            <a:endParaRPr lang="en-AU" sz="16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E99BC4C-FE5D-259E-6FF5-23140AFFDB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22261"/>
            <a:ext cx="5782482" cy="15432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3898B78-5947-DE76-CF17-CBB74B1ED781}"/>
              </a:ext>
            </a:extLst>
          </p:cNvPr>
          <p:cNvSpPr txBox="1"/>
          <p:nvPr/>
        </p:nvSpPr>
        <p:spPr>
          <a:xfrm>
            <a:off x="3110346" y="1466848"/>
            <a:ext cx="238488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Minus sign for FV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↓</a:t>
            </a:r>
            <a:endParaRPr lang="en-AU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C725C1F-C281-8BBD-C0AB-26F838106007}"/>
              </a:ext>
            </a:extLst>
          </p:cNvPr>
          <p:cNvCxnSpPr>
            <a:cxnSpLocks/>
          </p:cNvCxnSpPr>
          <p:nvPr/>
        </p:nvCxnSpPr>
        <p:spPr>
          <a:xfrm flipH="1">
            <a:off x="3938902" y="1906989"/>
            <a:ext cx="1485134" cy="2859304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8F4BAE99-A6D6-44C9-27EC-02DF5B3804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968450"/>
            <a:ext cx="6220693" cy="205768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4151E7F-001D-7A60-B704-6CC54A7FC9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55" y="3968450"/>
            <a:ext cx="6239746" cy="2029108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42271E9C-A99F-A239-847B-9F2578D65ABD}"/>
              </a:ext>
            </a:extLst>
          </p:cNvPr>
          <p:cNvSpPr txBox="1"/>
          <p:nvPr/>
        </p:nvSpPr>
        <p:spPr>
          <a:xfrm>
            <a:off x="5371939" y="2202965"/>
            <a:ext cx="68200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6.522*12=78.264   Joe will receive 78 mths regular payments.</a:t>
            </a:r>
            <a:endParaRPr lang="en-AU" dirty="0">
              <a:solidFill>
                <a:srgbClr val="0070C0"/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9F81E74-9F81-DD71-9227-1FC5A4A3D8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660" y="3949693"/>
            <a:ext cx="6220693" cy="2000529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8630A18C-FBED-5C4D-0A3C-D5C39EACE1C3}"/>
              </a:ext>
            </a:extLst>
          </p:cNvPr>
          <p:cNvSpPr txBox="1"/>
          <p:nvPr/>
        </p:nvSpPr>
        <p:spPr>
          <a:xfrm>
            <a:off x="5524339" y="3021792"/>
            <a:ext cx="68200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Joe will receive $2121.31 each month from the annuity.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100D370-4A48-9273-0EAD-6CC2C9C1B653}"/>
              </a:ext>
            </a:extLst>
          </p:cNvPr>
          <p:cNvSpPr txBox="1"/>
          <p:nvPr/>
        </p:nvSpPr>
        <p:spPr>
          <a:xfrm>
            <a:off x="6275126" y="5212728"/>
            <a:ext cx="17460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prin</a:t>
            </a:r>
            <a:r>
              <a:rPr lang="en-US" sz="1600" dirty="0"/>
              <a:t>=200 000</a:t>
            </a:r>
          </a:p>
          <a:p>
            <a:r>
              <a:rPr lang="en-US" sz="1600" dirty="0"/>
              <a:t>r= 5</a:t>
            </a:r>
          </a:p>
          <a:p>
            <a:r>
              <a:rPr lang="en-US" sz="1600" dirty="0"/>
              <a:t>n= 12</a:t>
            </a:r>
          </a:p>
          <a:p>
            <a:r>
              <a:rPr lang="en-US" sz="1600" dirty="0"/>
              <a:t>t= 119/12</a:t>
            </a:r>
          </a:p>
          <a:p>
            <a:r>
              <a:rPr lang="en-US" sz="1600" dirty="0" err="1"/>
              <a:t>payt</a:t>
            </a:r>
            <a:r>
              <a:rPr lang="en-US" sz="1600" dirty="0"/>
              <a:t>=2121.31</a:t>
            </a:r>
          </a:p>
          <a:p>
            <a:r>
              <a:rPr lang="en-US" sz="1600" dirty="0"/>
              <a:t>FV=?</a:t>
            </a:r>
            <a:endParaRPr lang="en-AU" sz="16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F6497946-9153-E09E-32A4-4F76D294A5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188" y="3949692"/>
            <a:ext cx="6230219" cy="20005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9FC44AE-CDA2-F725-3EC6-4F1B0904A808}"/>
                  </a:ext>
                </a:extLst>
              </p:cNvPr>
              <p:cNvSpPr txBox="1"/>
              <p:nvPr/>
            </p:nvSpPr>
            <p:spPr>
              <a:xfrm>
                <a:off x="8021133" y="5267003"/>
                <a:ext cx="4105711" cy="11583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AU" sz="180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1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AU" sz="1800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AU" sz="1800" dirty="0">
                    <a:solidFill>
                      <a:srgbClr val="0070C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5,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1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1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AU" sz="1800" dirty="0">
                    <a:solidFill>
                      <a:srgbClr val="0070C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</a:t>
                </a:r>
                <a:r>
                  <a:rPr lang="en-US" sz="1800" dirty="0">
                    <a:solidFill>
                      <a:srgbClr val="0070C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800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AU" sz="1800" dirty="0">
                    <a:solidFill>
                      <a:srgbClr val="0070C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=0.416667</a:t>
                </a:r>
              </a:p>
              <a:p>
                <a:r>
                  <a:rPr lang="en-AU" sz="1800" dirty="0">
                    <a:solidFill>
                      <a:srgbClr val="0070C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Final Payment=22112.56 + 2112.56*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41</m:t>
                        </m:r>
                        <m:r>
                          <a:rPr lang="en-US" sz="1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6667</m:t>
                        </m:r>
                      </m:num>
                      <m:den>
                        <m:r>
                          <a:rPr lang="en-US" sz="1800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18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$2121.36</m:t>
                    </m:r>
                  </m:oMath>
                </a14:m>
                <a:endParaRPr lang="en-US" sz="1800" dirty="0">
                  <a:solidFill>
                    <a:srgbClr val="0070C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9FC44AE-CDA2-F725-3EC6-4F1B0904A8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1133" y="5267003"/>
                <a:ext cx="4105711" cy="1158394"/>
              </a:xfrm>
              <a:prstGeom prst="rect">
                <a:avLst/>
              </a:prstGeom>
              <a:blipFill>
                <a:blip r:embed="rId8"/>
                <a:stretch>
                  <a:fillRect l="-1337" b="-26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750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5" grpId="0"/>
      <p:bldP spid="7" grpId="0"/>
      <p:bldP spid="12" grpId="0" animBg="1"/>
      <p:bldP spid="21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AccentBoxVTI">
  <a:themeElements>
    <a:clrScheme name="AnalogousFromRegularSeedRightStep">
      <a:dk1>
        <a:srgbClr val="000000"/>
      </a:dk1>
      <a:lt1>
        <a:srgbClr val="FFFFFF"/>
      </a:lt1>
      <a:dk2>
        <a:srgbClr val="3E3423"/>
      </a:dk2>
      <a:lt2>
        <a:srgbClr val="E2E8E7"/>
      </a:lt2>
      <a:accent1>
        <a:srgbClr val="E72950"/>
      </a:accent1>
      <a:accent2>
        <a:srgbClr val="D53F17"/>
      </a:accent2>
      <a:accent3>
        <a:srgbClr val="D79526"/>
      </a:accent3>
      <a:accent4>
        <a:srgbClr val="A3AA12"/>
      </a:accent4>
      <a:accent5>
        <a:srgbClr val="70B420"/>
      </a:accent5>
      <a:accent6>
        <a:srgbClr val="29BC14"/>
      </a:accent6>
      <a:hlink>
        <a:srgbClr val="31937F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960</Words>
  <Application>Microsoft Office PowerPoint</Application>
  <PresentationFormat>Widescreen</PresentationFormat>
  <Paragraphs>116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SourceSansPro</vt:lpstr>
      <vt:lpstr>STIXGeneral-Italic</vt:lpstr>
      <vt:lpstr>STIXGeneral-Regular</vt:lpstr>
      <vt:lpstr>Arial</vt:lpstr>
      <vt:lpstr>Arial</vt:lpstr>
      <vt:lpstr>Calibri</vt:lpstr>
      <vt:lpstr>Cambria Math</vt:lpstr>
      <vt:lpstr>Neue Haas Grotesk Text Pro</vt:lpstr>
      <vt:lpstr>Open Sans</vt:lpstr>
      <vt:lpstr>AccentBoxVTI</vt:lpstr>
      <vt:lpstr>Annuities</vt:lpstr>
      <vt:lpstr>Modelling an annuity</vt:lpstr>
      <vt:lpstr>Finding the interest rate for an investment with additional payments</vt:lpstr>
      <vt:lpstr>Finding the regular monthly payment and time taken for an investment with additions to the principal</vt:lpstr>
      <vt:lpstr>Determining the payment amount, total repayment and total amount of interest paid for a reducing balance loan</vt:lpstr>
      <vt:lpstr>Finding the interest rate, time taken and regular payment for an annuity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Annuities</dc:title>
  <dc:creator>Yongmei Zhang</dc:creator>
  <cp:lastModifiedBy>Lyn ZHANG</cp:lastModifiedBy>
  <cp:revision>33</cp:revision>
  <dcterms:created xsi:type="dcterms:W3CDTF">2020-12-03T03:11:15Z</dcterms:created>
  <dcterms:modified xsi:type="dcterms:W3CDTF">2023-03-23T03:35:15Z</dcterms:modified>
</cp:coreProperties>
</file>