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0"/>
  </p:notes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599"/>
  </p:normalViewPr>
  <p:slideViewPr>
    <p:cSldViewPr snapToGrid="0" snapToObjects="1">
      <p:cViewPr varScale="1">
        <p:scale>
          <a:sx n="62" d="100"/>
          <a:sy n="6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A8AD1-FE5B-44F8-8A6B-30CCE9EE5B3A}" type="datetimeFigureOut">
              <a:rPr lang="en-AU" smtClean="0"/>
              <a:t>30/03/2023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CB50E-A40A-4F13-AC52-7BB4A4301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780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https://www.youtube.com/watch?v=mUVwvw2toXM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CB50E-A40A-4F13-AC52-7BB4A430138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74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64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5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99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6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2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24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55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12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09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70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9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F7A51490-6D38-4C70-B9C1-5E3FC1F1C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16" r="-1" b="1291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7A7BC-7F1F-344E-9397-BD735761B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Perpetuities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D4524-FA30-3049-91DC-483503D20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8I</a:t>
            </a:r>
          </a:p>
        </p:txBody>
      </p:sp>
    </p:spTree>
    <p:extLst>
      <p:ext uri="{BB962C8B-B14F-4D97-AF65-F5344CB8AC3E}">
        <p14:creationId xmlns:p14="http://schemas.microsoft.com/office/powerpoint/2010/main" val="211571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A87E-A477-0546-8826-648F8204D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Perpetuities: Special annuity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810CE4-68CA-D748-B9A0-FB258BD79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083" y="1991337"/>
            <a:ext cx="2679379" cy="1600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68F0E6-7E33-5645-BE00-0FAD66208D2C}"/>
              </a:ext>
            </a:extLst>
          </p:cNvPr>
          <p:cNvSpPr txBox="1"/>
          <p:nvPr/>
        </p:nvSpPr>
        <p:spPr>
          <a:xfrm>
            <a:off x="3641271" y="2023245"/>
            <a:ext cx="364293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Reducing Balance Loan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E366B-79E6-3240-B05D-CF7E39F3B01E}"/>
              </a:ext>
            </a:extLst>
          </p:cNvPr>
          <p:cNvSpPr txBox="1"/>
          <p:nvPr/>
        </p:nvSpPr>
        <p:spPr>
          <a:xfrm>
            <a:off x="4914900" y="3129706"/>
            <a:ext cx="1600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Annuities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81A1B8-233F-B446-B8B5-5B88ECFB143E}"/>
              </a:ext>
            </a:extLst>
          </p:cNvPr>
          <p:cNvSpPr txBox="1"/>
          <p:nvPr/>
        </p:nvSpPr>
        <p:spPr>
          <a:xfrm>
            <a:off x="10096717" y="2023245"/>
            <a:ext cx="95772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0AEF2-3196-E842-A6EB-FB2946FC99DD}"/>
              </a:ext>
            </a:extLst>
          </p:cNvPr>
          <p:cNvSpPr txBox="1"/>
          <p:nvPr/>
        </p:nvSpPr>
        <p:spPr>
          <a:xfrm>
            <a:off x="9154226" y="3129705"/>
            <a:ext cx="303777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Fixed term pension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144005-25FE-AE45-B5BE-20765A92EF49}"/>
              </a:ext>
            </a:extLst>
          </p:cNvPr>
          <p:cNvCxnSpPr/>
          <p:nvPr/>
        </p:nvCxnSpPr>
        <p:spPr>
          <a:xfrm>
            <a:off x="5568043" y="2484910"/>
            <a:ext cx="0" cy="64479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343B55-9819-0E4E-8AE9-CBD3BD171FD2}"/>
              </a:ext>
            </a:extLst>
          </p:cNvPr>
          <p:cNvCxnSpPr>
            <a:cxnSpLocks/>
            <a:stCxn id="11" idx="1"/>
            <a:endCxn id="8" idx="3"/>
          </p:cNvCxnSpPr>
          <p:nvPr/>
        </p:nvCxnSpPr>
        <p:spPr>
          <a:xfrm flipH="1">
            <a:off x="7284203" y="2254078"/>
            <a:ext cx="28125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D4AF89-C628-B448-94C7-4F514543B76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525770" y="3360538"/>
            <a:ext cx="26284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C55596-FDF5-2440-AF45-3A65FB17B31B}"/>
              </a:ext>
            </a:extLst>
          </p:cNvPr>
          <p:cNvSpPr txBox="1"/>
          <p:nvPr/>
        </p:nvSpPr>
        <p:spPr>
          <a:xfrm>
            <a:off x="5683760" y="2623017"/>
            <a:ext cx="128995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identical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58D97A-4527-B545-99C8-84A72EBCCBAB}"/>
              </a:ext>
            </a:extLst>
          </p:cNvPr>
          <p:cNvSpPr txBox="1"/>
          <p:nvPr/>
        </p:nvSpPr>
        <p:spPr>
          <a:xfrm>
            <a:off x="4368577" y="4468847"/>
            <a:ext cx="2587214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interest-only loan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F0375A-49D8-804E-B998-23BD2FDCBCB2}"/>
              </a:ext>
            </a:extLst>
          </p:cNvPr>
          <p:cNvSpPr txBox="1"/>
          <p:nvPr/>
        </p:nvSpPr>
        <p:spPr>
          <a:xfrm>
            <a:off x="4600987" y="5569734"/>
            <a:ext cx="191411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Perpetuities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8B8410-F35A-AB49-A325-AD5FD18A9B03}"/>
              </a:ext>
            </a:extLst>
          </p:cNvPr>
          <p:cNvSpPr txBox="1"/>
          <p:nvPr/>
        </p:nvSpPr>
        <p:spPr>
          <a:xfrm>
            <a:off x="9993564" y="4463274"/>
            <a:ext cx="95772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5B1C65-4B97-574C-B81E-B70DE2F97590}"/>
              </a:ext>
            </a:extLst>
          </p:cNvPr>
          <p:cNvSpPr txBox="1"/>
          <p:nvPr/>
        </p:nvSpPr>
        <p:spPr>
          <a:xfrm>
            <a:off x="9566191" y="5569734"/>
            <a:ext cx="181247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Investment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4B0225-5C82-9442-A827-7FF8E5C07325}"/>
              </a:ext>
            </a:extLst>
          </p:cNvPr>
          <p:cNvCxnSpPr/>
          <p:nvPr/>
        </p:nvCxnSpPr>
        <p:spPr>
          <a:xfrm>
            <a:off x="5464890" y="4924939"/>
            <a:ext cx="0" cy="64479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27712B-C439-F34F-AF0E-B87BBED423B6}"/>
              </a:ext>
            </a:extLst>
          </p:cNvPr>
          <p:cNvCxnSpPr>
            <a:cxnSpLocks/>
            <a:stCxn id="21" idx="1"/>
            <a:endCxn id="16" idx="3"/>
          </p:cNvCxnSpPr>
          <p:nvPr/>
        </p:nvCxnSpPr>
        <p:spPr>
          <a:xfrm flipH="1">
            <a:off x="6955791" y="4694107"/>
            <a:ext cx="3037773" cy="55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157CF32-3828-204D-BC47-B37DDE6F0382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422617" y="5800567"/>
            <a:ext cx="31435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07A927E-130C-4747-B8A3-BB89BF1E18B5}"/>
              </a:ext>
            </a:extLst>
          </p:cNvPr>
          <p:cNvSpPr txBox="1"/>
          <p:nvPr/>
        </p:nvSpPr>
        <p:spPr>
          <a:xfrm>
            <a:off x="5580607" y="5063046"/>
            <a:ext cx="128995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identical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4E96DB-F2CF-CA4A-A57E-C3A775A124FA}"/>
              </a:ext>
            </a:extLst>
          </p:cNvPr>
          <p:cNvSpPr/>
          <p:nvPr/>
        </p:nvSpPr>
        <p:spPr>
          <a:xfrm>
            <a:off x="6955791" y="5000550"/>
            <a:ext cx="4946973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  <a:latin typeface="STIXGeneral-Regular" pitchFamily="2" charset="2"/>
              </a:rPr>
              <a:t>payment received=interest earned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WAGES FLATLINE">
            <a:extLst>
              <a:ext uri="{FF2B5EF4-FFF2-40B4-BE49-F238E27FC236}">
                <a16:creationId xmlns:a16="http://schemas.microsoft.com/office/drawing/2014/main" id="{EB849704-2256-8AF8-867B-26D4D1B7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3" y="4502820"/>
            <a:ext cx="2587214" cy="15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0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2FC8-3BA4-A040-8C9A-FDDC9569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Perpetuities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92DDA-ECE8-F944-9849-3541E8964D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the initial value of the annuity.</a:t>
                </a:r>
              </a:p>
              <a:p>
                <a:r>
                  <a:rPr lang="en-US" dirty="0"/>
                  <a:t>Let 𝑟 be the interest rate per compounding period.</a:t>
                </a:r>
              </a:p>
              <a:p>
                <a:r>
                  <a:rPr lang="en-US" dirty="0"/>
                  <a:t>Let 𝐷 be the regular payment received.</a:t>
                </a:r>
              </a:p>
              <a:p>
                <a:r>
                  <a:rPr lang="en-US" dirty="0"/>
                  <a:t>For perpetuities:</a:t>
                </a:r>
              </a:p>
              <a:p>
                <a:r>
                  <a:rPr lang="en-US" dirty="0"/>
                  <a:t>payment received=interest earned</a:t>
                </a:r>
              </a:p>
              <a:p>
                <a:r>
                  <a:rPr lang="en-US" dirty="0"/>
                  <a:t>so</a:t>
                </a:r>
              </a:p>
              <a:p>
                <a:r>
                  <a:rPr lang="en-US" dirty="0"/>
                  <a:t>𝐷=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/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92DDA-ECE8-F944-9849-3541E8964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2597"/>
                </a:stretch>
              </a:blip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37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8718D5-FA7C-40B9-EAFF-121378500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21" y="1167882"/>
            <a:ext cx="11939700" cy="4194532"/>
          </a:xfrm>
        </p:spPr>
      </p:pic>
    </p:spTree>
    <p:extLst>
      <p:ext uri="{BB962C8B-B14F-4D97-AF65-F5344CB8AC3E}">
        <p14:creationId xmlns:p14="http://schemas.microsoft.com/office/powerpoint/2010/main" val="384643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FED46-7BC4-0E4F-B8C4-E2F51DB3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78039"/>
            <a:ext cx="11074400" cy="1325563"/>
          </a:xfrm>
        </p:spPr>
        <p:txBody>
          <a:bodyPr/>
          <a:lstStyle/>
          <a:p>
            <a:r>
              <a:rPr lang="en-US" dirty="0"/>
              <a:t>Calculating the withdrawal from a perpetuity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DDFA35-1F66-2045-9C15-220C90CCF4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2171" y="1407886"/>
                <a:ext cx="10951029" cy="471714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Elizabeth invests her superannuation payout of </a:t>
                </a:r>
                <a:r>
                  <a:rPr lang="en-US" dirty="0">
                    <a:solidFill>
                      <a:srgbClr val="0070C0"/>
                    </a:solidFill>
                  </a:rPr>
                  <a:t>$500 000 </a:t>
                </a:r>
                <a:r>
                  <a:rPr lang="en-US" dirty="0"/>
                  <a:t>into a perpetuity that will provide a monthly income without using any of the initial investment.</a:t>
                </a:r>
              </a:p>
              <a:p>
                <a:r>
                  <a:rPr lang="en-US" dirty="0"/>
                  <a:t>If the interest rate for the perpetuity is 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% per annum, what </a:t>
                </a:r>
                <a:r>
                  <a:rPr lang="en-US" dirty="0">
                    <a:solidFill>
                      <a:srgbClr val="0070C0"/>
                    </a:solidFill>
                  </a:rPr>
                  <a:t>monthl</a:t>
                </a:r>
                <a:r>
                  <a:rPr lang="en-US" dirty="0"/>
                  <a:t>y payment will Elizabeth receive?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=500000.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𝑟=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=0.5.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𝐷=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×500000=2500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Elizabeth will receive $2500 every month from her investment.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DDFA35-1F66-2045-9C15-220C90CCF4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171" y="1407886"/>
                <a:ext cx="10951029" cy="4717143"/>
              </a:xfrm>
              <a:blipFill>
                <a:blip r:embed="rId2"/>
                <a:stretch>
                  <a:fillRect l="-1002" t="-21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xample Stock Illustrations – 42,636 Example Stock Illustrations, Vectors &amp;  Clipart - Dreamstime">
            <a:extLst>
              <a:ext uri="{FF2B5EF4-FFF2-40B4-BE49-F238E27FC236}">
                <a16:creationId xmlns:a16="http://schemas.microsoft.com/office/drawing/2014/main" id="{518C771E-84A9-5F41-B60C-DE99667EE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-18859"/>
            <a:ext cx="1320800" cy="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3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1178F5-79C1-834F-A953-E4C16717FD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5"/>
                <a:ext cx="12090400" cy="49090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much money will need to be invested in a perpetuity account, earning interest of </a:t>
                </a:r>
                <a:r>
                  <a:rPr lang="en-US" dirty="0">
                    <a:solidFill>
                      <a:srgbClr val="0070C0"/>
                    </a:solidFill>
                  </a:rPr>
                  <a:t>4.2</a:t>
                </a:r>
                <a:r>
                  <a:rPr lang="en-US" dirty="0"/>
                  <a:t>% per annum compounding monthly, if $</a:t>
                </a:r>
                <a:r>
                  <a:rPr lang="en-US" dirty="0">
                    <a:solidFill>
                      <a:srgbClr val="0070C0"/>
                    </a:solidFill>
                  </a:rPr>
                  <a:t>200</a:t>
                </a:r>
                <a:r>
                  <a:rPr lang="en-US" dirty="0"/>
                  <a:t> will be withdrawn every </a:t>
                </a:r>
                <a:r>
                  <a:rPr lang="en-US" dirty="0">
                    <a:solidFill>
                      <a:srgbClr val="0070C0"/>
                    </a:solidFill>
                  </a:rPr>
                  <a:t>month</a:t>
                </a:r>
                <a:r>
                  <a:rPr lang="en-US" dirty="0"/>
                  <a:t>? Write your answer to the nearest dollar.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4.2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%=0.35%.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amount withdrawn each month is $200 so 𝐷=200.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𝐷=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200=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0.35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0.0035×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0.0035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=57142.867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$57143 will need to be invested to establish the perpetuity investment.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1178F5-79C1-834F-A953-E4C16717FD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5"/>
                <a:ext cx="12090400" cy="4909004"/>
              </a:xfrm>
              <a:blipFill>
                <a:blip r:embed="rId2"/>
                <a:stretch>
                  <a:fillRect l="-945" t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mple Stock Illustrations – 42,636 Example Stock Illustrations, Vectors &amp;  Clipart - Dreamstime">
            <a:extLst>
              <a:ext uri="{FF2B5EF4-FFF2-40B4-BE49-F238E27FC236}">
                <a16:creationId xmlns:a16="http://schemas.microsoft.com/office/drawing/2014/main" id="{19A67B74-3CF3-C847-B4FA-8C93F4152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-18859"/>
            <a:ext cx="1320800" cy="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5B0D5F-8C75-5043-B197-0EC10BB8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062"/>
            <a:ext cx="12192000" cy="1325563"/>
          </a:xfrm>
        </p:spPr>
        <p:txBody>
          <a:bodyPr/>
          <a:lstStyle/>
          <a:p>
            <a:r>
              <a:rPr lang="en-US" dirty="0"/>
              <a:t>Calculating the investment required to establish a perpetuity</a:t>
            </a:r>
          </a:p>
        </p:txBody>
      </p:sp>
    </p:spTree>
    <p:extLst>
      <p:ext uri="{BB962C8B-B14F-4D97-AF65-F5344CB8AC3E}">
        <p14:creationId xmlns:p14="http://schemas.microsoft.com/office/powerpoint/2010/main" val="30293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9264-535B-F345-9874-ECA6471C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interest rate of a perpetuity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A5F05-8744-8744-93FD-75FF13C4C1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33739"/>
                <a:ext cx="11078029" cy="492351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university mathematics faculty has </a:t>
                </a:r>
                <a:r>
                  <a:rPr lang="en-US" dirty="0">
                    <a:solidFill>
                      <a:srgbClr val="0070C0"/>
                    </a:solidFill>
                  </a:rPr>
                  <a:t>$30000 </a:t>
                </a:r>
                <a:r>
                  <a:rPr lang="en-US" dirty="0"/>
                  <a:t>to invest. It intends to award an annual mathematics prize of </a:t>
                </a:r>
                <a:r>
                  <a:rPr lang="en-US" dirty="0">
                    <a:solidFill>
                      <a:srgbClr val="0070C0"/>
                    </a:solidFill>
                  </a:rPr>
                  <a:t>$1500 </a:t>
                </a:r>
                <a:r>
                  <a:rPr lang="en-US" dirty="0"/>
                  <a:t>with the interest earned from investing this money in a perpetuity.</a:t>
                </a:r>
              </a:p>
              <a:p>
                <a:r>
                  <a:rPr lang="en-US" dirty="0"/>
                  <a:t>What is the minimum interest rate that will allow this prize to be awarded indefinitely?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Prize=𝑟%  of investment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1500= 𝑟%×30000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1500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×30000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1500=𝑟×300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𝑟=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1500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=5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minimum annual interest rate to award this prize indefinitely is 5%.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A5F05-8744-8744-93FD-75FF13C4C1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33739"/>
                <a:ext cx="11078029" cy="4923518"/>
              </a:xfrm>
              <a:blipFill>
                <a:blip r:embed="rId2"/>
                <a:stretch>
                  <a:fillRect l="-801" t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mple Stock Illustrations – 42,636 Example Stock Illustrations, Vectors &amp;  Clipart - Dreamstime">
            <a:extLst>
              <a:ext uri="{FF2B5EF4-FFF2-40B4-BE49-F238E27FC236}">
                <a16:creationId xmlns:a16="http://schemas.microsoft.com/office/drawing/2014/main" id="{DBE8A551-4650-FD42-9E03-4D86A397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-18859"/>
            <a:ext cx="1320800" cy="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9264-535B-F345-9874-ECA6471C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interest rate of a perpetuity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5F05-8744-8744-93FD-75FF13C4C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3739"/>
            <a:ext cx="11078029" cy="49235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university mathematics faculty has </a:t>
            </a:r>
            <a:r>
              <a:rPr lang="en-US" dirty="0">
                <a:solidFill>
                  <a:srgbClr val="0070C0"/>
                </a:solidFill>
              </a:rPr>
              <a:t>$30000 </a:t>
            </a:r>
            <a:r>
              <a:rPr lang="en-US" dirty="0"/>
              <a:t>to invest. It intends to award an annual mathematics prize of </a:t>
            </a:r>
            <a:r>
              <a:rPr lang="en-US" dirty="0">
                <a:solidFill>
                  <a:srgbClr val="0070C0"/>
                </a:solidFill>
              </a:rPr>
              <a:t>$1500 </a:t>
            </a:r>
            <a:r>
              <a:rPr lang="en-US" dirty="0"/>
              <a:t>with the interest earned from investing this money in a perpetuity.</a:t>
            </a:r>
          </a:p>
          <a:p>
            <a:r>
              <a:rPr lang="en-US" dirty="0"/>
              <a:t>What is the minimum interest rate that will allow this prize to be awarded indefinitely?</a:t>
            </a:r>
          </a:p>
          <a:p>
            <a:r>
              <a:rPr lang="en-US" dirty="0">
                <a:solidFill>
                  <a:srgbClr val="0070C0"/>
                </a:solidFill>
              </a:rPr>
              <a:t>Alternatively, Using a financial solver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 minimum annual interest rate to award this prize indefinitely is 5%.</a:t>
            </a:r>
          </a:p>
        </p:txBody>
      </p:sp>
      <p:pic>
        <p:nvPicPr>
          <p:cNvPr id="4" name="Picture 2" descr="Example Stock Illustrations – 42,636 Example Stock Illustrations, Vectors &amp;  Clipart - Dreamstime">
            <a:extLst>
              <a:ext uri="{FF2B5EF4-FFF2-40B4-BE49-F238E27FC236}">
                <a16:creationId xmlns:a16="http://schemas.microsoft.com/office/drawing/2014/main" id="{DBE8A551-4650-FD42-9E03-4D86A397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-18859"/>
            <a:ext cx="1320800" cy="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55610-D387-9E4B-AEB8-FC072727C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172" y="2873376"/>
            <a:ext cx="49784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434</Words>
  <Application>Microsoft Office PowerPoint</Application>
  <PresentationFormat>Widescreen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STIXGeneral-Regular</vt:lpstr>
      <vt:lpstr>Aharoni</vt:lpstr>
      <vt:lpstr>Arial</vt:lpstr>
      <vt:lpstr>Avenir Next LT Pro</vt:lpstr>
      <vt:lpstr>Calibri</vt:lpstr>
      <vt:lpstr>Cambria Math</vt:lpstr>
      <vt:lpstr>ShapesVTI</vt:lpstr>
      <vt:lpstr>Perpetuities</vt:lpstr>
      <vt:lpstr>Perpetuities: Special annuity</vt:lpstr>
      <vt:lpstr>Perpetuities</vt:lpstr>
      <vt:lpstr>PowerPoint Presentation</vt:lpstr>
      <vt:lpstr>Calculating the withdrawal from a perpetuity</vt:lpstr>
      <vt:lpstr>Calculating the investment required to establish a perpetuity</vt:lpstr>
      <vt:lpstr>Calculating the interest rate of a perpetuity</vt:lpstr>
      <vt:lpstr>Calculating the interest rate of a perpetuity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Perpetuities</dc:title>
  <dc:creator>Yongmei Zhang</dc:creator>
  <cp:lastModifiedBy>Lyn ZHANG</cp:lastModifiedBy>
  <cp:revision>21</cp:revision>
  <dcterms:created xsi:type="dcterms:W3CDTF">2020-12-03T23:20:25Z</dcterms:created>
  <dcterms:modified xsi:type="dcterms:W3CDTF">2023-03-29T20:24:16Z</dcterms:modified>
</cp:coreProperties>
</file>