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98" r:id="rId3"/>
    <p:sldId id="300" r:id="rId4"/>
    <p:sldId id="301" r:id="rId5"/>
    <p:sldId id="302" r:id="rId6"/>
    <p:sldId id="303" r:id="rId7"/>
    <p:sldId id="305" r:id="rId8"/>
    <p:sldId id="307" r:id="rId9"/>
    <p:sldId id="308" r:id="rId10"/>
    <p:sldId id="309" r:id="rId11"/>
    <p:sldId id="313" r:id="rId12"/>
    <p:sldId id="314" r:id="rId13"/>
    <p:sldId id="315" r:id="rId14"/>
    <p:sldId id="269" r:id="rId15"/>
    <p:sldId id="268" r:id="rId16"/>
    <p:sldId id="267" r:id="rId17"/>
    <p:sldId id="266" r:id="rId18"/>
    <p:sldId id="265" r:id="rId19"/>
    <p:sldId id="263" r:id="rId20"/>
    <p:sldId id="264" r:id="rId21"/>
    <p:sldId id="257" r:id="rId22"/>
    <p:sldId id="258" r:id="rId23"/>
    <p:sldId id="259" r:id="rId24"/>
    <p:sldId id="260" r:id="rId25"/>
    <p:sldId id="261" r:id="rId26"/>
    <p:sldId id="26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0016-2F77-432A-84F7-B7970E37D556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C78A6-9909-48F2-BB88-A20E6F79D0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920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fld id="{57396E6A-0F09-4F48-BB50-197CB5FA1E6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2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fld id="{397E2FB6-A348-43AE-8726-BAB4C974331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2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fld id="{90923544-E7CC-4081-B3A7-0935756D122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2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fld id="{A301E571-5C57-468E-99A4-094B9A344794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2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https://www.transum.org/software/SW/Starter_of_the_day/starter_March8.asp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78A6-9909-48F2-BB88-A20E6F79D06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29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https://www.transum.org/Maths/Activity/Trig/Common.asp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78A6-9909-48F2-BB88-A20E6F79D06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18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41200E0-89DF-4FAB-8938-6C33375652D6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28F-E48B-4349-BFB9-8F50AA8FD2F0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48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00E0-89DF-4FAB-8938-6C33375652D6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28F-E48B-4349-BFB9-8F50AA8FD2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59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00E0-89DF-4FAB-8938-6C33375652D6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28F-E48B-4349-BFB9-8F50AA8FD2F0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89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00E0-89DF-4FAB-8938-6C33375652D6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28F-E48B-4349-BFB9-8F50AA8FD2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51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00E0-89DF-4FAB-8938-6C33375652D6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28F-E48B-4349-BFB9-8F50AA8FD2F0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31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00E0-89DF-4FAB-8938-6C33375652D6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28F-E48B-4349-BFB9-8F50AA8FD2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6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00E0-89DF-4FAB-8938-6C33375652D6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28F-E48B-4349-BFB9-8F50AA8FD2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79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00E0-89DF-4FAB-8938-6C33375652D6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28F-E48B-4349-BFB9-8F50AA8FD2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57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00E0-89DF-4FAB-8938-6C33375652D6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28F-E48B-4349-BFB9-8F50AA8FD2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28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00E0-89DF-4FAB-8938-6C33375652D6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28F-E48B-4349-BFB9-8F50AA8FD2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14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00E0-89DF-4FAB-8938-6C33375652D6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28F-E48B-4349-BFB9-8F50AA8FD2F0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07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41200E0-89DF-4FAB-8938-6C33375652D6}" type="datetimeFigureOut">
              <a:rPr lang="en-AU" smtClean="0"/>
              <a:t>26/04/2023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3D528F-E48B-4349-BFB9-8F50AA8FD2F0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80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8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0.wmf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6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6.wmf"/><Relationship Id="rId19" Type="http://schemas.openxmlformats.org/officeDocument/2006/relationships/image" Target="../media/image21.png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17.bin"/><Relationship Id="rId21" Type="http://schemas.openxmlformats.org/officeDocument/2006/relationships/hyperlink" Target="4.1_178_IA.swf" TargetMode="Externa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24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image" Target="../media/image40.wmf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6.wmf"/><Relationship Id="rId22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34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4.wmf"/><Relationship Id="rId19" Type="http://schemas.openxmlformats.org/officeDocument/2006/relationships/image" Target="../media/image49.png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https://www.mathsisfun.com/geometry/radian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FCF-1E7A-4A5C-A996-4CF4F9E51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Measuring angles in degrees and radians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5C09B-B0C4-4BEC-9CB6-43818436C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14A</a:t>
            </a:r>
          </a:p>
        </p:txBody>
      </p:sp>
    </p:spTree>
    <p:extLst>
      <p:ext uri="{BB962C8B-B14F-4D97-AF65-F5344CB8AC3E}">
        <p14:creationId xmlns:p14="http://schemas.microsoft.com/office/powerpoint/2010/main" val="118162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F6C0997-DEE3-7D69-4EA1-1D1B4A6BA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Radian Measure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A306AAF-8D5B-EE45-9E09-BB9A9B386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Two angles are coterminal when they have the same initial and terminal sides. For instance, the angles 0 and 2</a:t>
            </a:r>
            <a:r>
              <a:rPr lang="en-US" altLang="en-US" i="1" dirty="0">
                <a:sym typeface="Symbol" panose="05050102010706020507" pitchFamily="18" charset="2"/>
              </a:rPr>
              <a:t></a:t>
            </a:r>
            <a:r>
              <a:rPr lang="en-US" altLang="en-US" dirty="0"/>
              <a:t> are coterminal, as are the angles </a:t>
            </a:r>
            <a:r>
              <a:rPr lang="en-US" altLang="en-US" i="1" dirty="0">
                <a:sym typeface="Symbol" panose="05050102010706020507" pitchFamily="18" charset="2"/>
              </a:rPr>
              <a:t></a:t>
            </a:r>
            <a:r>
              <a:rPr lang="en-US" altLang="en-US" b="1" dirty="0">
                <a:sym typeface="Symbol" panose="05050102010706020507" pitchFamily="18" charset="2"/>
              </a:rPr>
              <a:t></a:t>
            </a:r>
            <a:r>
              <a:rPr lang="en-US" altLang="en-US" dirty="0"/>
              <a:t>6 and 13</a:t>
            </a:r>
            <a:r>
              <a:rPr lang="en-US" altLang="en-US" i="1" dirty="0">
                <a:sym typeface="Symbol" panose="05050102010706020507" pitchFamily="18" charset="2"/>
              </a:rPr>
              <a:t></a:t>
            </a:r>
            <a:r>
              <a:rPr lang="en-US" altLang="en-US" b="1" dirty="0">
                <a:sym typeface="Symbol" panose="05050102010706020507" pitchFamily="18" charset="2"/>
              </a:rPr>
              <a:t></a:t>
            </a:r>
            <a:r>
              <a:rPr lang="en-US" altLang="en-US" dirty="0"/>
              <a:t>6.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A given angle </a:t>
            </a:r>
            <a:r>
              <a:rPr lang="en-US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altLang="en-US" dirty="0">
                <a:solidFill>
                  <a:srgbClr val="FF0000"/>
                </a:solidFill>
              </a:rPr>
              <a:t> has infinitely many coterminal angles. </a:t>
            </a:r>
            <a:r>
              <a:rPr lang="en-US" altLang="en-US" dirty="0"/>
              <a:t>For instance </a:t>
            </a:r>
            <a:r>
              <a:rPr lang="en-US" altLang="en-US" i="1" dirty="0">
                <a:sym typeface="Symbol" panose="05050102010706020507" pitchFamily="18" charset="2"/>
              </a:rPr>
              <a:t></a:t>
            </a:r>
            <a:r>
              <a:rPr lang="en-US" altLang="en-US" dirty="0"/>
              <a:t> = </a:t>
            </a:r>
            <a:r>
              <a:rPr lang="en-US" altLang="en-US" i="1" dirty="0">
                <a:sym typeface="Symbol" panose="05050102010706020507" pitchFamily="18" charset="2"/>
              </a:rPr>
              <a:t></a:t>
            </a:r>
            <a:r>
              <a:rPr lang="en-US" altLang="en-US" b="1" dirty="0">
                <a:sym typeface="Symbol" panose="05050102010706020507" pitchFamily="18" charset="2"/>
              </a:rPr>
              <a:t></a:t>
            </a:r>
            <a:r>
              <a:rPr lang="en-US" altLang="en-US" dirty="0"/>
              <a:t>6, is coterminal with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						, where is </a:t>
            </a:r>
            <a:r>
              <a:rPr lang="en-US" altLang="en-US" i="1" dirty="0"/>
              <a:t>n</a:t>
            </a:r>
            <a:r>
              <a:rPr lang="en-US" altLang="en-US" dirty="0"/>
              <a:t> an integer.</a:t>
            </a: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B4EBD695-51BE-580A-7BFD-8EBB3E89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59413"/>
            <a:ext cx="13065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B58DB4A-208E-E625-E0B5-A84516BB8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Degree Measure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8213B19-F22F-4FD0-7EC9-BE89D41E6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>
                <a:solidFill>
                  <a:srgbClr val="FF0000"/>
                </a:solidFill>
              </a:rPr>
              <a:t>A second way to measure angles is in terms of </a:t>
            </a:r>
            <a:r>
              <a:rPr lang="en-US" altLang="en-US" b="1">
                <a:solidFill>
                  <a:srgbClr val="FF0000"/>
                </a:solidFill>
              </a:rPr>
              <a:t>degrees</a:t>
            </a:r>
            <a:r>
              <a:rPr lang="en-US" altLang="en-US" b="1"/>
              <a:t>, </a:t>
            </a:r>
            <a:r>
              <a:rPr lang="en-US" altLang="en-US"/>
              <a:t>denoted by the symbol</a:t>
            </a:r>
            <a:r>
              <a:rPr lang="en-US" altLang="en-US" sz="400"/>
              <a:t>   </a:t>
            </a:r>
            <a:r>
              <a:rPr lang="en-US" altLang="en-US" b="1">
                <a:sym typeface="Symbol" panose="05050102010706020507" pitchFamily="18" charset="2"/>
              </a:rPr>
              <a:t></a:t>
            </a:r>
            <a:r>
              <a:rPr lang="en-US" altLang="en-US"/>
              <a:t>. A measure of one degree (1</a:t>
            </a:r>
            <a:r>
              <a:rPr lang="en-US" altLang="en-US" b="1">
                <a:sym typeface="Symbol" panose="05050102010706020507" pitchFamily="18" charset="2"/>
              </a:rPr>
              <a:t></a:t>
            </a:r>
            <a:r>
              <a:rPr lang="en-US" altLang="en-US"/>
              <a:t>) is equivalent to a rotation of        of a complete revolution about the vertex. 			</a:t>
            </a:r>
          </a:p>
        </p:txBody>
      </p:sp>
      <p:pic>
        <p:nvPicPr>
          <p:cNvPr id="21508" name="Picture 7">
            <a:extLst>
              <a:ext uri="{FF2B5EF4-FFF2-40B4-BE49-F238E27FC236}">
                <a16:creationId xmlns:a16="http://schemas.microsoft.com/office/drawing/2014/main" id="{BB267AF1-BD53-3A7F-19C6-CB79FDB4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210719"/>
            <a:ext cx="4476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>
            <a:extLst>
              <a:ext uri="{FF2B5EF4-FFF2-40B4-BE49-F238E27FC236}">
                <a16:creationId xmlns:a16="http://schemas.microsoft.com/office/drawing/2014/main" id="{DAE76ED4-D398-850E-24B5-AF336F90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/>
          <a:stretch>
            <a:fillRect/>
          </a:stretch>
        </p:blipFill>
        <p:spPr bwMode="auto">
          <a:xfrm>
            <a:off x="5591175" y="3678239"/>
            <a:ext cx="324485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9">
            <a:extLst>
              <a:ext uri="{FF2B5EF4-FFF2-40B4-BE49-F238E27FC236}">
                <a16:creationId xmlns:a16="http://schemas.microsoft.com/office/drawing/2014/main" id="{56AEDE74-8226-D3C0-E16A-8F91012C4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3246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baseline="0"/>
              <a:t>Figure 4.12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3CC0692-2B09-C7F7-42C8-2CD825232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Degree Measure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E40E6F7-1B80-963C-CF59-237D708F7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So, a full revolution (counterclockwise) corresponds to 360</a:t>
            </a:r>
            <a:r>
              <a:rPr lang="en-US" altLang="en-US" b="1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 a half revolution to 180</a:t>
            </a:r>
            <a:r>
              <a:rPr lang="en-US" altLang="en-US" b="1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, a quarter revolution to 90</a:t>
            </a:r>
            <a:r>
              <a:rPr lang="en-US" altLang="en-US" sz="400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and so on.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Because 2</a:t>
            </a:r>
            <a:r>
              <a:rPr lang="en-US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 </a:t>
            </a:r>
            <a:r>
              <a:rPr lang="en-US" altLang="en-US" dirty="0">
                <a:solidFill>
                  <a:srgbClr val="FF0000"/>
                </a:solidFill>
              </a:rPr>
              <a:t>radians corresponds to one complete revolution, degrees and radians are related by the equations	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>
              <a:solidFill>
                <a:srgbClr val="FF0000"/>
              </a:solidFill>
            </a:endParaRP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	 360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US" altLang="en-US" dirty="0">
                <a:solidFill>
                  <a:srgbClr val="FF0000"/>
                </a:solidFill>
              </a:rPr>
              <a:t> = 2</a:t>
            </a:r>
            <a:r>
              <a:rPr lang="en-US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 </a:t>
            </a:r>
            <a:r>
              <a:rPr lang="en-US" altLang="en-US" dirty="0">
                <a:solidFill>
                  <a:srgbClr val="FF0000"/>
                </a:solidFill>
              </a:rPr>
              <a:t>rad</a:t>
            </a:r>
            <a:r>
              <a:rPr lang="en-US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  		</a:t>
            </a:r>
            <a:r>
              <a:rPr lang="en-US" altLang="en-US" dirty="0">
                <a:solidFill>
                  <a:srgbClr val="FF0000"/>
                </a:solidFill>
              </a:rPr>
              <a:t>and 	180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US" altLang="en-US" dirty="0">
                <a:solidFill>
                  <a:srgbClr val="FF0000"/>
                </a:solidFill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 </a:t>
            </a:r>
            <a:r>
              <a:rPr lang="en-US" altLang="en-US" dirty="0">
                <a:solidFill>
                  <a:srgbClr val="FF0000"/>
                </a:solidFill>
              </a:rPr>
              <a:t>rad.	</a:t>
            </a:r>
            <a:r>
              <a:rPr lang="en-US" altLang="en-US" dirty="0"/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68B5BFD-EC0E-7A0A-0E5E-0AD17EEBA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Degree Measure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51BD4AE-5CEC-3D8A-19B6-6E5F9C731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From the second equation, you obtain</a:t>
            </a:r>
            <a:r>
              <a:rPr lang="en-US" altLang="en-US" sz="800" dirty="0"/>
              <a:t>	</a:t>
            </a:r>
            <a:endParaRPr lang="en-US" altLang="en-US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1</a:t>
            </a:r>
            <a:r>
              <a:rPr lang="en-US" altLang="en-US" sz="400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=       rad</a:t>
            </a:r>
            <a:r>
              <a:rPr lang="en-US" altLang="en-US" i="1" dirty="0">
                <a:sym typeface="Symbol" panose="05050102010706020507" pitchFamily="18" charset="2"/>
              </a:rPr>
              <a:t>  </a:t>
            </a:r>
            <a:r>
              <a:rPr lang="en-US" altLang="en-US" dirty="0"/>
              <a:t>and 1 rad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=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	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2153F196-D4AC-1E89-2229-18EBAAA79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281036"/>
            <a:ext cx="5032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73F7B2D6-D892-433E-407F-4A36ED72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06" y="2281037"/>
            <a:ext cx="5032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>
            <a:extLst>
              <a:ext uri="{FF2B5EF4-FFF2-40B4-BE49-F238E27FC236}">
                <a16:creationId xmlns:a16="http://schemas.microsoft.com/office/drawing/2014/main" id="{0EF45345-5F71-4A9B-86F2-44439BDD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6" y="3390901"/>
            <a:ext cx="80105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85962" y="623888"/>
            <a:ext cx="7462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sz="2800" dirty="0">
                <a:solidFill>
                  <a:srgbClr val="339933"/>
                </a:solidFill>
              </a:rPr>
              <a:t>Converting </a:t>
            </a:r>
            <a:r>
              <a:rPr lang="en-US" sz="2800" dirty="0">
                <a:solidFill>
                  <a:srgbClr val="C00000"/>
                </a:solidFill>
              </a:rPr>
              <a:t>Degree</a:t>
            </a:r>
            <a:r>
              <a:rPr lang="en-US" sz="2800" dirty="0">
                <a:solidFill>
                  <a:srgbClr val="339933"/>
                </a:solidFill>
              </a:rPr>
              <a:t> Measure to </a:t>
            </a:r>
            <a:r>
              <a:rPr lang="en-US" sz="2800" dirty="0">
                <a:solidFill>
                  <a:srgbClr val="C00000"/>
                </a:solidFill>
              </a:rPr>
              <a:t>Radian</a:t>
            </a:r>
            <a:r>
              <a:rPr lang="en-US" sz="2800" dirty="0">
                <a:solidFill>
                  <a:srgbClr val="339933"/>
                </a:solidFill>
              </a:rPr>
              <a:t> Measure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89125" y="2155825"/>
            <a:ext cx="379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Convert to radian measure: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65325" y="2613025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a)  </a:t>
            </a:r>
            <a:r>
              <a:rPr lang="en-US"/>
              <a:t>210</a:t>
            </a:r>
            <a:r>
              <a:rPr lang="en-US" baseline="30000"/>
              <a:t>0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40932" y="1376249"/>
            <a:ext cx="2165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180</a:t>
            </a:r>
            <a:r>
              <a:rPr lang="en-US" sz="2400" b="1" baseline="30000" dirty="0">
                <a:solidFill>
                  <a:srgbClr val="CC0000"/>
                </a:solidFill>
              </a:rPr>
              <a:t>0</a:t>
            </a:r>
            <a:r>
              <a:rPr lang="en-US" sz="2400" b="1" dirty="0">
                <a:solidFill>
                  <a:srgbClr val="CC0000"/>
                </a:solidFill>
                <a:latin typeface="Symbol" pitchFamily="18" charset="2"/>
              </a:rPr>
              <a:t>  </a:t>
            </a:r>
            <a:r>
              <a:rPr lang="en-US" sz="2400" b="1" dirty="0">
                <a:solidFill>
                  <a:srgbClr val="CC0000"/>
                </a:solidFill>
              </a:rPr>
              <a:t>or </a:t>
            </a:r>
            <a:r>
              <a:rPr lang="en-US" sz="2400" b="1" dirty="0">
                <a:solidFill>
                  <a:srgbClr val="CC0000"/>
                </a:solidFill>
                <a:latin typeface="Symbol" pitchFamily="18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π</a:t>
            </a:r>
            <a:r>
              <a:rPr lang="en-US" sz="2400" b="1" dirty="0">
                <a:solidFill>
                  <a:srgbClr val="CC0000"/>
                </a:solidFill>
              </a:rPr>
              <a:t> rad </a:t>
            </a:r>
          </a:p>
        </p:txBody>
      </p:sp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6850063" y="1268421"/>
          <a:ext cx="10477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393480" progId="Equation.DSMT4">
                  <p:embed/>
                </p:oleObj>
              </mc:Choice>
              <mc:Fallback>
                <p:oleObj name="Equation" r:id="rId3" imgW="545760" imgH="393480" progId="Equation.DSMT4">
                  <p:embed/>
                  <p:pic>
                    <p:nvPicPr>
                      <p:cNvPr id="81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63" y="1268421"/>
                        <a:ext cx="10477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3"/>
          <p:cNvGraphicFramePr>
            <a:graphicFrameLocks noChangeAspect="1"/>
          </p:cNvGraphicFramePr>
          <p:nvPr/>
        </p:nvGraphicFramePr>
        <p:xfrm>
          <a:off x="3013075" y="3354532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 3.6+" r:id="rId5" imgW="355600" imgH="355600" progId="Equation.DSMT36">
                  <p:embed/>
                </p:oleObj>
              </mc:Choice>
              <mc:Fallback>
                <p:oleObj name="MathType Equation 3.6+" r:id="rId5" imgW="355600" imgH="355600" progId="Equation.DSMT36">
                  <p:embed/>
                  <p:pic>
                    <p:nvPicPr>
                      <p:cNvPr id="82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3354532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946400" y="4126057"/>
            <a:ext cx="96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≈ 3.67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343401" y="3402158"/>
            <a:ext cx="1774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CC0000"/>
                </a:solidFill>
                <a:latin typeface="+mn-lt"/>
              </a:rPr>
              <a:t>Exact radian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292601" y="4087958"/>
            <a:ext cx="2768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  <a:latin typeface="+mn-lt"/>
              </a:rPr>
              <a:t>Approximate radian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918325" y="2628901"/>
            <a:ext cx="1356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CC0000"/>
                </a:solidFill>
              </a:rPr>
              <a:t>b)</a:t>
            </a:r>
            <a:r>
              <a:rPr lang="en-US" dirty="0"/>
              <a:t>  - 315</a:t>
            </a:r>
            <a:r>
              <a:rPr lang="en-US" baseline="30000" dirty="0"/>
              <a:t>0</a:t>
            </a:r>
            <a:endParaRPr lang="en-US" dirty="0"/>
          </a:p>
        </p:txBody>
      </p:sp>
      <p:graphicFrame>
        <p:nvGraphicFramePr>
          <p:cNvPr id="8208" name="Object 4"/>
          <p:cNvGraphicFramePr>
            <a:graphicFrameLocks noChangeAspect="1"/>
          </p:cNvGraphicFramePr>
          <p:nvPr/>
        </p:nvGraphicFramePr>
        <p:xfrm>
          <a:off x="7970839" y="3224213"/>
          <a:ext cx="10064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393480" progId="Equation.DSMT4">
                  <p:embed/>
                </p:oleObj>
              </mc:Choice>
              <mc:Fallback>
                <p:oleObj name="Equation" r:id="rId7" imgW="469800" imgH="393480" progId="Equation.DSMT4">
                  <p:embed/>
                  <p:pic>
                    <p:nvPicPr>
                      <p:cNvPr id="82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0839" y="3224213"/>
                        <a:ext cx="10064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Object 5"/>
          <p:cNvGraphicFramePr>
            <a:graphicFrameLocks noChangeAspect="1"/>
          </p:cNvGraphicFramePr>
          <p:nvPr/>
        </p:nvGraphicFramePr>
        <p:xfrm>
          <a:off x="3124201" y="2476500"/>
          <a:ext cx="7604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200" imgH="393700" progId="Equation.DSMT4">
                  <p:embed/>
                </p:oleObj>
              </mc:Choice>
              <mc:Fallback>
                <p:oleObj name="Equation" r:id="rId9" imgW="457200" imgH="393700" progId="Equation.DSMT4">
                  <p:embed/>
                  <p:pic>
                    <p:nvPicPr>
                      <p:cNvPr id="82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1" y="2476500"/>
                        <a:ext cx="7604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0" name="Object 6"/>
          <p:cNvGraphicFramePr>
            <a:graphicFrameLocks noChangeAspect="1"/>
          </p:cNvGraphicFramePr>
          <p:nvPr/>
        </p:nvGraphicFramePr>
        <p:xfrm>
          <a:off x="8256588" y="2514600"/>
          <a:ext cx="8874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7200" imgH="393700" progId="Equation.DSMT4">
                  <p:embed/>
                </p:oleObj>
              </mc:Choice>
              <mc:Fallback>
                <p:oleObj name="Equation" r:id="rId11" imgW="457200" imgH="393700" progId="Equation.DSMT4">
                  <p:embed/>
                  <p:pic>
                    <p:nvPicPr>
                      <p:cNvPr id="82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2514600"/>
                        <a:ext cx="8874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" name="Object 7"/>
          <p:cNvGraphicFramePr>
            <a:graphicFrameLocks noChangeAspect="1"/>
          </p:cNvGraphicFramePr>
          <p:nvPr/>
        </p:nvGraphicFramePr>
        <p:xfrm>
          <a:off x="7974013" y="4217988"/>
          <a:ext cx="11160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560" imgH="177480" progId="Equation.DSMT4">
                  <p:embed/>
                </p:oleObj>
              </mc:Choice>
              <mc:Fallback>
                <p:oleObj name="Equation" r:id="rId12" imgW="520560" imgH="177480" progId="Equation.DSMT4">
                  <p:embed/>
                  <p:pic>
                    <p:nvPicPr>
                      <p:cNvPr id="82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3" y="4217988"/>
                        <a:ext cx="11160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962400" y="5403549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latin typeface="+mn-lt"/>
              </a:rPr>
              <a:t>To convert from degrees</a:t>
            </a:r>
          </a:p>
          <a:p>
            <a:r>
              <a:rPr lang="en-US" dirty="0">
                <a:latin typeface="+mn-lt"/>
              </a:rPr>
              <a:t>to radians, multiply by</a:t>
            </a:r>
          </a:p>
        </p:txBody>
      </p:sp>
      <p:graphicFrame>
        <p:nvGraphicFramePr>
          <p:cNvPr id="8214" name="Object 8"/>
          <p:cNvGraphicFramePr>
            <a:graphicFrameLocks noChangeAspect="1"/>
          </p:cNvGraphicFramePr>
          <p:nvPr/>
        </p:nvGraphicFramePr>
        <p:xfrm>
          <a:off x="7404100" y="5472114"/>
          <a:ext cx="787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80" imgH="393480" progId="Equation.DSMT4">
                  <p:embed/>
                </p:oleObj>
              </mc:Choice>
              <mc:Fallback>
                <p:oleObj name="Equation" r:id="rId14" imgW="380880" imgH="393480" progId="Equation.DSMT4">
                  <p:embed/>
                  <p:pic>
                    <p:nvPicPr>
                      <p:cNvPr id="82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100" y="5472114"/>
                        <a:ext cx="7874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83" y="5210176"/>
            <a:ext cx="1652587" cy="16478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97679" y="-76200"/>
            <a:ext cx="7339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Angles and Angle Measure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8270876" y="1295400"/>
          <a:ext cx="15589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12520" imgH="393480" progId="Equation.DSMT4">
                  <p:embed/>
                </p:oleObj>
              </mc:Choice>
              <mc:Fallback>
                <p:oleObj name="Equation" r:id="rId17" imgW="812520" imgH="39348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6" y="1295400"/>
                        <a:ext cx="15589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79066" y="1376249"/>
            <a:ext cx="310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One half a rotation is 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D25A-F7DE-4117-B8E2-936BFD367C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  <p:bldP spid="8203" grpId="0" autoUpdateAnimBg="0"/>
      <p:bldP spid="8204" grpId="0" autoUpdateAnimBg="0"/>
      <p:bldP spid="8205" grpId="0" autoUpdateAnimBg="0"/>
      <p:bldP spid="8206" grpId="0" autoUpdateAnimBg="0"/>
      <p:bldP spid="8213" grpId="0" autoUpdateAnimBg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2530475" y="1"/>
            <a:ext cx="7462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sz="2800" u="sng" dirty="0">
                <a:solidFill>
                  <a:srgbClr val="339933"/>
                </a:solidFill>
              </a:rPr>
              <a:t>Converting </a:t>
            </a:r>
            <a:r>
              <a:rPr lang="en-US" sz="2800" u="sng" dirty="0">
                <a:solidFill>
                  <a:srgbClr val="C00000"/>
                </a:solidFill>
              </a:rPr>
              <a:t>Radian</a:t>
            </a:r>
            <a:r>
              <a:rPr lang="en-US" sz="2800" u="sng" dirty="0">
                <a:solidFill>
                  <a:srgbClr val="339933"/>
                </a:solidFill>
              </a:rPr>
              <a:t> Measure to </a:t>
            </a:r>
            <a:r>
              <a:rPr lang="en-US" sz="2800" u="sng" dirty="0">
                <a:solidFill>
                  <a:srgbClr val="C00000"/>
                </a:solidFill>
              </a:rPr>
              <a:t>Degree</a:t>
            </a:r>
            <a:r>
              <a:rPr lang="en-US" sz="2800" u="sng" dirty="0">
                <a:solidFill>
                  <a:srgbClr val="339933"/>
                </a:solidFill>
              </a:rPr>
              <a:t> Measure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752600" y="1219200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Convert to degree measure: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965325" y="18669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a)</a:t>
            </a:r>
          </a:p>
        </p:txBody>
      </p:sp>
      <p:graphicFrame>
        <p:nvGraphicFramePr>
          <p:cNvPr id="154631" name="Object 3"/>
          <p:cNvGraphicFramePr>
            <a:graphicFrameLocks noChangeAspect="1"/>
          </p:cNvGraphicFramePr>
          <p:nvPr/>
        </p:nvGraphicFramePr>
        <p:xfrm>
          <a:off x="3061855" y="1856510"/>
          <a:ext cx="8302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393480" progId="Equation.DSMT4">
                  <p:embed/>
                </p:oleObj>
              </mc:Choice>
              <mc:Fallback>
                <p:oleObj name="Equation" r:id="rId3" imgW="431640" imgH="393480" progId="Equation.DSMT4">
                  <p:embed/>
                  <p:pic>
                    <p:nvPicPr>
                      <p:cNvPr id="1546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855" y="1856510"/>
                        <a:ext cx="8302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2819400" y="2705100"/>
            <a:ext cx="99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= 120</a:t>
            </a:r>
            <a:r>
              <a:rPr lang="en-US" baseline="30000" dirty="0">
                <a:solidFill>
                  <a:schemeClr val="accent2"/>
                </a:solidFill>
              </a:rPr>
              <a:t>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6918326" y="18288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b)</a:t>
            </a:r>
            <a:endParaRPr lang="en-US"/>
          </a:p>
        </p:txBody>
      </p:sp>
      <p:graphicFrame>
        <p:nvGraphicFramePr>
          <p:cNvPr id="154634" name="Object 4"/>
          <p:cNvGraphicFramePr>
            <a:graphicFrameLocks noChangeAspect="1"/>
          </p:cNvGraphicFramePr>
          <p:nvPr/>
        </p:nvGraphicFramePr>
        <p:xfrm>
          <a:off x="8581232" y="1679575"/>
          <a:ext cx="8302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1640" imgH="393480" progId="Equation.DSMT4">
                  <p:embed/>
                </p:oleObj>
              </mc:Choice>
              <mc:Fallback>
                <p:oleObj name="Equation" r:id="rId5" imgW="431640" imgH="393480" progId="Equation.DSMT4">
                  <p:embed/>
                  <p:pic>
                    <p:nvPicPr>
                      <p:cNvPr id="1546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232" y="1679575"/>
                        <a:ext cx="8302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5" name="Object 5"/>
          <p:cNvGraphicFramePr>
            <a:graphicFrameLocks noChangeAspect="1"/>
          </p:cNvGraphicFramePr>
          <p:nvPr/>
        </p:nvGraphicFramePr>
        <p:xfrm>
          <a:off x="2468140" y="1824683"/>
          <a:ext cx="4921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393480" progId="Equation.DSMT4">
                  <p:embed/>
                </p:oleObj>
              </mc:Choice>
              <mc:Fallback>
                <p:oleObj name="Equation" r:id="rId7" imgW="241200" imgH="393480" progId="Equation.DSMT4">
                  <p:embed/>
                  <p:pic>
                    <p:nvPicPr>
                      <p:cNvPr id="1546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140" y="1824683"/>
                        <a:ext cx="49212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6" name="Object 6"/>
          <p:cNvGraphicFramePr>
            <a:graphicFrameLocks noChangeAspect="1"/>
          </p:cNvGraphicFramePr>
          <p:nvPr/>
        </p:nvGraphicFramePr>
        <p:xfrm>
          <a:off x="7402514" y="1638301"/>
          <a:ext cx="11652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393480" progId="Equation.DSMT4">
                  <p:embed/>
                </p:oleObj>
              </mc:Choice>
              <mc:Fallback>
                <p:oleObj name="Equation" r:id="rId9" imgW="571320" imgH="393480" progId="Equation.DSMT4">
                  <p:embed/>
                  <p:pic>
                    <p:nvPicPr>
                      <p:cNvPr id="1546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4" y="1638301"/>
                        <a:ext cx="116522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8534401" y="2705101"/>
            <a:ext cx="949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= -15</a:t>
            </a:r>
            <a:r>
              <a:rPr lang="en-US" baseline="30000" dirty="0">
                <a:solidFill>
                  <a:schemeClr val="accent2"/>
                </a:solidFill>
              </a:rPr>
              <a:t>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2117726" y="4876801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CC0000"/>
                </a:solidFill>
              </a:rPr>
              <a:t>c)</a:t>
            </a:r>
            <a:r>
              <a:rPr lang="en-US" dirty="0"/>
              <a:t>   1.68</a:t>
            </a:r>
          </a:p>
        </p:txBody>
      </p:sp>
      <p:graphicFrame>
        <p:nvGraphicFramePr>
          <p:cNvPr id="154639" name="Object 7"/>
          <p:cNvGraphicFramePr>
            <a:graphicFrameLocks noChangeAspect="1"/>
          </p:cNvGraphicFramePr>
          <p:nvPr/>
        </p:nvGraphicFramePr>
        <p:xfrm>
          <a:off x="3338513" y="4703613"/>
          <a:ext cx="8858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1640" imgH="393480" progId="Equation.DSMT4">
                  <p:embed/>
                </p:oleObj>
              </mc:Choice>
              <mc:Fallback>
                <p:oleObj name="Equation" r:id="rId11" imgW="431640" imgH="393480" progId="Equation.DSMT4">
                  <p:embed/>
                  <p:pic>
                    <p:nvPicPr>
                      <p:cNvPr id="154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703613"/>
                        <a:ext cx="8858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40" name="Text Box 16"/>
          <p:cNvSpPr txBox="1">
            <a:spLocks noChangeArrowheads="1"/>
          </p:cNvSpPr>
          <p:nvPr/>
        </p:nvSpPr>
        <p:spPr bwMode="auto">
          <a:xfrm>
            <a:off x="3040856" y="5638800"/>
            <a:ext cx="122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= 96.26</a:t>
            </a:r>
            <a:r>
              <a:rPr lang="en-US" baseline="30000" dirty="0">
                <a:solidFill>
                  <a:schemeClr val="accent2"/>
                </a:solidFill>
              </a:rPr>
              <a:t>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4641" name="Text Box 17"/>
          <p:cNvSpPr txBox="1">
            <a:spLocks noChangeArrowheads="1"/>
          </p:cNvSpPr>
          <p:nvPr/>
        </p:nvSpPr>
        <p:spPr bwMode="auto">
          <a:xfrm>
            <a:off x="7064375" y="4340226"/>
            <a:ext cx="3203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latin typeface="+mn-lt"/>
              </a:rPr>
              <a:t>To convert from radians</a:t>
            </a:r>
          </a:p>
          <a:p>
            <a:r>
              <a:rPr lang="en-US" dirty="0">
                <a:latin typeface="+mn-lt"/>
              </a:rPr>
              <a:t>to degrees, multiply by</a:t>
            </a:r>
          </a:p>
        </p:txBody>
      </p:sp>
      <p:graphicFrame>
        <p:nvGraphicFramePr>
          <p:cNvPr id="154642" name="Object 8"/>
          <p:cNvGraphicFramePr>
            <a:graphicFrameLocks noChangeAspect="1"/>
          </p:cNvGraphicFramePr>
          <p:nvPr/>
        </p:nvGraphicFramePr>
        <p:xfrm>
          <a:off x="7275514" y="5167314"/>
          <a:ext cx="7889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0880" imgH="393480" progId="Equation.DSMT4">
                  <p:embed/>
                </p:oleObj>
              </mc:Choice>
              <mc:Fallback>
                <p:oleObj name="Equation" r:id="rId13" imgW="380880" imgH="393480" progId="Equation.DSMT4">
                  <p:embed/>
                  <p:pic>
                    <p:nvPicPr>
                      <p:cNvPr id="15464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4" y="5167314"/>
                        <a:ext cx="78898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851651" y="617538"/>
          <a:ext cx="10477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45760" imgH="393480" progId="Equation.DSMT4">
                  <p:embed/>
                </p:oleObj>
              </mc:Choice>
              <mc:Fallback>
                <p:oleObj name="Equation" r:id="rId15" imgW="545760" imgH="3934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1" y="617538"/>
                        <a:ext cx="10477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272464" y="644525"/>
          <a:ext cx="15589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12520" imgH="393480" progId="Equation.DSMT4">
                  <p:embed/>
                </p:oleObj>
              </mc:Choice>
              <mc:Fallback>
                <p:oleObj name="Equation" r:id="rId17" imgW="81252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464" y="644525"/>
                        <a:ext cx="15589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98" y="4202113"/>
            <a:ext cx="1652587" cy="16478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D25A-F7DE-4117-B8E2-936BFD367C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627" grpId="0" autoUpdateAnimBg="0"/>
      <p:bldP spid="154628" grpId="0" autoUpdateAnimBg="0"/>
      <p:bldP spid="154632" grpId="0" autoUpdateAnimBg="0"/>
      <p:bldP spid="154633" grpId="0" autoUpdateAnimBg="0"/>
      <p:bldP spid="154637" grpId="0" autoUpdateAnimBg="0"/>
      <p:bldP spid="154638" grpId="0" autoUpdateAnimBg="0"/>
      <p:bldP spid="154640" grpId="0" autoUpdateAnimBg="0"/>
      <p:bldP spid="15464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65202" y="588821"/>
          <a:ext cx="2375928" cy="4755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43672" y="578644"/>
          <a:ext cx="2375928" cy="5706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1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175126" y="14288"/>
            <a:ext cx="3964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sz="2800" u="sng" dirty="0">
                <a:solidFill>
                  <a:srgbClr val="CC0000"/>
                </a:solidFill>
              </a:rPr>
              <a:t>Benchmark Conversions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16150" y="849314"/>
            <a:ext cx="2051050" cy="369887"/>
            <a:chOff x="692150" y="849313"/>
            <a:chExt cx="2051050" cy="369887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692150" y="852488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9pPr>
            </a:lstStyle>
            <a:p>
              <a:r>
                <a:rPr lang="en-US" sz="1800" dirty="0">
                  <a:solidFill>
                    <a:srgbClr val="CC0000"/>
                  </a:solidFill>
                </a:rPr>
                <a:t>Degrees</a:t>
              </a:r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1758950" y="849313"/>
              <a:ext cx="984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9pPr>
            </a:lstStyle>
            <a:p>
              <a:r>
                <a:rPr lang="en-US" sz="1800" dirty="0"/>
                <a:t>Radians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00601" y="1752600"/>
            <a:ext cx="843501" cy="3356908"/>
            <a:chOff x="3276600" y="1752600"/>
            <a:chExt cx="843501" cy="3356908"/>
          </a:xfrm>
        </p:grpSpPr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3429000" y="1752600"/>
              <a:ext cx="660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9pPr>
            </a:lstStyle>
            <a:p>
              <a:r>
                <a:rPr lang="en-US" sz="2800" dirty="0">
                  <a:solidFill>
                    <a:srgbClr val="CC0000"/>
                  </a:solidFill>
                </a:rPr>
                <a:t>30</a:t>
              </a:r>
              <a:r>
                <a:rPr lang="en-US" sz="2800" baseline="30000" dirty="0">
                  <a:solidFill>
                    <a:srgbClr val="CC0000"/>
                  </a:solidFill>
                </a:rPr>
                <a:t>0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3429000" y="2605088"/>
              <a:ext cx="6604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9pPr>
            </a:lstStyle>
            <a:p>
              <a:r>
                <a:rPr lang="en-US" sz="2800" dirty="0">
                  <a:solidFill>
                    <a:srgbClr val="CC0000"/>
                  </a:solidFill>
                </a:rPr>
                <a:t>45</a:t>
              </a:r>
              <a:r>
                <a:rPr lang="en-US" sz="2800" baseline="30000" dirty="0">
                  <a:solidFill>
                    <a:srgbClr val="CC0000"/>
                  </a:solidFill>
                </a:rPr>
                <a:t>0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3429000" y="3644900"/>
              <a:ext cx="660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9pPr>
            </a:lstStyle>
            <a:p>
              <a:r>
                <a:rPr lang="en-US" sz="2800" dirty="0">
                  <a:solidFill>
                    <a:srgbClr val="CC0000"/>
                  </a:solidFill>
                </a:rPr>
                <a:t>60</a:t>
              </a:r>
              <a:r>
                <a:rPr lang="en-US" sz="2800" baseline="30000" dirty="0">
                  <a:solidFill>
                    <a:srgbClr val="CC0000"/>
                  </a:solidFill>
                </a:rPr>
                <a:t>0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3276600" y="4586288"/>
              <a:ext cx="8435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9pPr>
            </a:lstStyle>
            <a:p>
              <a:r>
                <a:rPr lang="en-US" sz="2800" dirty="0">
                  <a:solidFill>
                    <a:srgbClr val="CC0000"/>
                  </a:solidFill>
                </a:rPr>
                <a:t>720</a:t>
              </a:r>
              <a:r>
                <a:rPr lang="en-US" sz="2800" baseline="30000" dirty="0">
                  <a:solidFill>
                    <a:srgbClr val="CC0000"/>
                  </a:solidFill>
                </a:rPr>
                <a:t>0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</p:grpSp>
      <p:graphicFrame>
        <p:nvGraphicFramePr>
          <p:cNvPr id="15370" name="Object 3"/>
          <p:cNvGraphicFramePr>
            <a:graphicFrameLocks noChangeAspect="1"/>
          </p:cNvGraphicFramePr>
          <p:nvPr/>
        </p:nvGraphicFramePr>
        <p:xfrm>
          <a:off x="6111876" y="1600200"/>
          <a:ext cx="3270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 3.6+" r:id="rId3" imgW="152400" imgH="355600" progId="Equation.DSMT36">
                  <p:embed/>
                </p:oleObj>
              </mc:Choice>
              <mc:Fallback>
                <p:oleObj name="MathType Equation 3.6+" r:id="rId3" imgW="152400" imgH="355600" progId="Equation.DSMT36">
                  <p:embed/>
                  <p:pic>
                    <p:nvPicPr>
                      <p:cNvPr id="153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6" y="1600200"/>
                        <a:ext cx="3270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4"/>
          <p:cNvGraphicFramePr>
            <a:graphicFrameLocks noChangeAspect="1"/>
          </p:cNvGraphicFramePr>
          <p:nvPr/>
        </p:nvGraphicFramePr>
        <p:xfrm>
          <a:off x="6108701" y="2514600"/>
          <a:ext cx="3270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 3.6+" r:id="rId5" imgW="152400" imgH="355600" progId="Equation.DSMT36">
                  <p:embed/>
                </p:oleObj>
              </mc:Choice>
              <mc:Fallback>
                <p:oleObj name="MathType Equation 3.6+" r:id="rId5" imgW="152400" imgH="355600" progId="Equation.DSMT36">
                  <p:embed/>
                  <p:pic>
                    <p:nvPicPr>
                      <p:cNvPr id="153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1" y="2514600"/>
                        <a:ext cx="3270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5"/>
          <p:cNvGraphicFramePr>
            <a:graphicFrameLocks noChangeAspect="1"/>
          </p:cNvGraphicFramePr>
          <p:nvPr/>
        </p:nvGraphicFramePr>
        <p:xfrm>
          <a:off x="6096001" y="3505200"/>
          <a:ext cx="3270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 3.6+" r:id="rId7" imgW="152400" imgH="355600" progId="Equation.DSMT36">
                  <p:embed/>
                </p:oleObj>
              </mc:Choice>
              <mc:Fallback>
                <p:oleObj name="MathType Equation 3.6+" r:id="rId7" imgW="152400" imgH="355600" progId="Equation.DSMT36">
                  <p:embed/>
                  <p:pic>
                    <p:nvPicPr>
                      <p:cNvPr id="153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3505200"/>
                        <a:ext cx="3270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6"/>
          <p:cNvGraphicFramePr>
            <a:graphicFrameLocks noChangeAspect="1"/>
          </p:cNvGraphicFramePr>
          <p:nvPr/>
        </p:nvGraphicFramePr>
        <p:xfrm>
          <a:off x="5989639" y="4610100"/>
          <a:ext cx="4905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600" imgH="177480" progId="Equation.DSMT4">
                  <p:embed/>
                </p:oleObj>
              </mc:Choice>
              <mc:Fallback>
                <p:oleObj name="Equation" r:id="rId9" imgW="228600" imgH="177480" progId="Equation.DSMT4">
                  <p:embed/>
                  <p:pic>
                    <p:nvPicPr>
                      <p:cNvPr id="1537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9" y="4610100"/>
                        <a:ext cx="4905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8" name="Oval 68"/>
          <p:cNvSpPr>
            <a:spLocks noChangeArrowheads="1"/>
          </p:cNvSpPr>
          <p:nvPr/>
        </p:nvSpPr>
        <p:spPr bwMode="auto">
          <a:xfrm>
            <a:off x="7057777" y="673100"/>
            <a:ext cx="2971800" cy="297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737680" y="859490"/>
            <a:ext cx="2051050" cy="369887"/>
            <a:chOff x="3213680" y="859489"/>
            <a:chExt cx="2051050" cy="369887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213680" y="862664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9pPr>
            </a:lstStyle>
            <a:p>
              <a:r>
                <a:rPr lang="en-US" sz="1800" dirty="0">
                  <a:solidFill>
                    <a:srgbClr val="CC0000"/>
                  </a:solidFill>
                </a:rPr>
                <a:t>Degrees</a:t>
              </a: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4280480" y="859489"/>
              <a:ext cx="984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9pPr>
            </a:lstStyle>
            <a:p>
              <a:r>
                <a:rPr lang="en-US" sz="1800" dirty="0"/>
                <a:t>Radians</a:t>
              </a:r>
            </a:p>
          </p:txBody>
        </p:sp>
      </p:grp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3624263" y="1790700"/>
          <a:ext cx="273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3" y="1790700"/>
                        <a:ext cx="273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3581401" y="2474913"/>
          <a:ext cx="35401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80" imgH="393480" progId="Equation.DSMT4">
                  <p:embed/>
                </p:oleObj>
              </mc:Choice>
              <mc:Fallback>
                <p:oleObj name="Equation" r:id="rId13" imgW="164880" imgH="393480" progId="Equation.DSMT4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1" y="2474913"/>
                        <a:ext cx="354013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3594100" y="3735389"/>
          <a:ext cx="30003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" imgH="139680" progId="Equation.DSMT4">
                  <p:embed/>
                </p:oleObj>
              </mc:Choice>
              <mc:Fallback>
                <p:oleObj name="Equation" r:id="rId15" imgW="139680" imgH="13968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3735389"/>
                        <a:ext cx="300038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3521076" y="4413250"/>
          <a:ext cx="5175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1200" imgH="393480" progId="Equation.DSMT4">
                  <p:embed/>
                </p:oleObj>
              </mc:Choice>
              <mc:Fallback>
                <p:oleObj name="Equation" r:id="rId17" imgW="241200" imgH="393480" progId="Equation.DSMT4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6" y="4413250"/>
                        <a:ext cx="5175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286001" y="1752600"/>
            <a:ext cx="843501" cy="4347508"/>
            <a:chOff x="762000" y="1752600"/>
            <a:chExt cx="843501" cy="4347508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14400" y="1752600"/>
              <a:ext cx="4844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9pPr>
            </a:lstStyle>
            <a:p>
              <a:r>
                <a:rPr lang="en-US" sz="2800" dirty="0">
                  <a:solidFill>
                    <a:srgbClr val="CC0000"/>
                  </a:solidFill>
                </a:rPr>
                <a:t>0</a:t>
              </a:r>
              <a:r>
                <a:rPr lang="en-US" sz="2800" baseline="30000" dirty="0">
                  <a:solidFill>
                    <a:srgbClr val="CC0000"/>
                  </a:solidFill>
                </a:rPr>
                <a:t>0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914400" y="2605088"/>
              <a:ext cx="663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9pPr>
            </a:lstStyle>
            <a:p>
              <a:r>
                <a:rPr lang="en-US" sz="2800" dirty="0">
                  <a:solidFill>
                    <a:srgbClr val="CC0000"/>
                  </a:solidFill>
                </a:rPr>
                <a:t>90</a:t>
              </a:r>
              <a:r>
                <a:rPr lang="en-US" sz="2800" baseline="30000" dirty="0">
                  <a:solidFill>
                    <a:srgbClr val="CC0000"/>
                  </a:solidFill>
                </a:rPr>
                <a:t>0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762000" y="3644900"/>
              <a:ext cx="8435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9pPr>
            </a:lstStyle>
            <a:p>
              <a:r>
                <a:rPr lang="en-US" sz="2800" dirty="0">
                  <a:solidFill>
                    <a:srgbClr val="CC0000"/>
                  </a:solidFill>
                </a:rPr>
                <a:t>180</a:t>
              </a:r>
              <a:r>
                <a:rPr lang="en-US" sz="2800" baseline="30000" dirty="0">
                  <a:solidFill>
                    <a:srgbClr val="CC0000"/>
                  </a:solidFill>
                </a:rPr>
                <a:t>0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762000" y="4586288"/>
              <a:ext cx="8435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9pPr>
            </a:lstStyle>
            <a:p>
              <a:r>
                <a:rPr lang="en-US" sz="2800" dirty="0">
                  <a:solidFill>
                    <a:srgbClr val="CC0000"/>
                  </a:solidFill>
                </a:rPr>
                <a:t>270</a:t>
              </a:r>
              <a:r>
                <a:rPr lang="en-US" sz="2800" baseline="30000" dirty="0">
                  <a:solidFill>
                    <a:srgbClr val="CC0000"/>
                  </a:solidFill>
                </a:rPr>
                <a:t>0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762000" y="5576888"/>
              <a:ext cx="8435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8" charset="0"/>
                  <a:ea typeface="ＭＳ Ｐゴシック" pitchFamily="34" charset="-128"/>
                </a:defRPr>
              </a:lvl9pPr>
            </a:lstStyle>
            <a:p>
              <a:r>
                <a:rPr lang="en-US" sz="2800" dirty="0">
                  <a:solidFill>
                    <a:srgbClr val="CC0000"/>
                  </a:solidFill>
                </a:rPr>
                <a:t>360</a:t>
              </a:r>
              <a:r>
                <a:rPr lang="en-US" sz="2800" baseline="30000" dirty="0">
                  <a:solidFill>
                    <a:srgbClr val="CC0000"/>
                  </a:solidFill>
                </a:rPr>
                <a:t>0</a:t>
              </a:r>
              <a:endParaRPr lang="en-US" sz="2800" dirty="0">
                <a:solidFill>
                  <a:srgbClr val="CC0000"/>
                </a:solidFill>
              </a:endParaRPr>
            </a:p>
          </p:txBody>
        </p:sp>
      </p:grpSp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3533775" y="5634039"/>
          <a:ext cx="4905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28600" imgH="177480" progId="Equation.DSMT4">
                  <p:embed/>
                </p:oleObj>
              </mc:Choice>
              <mc:Fallback>
                <p:oleObj name="Equation" r:id="rId19" imgW="228600" imgH="17748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5634039"/>
                        <a:ext cx="49053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hlinkClick r:id="rId21" action="ppaction://hlinkfile"/>
          </p:cNvPr>
          <p:cNvSpPr/>
          <p:nvPr/>
        </p:nvSpPr>
        <p:spPr>
          <a:xfrm>
            <a:off x="4617744" y="5657106"/>
            <a:ext cx="60673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3">
                    <a:lumMod val="50000"/>
                  </a:schemeClr>
                </a:solidFill>
              </a:rPr>
              <a:t>Angles in Standard Position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19925" y="3967164"/>
          <a:ext cx="30861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62040" imgH="203040" progId="Equation.DSMT4">
                  <p:embed/>
                </p:oleObj>
              </mc:Choice>
              <mc:Fallback>
                <p:oleObj name="Equation" r:id="rId22" imgW="156204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967164"/>
                        <a:ext cx="30861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1" y="3886201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57.3</a:t>
            </a:r>
          </a:p>
        </p:txBody>
      </p:sp>
    </p:spTree>
    <p:extLst>
      <p:ext uri="{BB962C8B-B14F-4D97-AF65-F5344CB8AC3E}">
        <p14:creationId xmlns:p14="http://schemas.microsoft.com/office/powerpoint/2010/main" val="2861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8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362201" y="14288"/>
            <a:ext cx="7534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sz="2800" u="sng" dirty="0">
                <a:solidFill>
                  <a:srgbClr val="006600"/>
                </a:solidFill>
              </a:rPr>
              <a:t>Determining the Sector Angle or the Arc Length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812926" y="669926"/>
            <a:ext cx="5795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latin typeface="+mn-lt"/>
              </a:rPr>
              <a:t>Determine the measure of the sector angle: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657600" y="1676401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sz="2000" dirty="0">
                <a:solidFill>
                  <a:srgbClr val="CC0000"/>
                </a:solidFill>
              </a:rPr>
              <a:t>6.1 cm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286000" y="1524001"/>
            <a:ext cx="69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CC0000"/>
                </a:solidFill>
              </a:rPr>
              <a:t>5</a:t>
            </a:r>
            <a:r>
              <a:rPr lang="en-US" sz="2000" i="1">
                <a:solidFill>
                  <a:srgbClr val="CC0000"/>
                </a:solidFill>
              </a:rPr>
              <a:t> </a:t>
            </a:r>
            <a:r>
              <a:rPr lang="en-US" sz="2000">
                <a:solidFill>
                  <a:srgbClr val="CC0000"/>
                </a:solidFill>
              </a:rPr>
              <a:t>cm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81200" y="1371600"/>
            <a:ext cx="1676400" cy="1600200"/>
            <a:chOff x="457200" y="1371600"/>
            <a:chExt cx="1676400" cy="1600200"/>
          </a:xfrm>
        </p:grpSpPr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457200" y="1371600"/>
              <a:ext cx="1676400" cy="160020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 flipV="1">
              <a:off x="1295400" y="1384300"/>
              <a:ext cx="228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295400" y="2209800"/>
              <a:ext cx="6858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51" name="Object 2"/>
            <p:cNvGraphicFramePr>
              <a:graphicFrameLocks noChangeAspect="1"/>
            </p:cNvGraphicFramePr>
            <p:nvPr/>
          </p:nvGraphicFramePr>
          <p:xfrm>
            <a:off x="1443038" y="1979613"/>
            <a:ext cx="211137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300" imgH="152400" progId="Equation.DSMT36">
                    <p:embed/>
                  </p:oleObj>
                </mc:Choice>
                <mc:Fallback>
                  <p:oleObj name="Equation" r:id="rId3" imgW="114300" imgH="152400" progId="Equation.DSMT36">
                    <p:embed/>
                    <p:pic>
                      <p:nvPicPr>
                        <p:cNvPr id="1025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3038" y="1979613"/>
                          <a:ext cx="211137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52" name="Object 3"/>
          <p:cNvGraphicFramePr>
            <a:graphicFrameLocks noChangeAspect="1"/>
          </p:cNvGraphicFramePr>
          <p:nvPr/>
        </p:nvGraphicFramePr>
        <p:xfrm>
          <a:off x="5562600" y="1295400"/>
          <a:ext cx="8826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100" imgH="355600" progId="Equation.DSMT36">
                  <p:embed/>
                </p:oleObj>
              </mc:Choice>
              <mc:Fallback>
                <p:oleObj name="Equation" r:id="rId5" imgW="419100" imgH="355600" progId="Equation.DSMT36">
                  <p:embed/>
                  <p:pic>
                    <p:nvPicPr>
                      <p:cNvPr id="102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95400"/>
                        <a:ext cx="8826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4"/>
          <p:cNvGraphicFramePr>
            <a:graphicFrameLocks noChangeAspect="1"/>
          </p:cNvGraphicFramePr>
          <p:nvPr/>
        </p:nvGraphicFramePr>
        <p:xfrm>
          <a:off x="5557838" y="2057400"/>
          <a:ext cx="10969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700" imgH="355600" progId="Equation.DSMT36">
                  <p:embed/>
                </p:oleObj>
              </mc:Choice>
              <mc:Fallback>
                <p:oleObj name="Equation" r:id="rId7" imgW="520700" imgH="355600" progId="Equation.DSMT36">
                  <p:embed/>
                  <p:pic>
                    <p:nvPicPr>
                      <p:cNvPr id="102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057400"/>
                        <a:ext cx="109696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5"/>
          <p:cNvGraphicFramePr>
            <a:graphicFrameLocks noChangeAspect="1"/>
          </p:cNvGraphicFramePr>
          <p:nvPr/>
        </p:nvGraphicFramePr>
        <p:xfrm>
          <a:off x="5600700" y="2895601"/>
          <a:ext cx="1143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500" imgH="152400" progId="Equation.DSMT36">
                  <p:embed/>
                </p:oleObj>
              </mc:Choice>
              <mc:Fallback>
                <p:oleObj name="Equation" r:id="rId9" imgW="571500" imgH="152400" progId="Equation.DSMT36">
                  <p:embed/>
                  <p:pic>
                    <p:nvPicPr>
                      <p:cNvPr id="102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2895601"/>
                        <a:ext cx="1143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965326" y="3489326"/>
            <a:ext cx="3390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latin typeface="+mn-lt"/>
              </a:rPr>
              <a:t>Determine the arc length.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81200" y="4191000"/>
            <a:ext cx="1676400" cy="1600200"/>
            <a:chOff x="457200" y="4191000"/>
            <a:chExt cx="1676400" cy="1600200"/>
          </a:xfrm>
        </p:grpSpPr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457200" y="4191000"/>
              <a:ext cx="1676400" cy="160020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 flipV="1">
              <a:off x="1295400" y="4203700"/>
              <a:ext cx="228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1295400" y="5029200"/>
              <a:ext cx="6858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286000" y="4343401"/>
            <a:ext cx="69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CC0000"/>
                </a:solidFill>
              </a:rPr>
              <a:t>8</a:t>
            </a:r>
            <a:r>
              <a:rPr lang="en-US" sz="2000" i="1">
                <a:solidFill>
                  <a:srgbClr val="CC0000"/>
                </a:solidFill>
              </a:rPr>
              <a:t> </a:t>
            </a:r>
            <a:r>
              <a:rPr lang="en-US" sz="2000">
                <a:solidFill>
                  <a:srgbClr val="CC0000"/>
                </a:solidFill>
              </a:rPr>
              <a:t>cm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895600" y="4714875"/>
            <a:ext cx="5261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CC0000"/>
                </a:solidFill>
              </a:rPr>
              <a:t>70</a:t>
            </a:r>
            <a:r>
              <a:rPr lang="en-US" sz="2000" baseline="30000">
                <a:solidFill>
                  <a:srgbClr val="CC0000"/>
                </a:solidFill>
              </a:rPr>
              <a:t>0</a:t>
            </a:r>
            <a:endParaRPr lang="en-US" sz="2000">
              <a:solidFill>
                <a:srgbClr val="CC0000"/>
              </a:solidFill>
            </a:endParaRPr>
          </a:p>
        </p:txBody>
      </p:sp>
      <p:graphicFrame>
        <p:nvGraphicFramePr>
          <p:cNvPr id="10264" name="Object 6"/>
          <p:cNvGraphicFramePr>
            <a:graphicFrameLocks noChangeAspect="1"/>
          </p:cNvGraphicFramePr>
          <p:nvPr/>
        </p:nvGraphicFramePr>
        <p:xfrm>
          <a:off x="8332789" y="3505200"/>
          <a:ext cx="8286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480" imgH="393480" progId="Equation.DSMT4">
                  <p:embed/>
                </p:oleObj>
              </mc:Choice>
              <mc:Fallback>
                <p:oleObj name="Equation" r:id="rId11" imgW="393480" imgH="393480" progId="Equation.DSMT4">
                  <p:embed/>
                  <p:pic>
                    <p:nvPicPr>
                      <p:cNvPr id="1026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2789" y="3505200"/>
                        <a:ext cx="8286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14801" y="4175125"/>
            <a:ext cx="322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Convert 70</a:t>
            </a:r>
            <a:r>
              <a:rPr lang="en-US" baseline="30000" dirty="0">
                <a:solidFill>
                  <a:srgbClr val="002060"/>
                </a:solidFill>
              </a:rPr>
              <a:t>0</a:t>
            </a:r>
            <a:r>
              <a:rPr lang="en-US" dirty="0">
                <a:solidFill>
                  <a:srgbClr val="002060"/>
                </a:solidFill>
              </a:rPr>
              <a:t> to radians:</a:t>
            </a:r>
          </a:p>
        </p:txBody>
      </p:sp>
      <p:graphicFrame>
        <p:nvGraphicFramePr>
          <p:cNvPr id="10266" name="Object 7"/>
          <p:cNvGraphicFramePr>
            <a:graphicFrameLocks noChangeAspect="1"/>
          </p:cNvGraphicFramePr>
          <p:nvPr/>
        </p:nvGraphicFramePr>
        <p:xfrm>
          <a:off x="4348164" y="4648200"/>
          <a:ext cx="13668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72840" imgH="393480" progId="Equation.DSMT4">
                  <p:embed/>
                </p:oleObj>
              </mc:Choice>
              <mc:Fallback>
                <p:oleObj name="Equation" r:id="rId13" imgW="672840" imgH="393480" progId="Equation.DSMT4">
                  <p:embed/>
                  <p:pic>
                    <p:nvPicPr>
                      <p:cNvPr id="1026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4" y="4648200"/>
                        <a:ext cx="13668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7" name="Object 8"/>
          <p:cNvGraphicFramePr>
            <a:graphicFrameLocks noChangeAspect="1"/>
          </p:cNvGraphicFramePr>
          <p:nvPr/>
        </p:nvGraphicFramePr>
        <p:xfrm>
          <a:off x="5830888" y="4724401"/>
          <a:ext cx="72231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55600" imgH="355600" progId="Equation.DSMT36">
                  <p:embed/>
                </p:oleObj>
              </mc:Choice>
              <mc:Fallback>
                <p:oleObj name="Equation" r:id="rId15" imgW="355600" imgH="355600" progId="Equation.DSMT36">
                  <p:embed/>
                  <p:pic>
                    <p:nvPicPr>
                      <p:cNvPr id="1026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4724401"/>
                        <a:ext cx="722312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8" name="Object 9"/>
          <p:cNvGraphicFramePr>
            <a:graphicFrameLocks noChangeAspect="1"/>
          </p:cNvGraphicFramePr>
          <p:nvPr/>
        </p:nvGraphicFramePr>
        <p:xfrm>
          <a:off x="8112126" y="4419600"/>
          <a:ext cx="10318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07960" imgH="393480" progId="Equation.DSMT4">
                  <p:embed/>
                </p:oleObj>
              </mc:Choice>
              <mc:Fallback>
                <p:oleObj name="Equation" r:id="rId17" imgW="507960" imgH="393480" progId="Equation.DSMT4">
                  <p:embed/>
                  <p:pic>
                    <p:nvPicPr>
                      <p:cNvPr id="1026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6" y="4419600"/>
                        <a:ext cx="10318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8305801" y="5558136"/>
            <a:ext cx="1205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= 9.77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629400" y="6248400"/>
            <a:ext cx="351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The arc length is 9.77 cm.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08166" y="1205109"/>
            <a:ext cx="2761570" cy="867605"/>
            <a:chOff x="6084166" y="1205108"/>
            <a:chExt cx="2761570" cy="867605"/>
          </a:xfrm>
        </p:grpSpPr>
        <p:sp>
          <p:nvSpPr>
            <p:cNvPr id="2" name="TextBox 1"/>
            <p:cNvSpPr txBox="1"/>
            <p:nvPr/>
          </p:nvSpPr>
          <p:spPr>
            <a:xfrm>
              <a:off x="7086600" y="1214651"/>
              <a:ext cx="17591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/>
                <a:t>θ</a:t>
              </a:r>
              <a:r>
                <a:rPr lang="en-US" sz="2000" b="1" dirty="0"/>
                <a:t> is measured </a:t>
              </a:r>
            </a:p>
            <a:p>
              <a:r>
                <a:rPr lang="en-US" sz="2000" b="1" dirty="0"/>
                <a:t>in radians</a:t>
              </a:r>
            </a:p>
          </p:txBody>
        </p:sp>
        <p:pic>
          <p:nvPicPr>
            <p:cNvPr id="5219" name="Picture 99" descr="http://icons.iconarchive.com/icons/tpdkdesign.net/refresh-cl/256/Symbols-Warning-icon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6" y="1205108"/>
              <a:ext cx="867605" cy="867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D25A-F7DE-4117-B8E2-936BFD367C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500"/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8" grpId="0" autoUpdateAnimBg="0"/>
      <p:bldP spid="10249" grpId="0" autoUpdateAnimBg="0"/>
      <p:bldP spid="10256" grpId="0" autoUpdateAnimBg="0"/>
      <p:bldP spid="10261" grpId="0" autoUpdateAnimBg="0"/>
      <p:bldP spid="10263" grpId="0" autoUpdateAnimBg="0"/>
      <p:bldP spid="10265" grpId="0" autoUpdateAnimBg="0"/>
      <p:bldP spid="10269" grpId="0" build="p" autoUpdateAnimBg="0"/>
      <p:bldP spid="1027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7E905F-5628-46B5-8396-D5EC5AFD5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895348"/>
            <a:ext cx="8293994" cy="56963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472D6-C388-44D1-B78E-4A4C1E4DF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031"/>
            <a:ext cx="8293994" cy="9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77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C40A-3CEF-4DEF-94D2-E4FC8F15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to remember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1EB54-640D-4210-8160-BE5A1B4A7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88" y="96166"/>
            <a:ext cx="3009363" cy="1913468"/>
          </a:xfrm>
          <a:prstGeom prst="rect">
            <a:avLst/>
          </a:prstGeom>
        </p:spPr>
      </p:pic>
      <p:pic>
        <p:nvPicPr>
          <p:cNvPr id="1028" name="Picture 4" descr="um math prep: s14.2 - function values">
            <a:extLst>
              <a:ext uri="{FF2B5EF4-FFF2-40B4-BE49-F238E27FC236}">
                <a16:creationId xmlns:a16="http://schemas.microsoft.com/office/drawing/2014/main" id="{DD1D4DC5-D0DA-41BA-BFAF-D474D032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16" y="2267558"/>
            <a:ext cx="10159567" cy="34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72A7963-45A5-C676-ED97-FA3DCD053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Angles</a:t>
            </a:r>
            <a:endParaRPr lang="en-US" altLang="en-US" i="1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F027978-74DA-C2A9-E493-66DEEDF1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/>
              <a:t>Consequently, the applications of trigonometry expanded to include a vast number of physical phenomena involving rotations and vibrations, including the following.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sz="800"/>
          </a:p>
          <a:p>
            <a:pPr lvl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/>
              <a:t>sound waves</a:t>
            </a:r>
          </a:p>
          <a:p>
            <a:pPr lvl="1">
              <a:tabLst>
                <a:tab pos="457200" algn="l"/>
                <a:tab pos="1371600" algn="l"/>
                <a:tab pos="1547813" algn="l"/>
              </a:tabLst>
            </a:pPr>
            <a:endParaRPr lang="en-US" altLang="en-US" sz="800"/>
          </a:p>
          <a:p>
            <a:pPr lvl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/>
              <a:t>light rays</a:t>
            </a:r>
          </a:p>
          <a:p>
            <a:pPr lvl="1">
              <a:tabLst>
                <a:tab pos="457200" algn="l"/>
                <a:tab pos="1371600" algn="l"/>
                <a:tab pos="1547813" algn="l"/>
              </a:tabLst>
            </a:pPr>
            <a:endParaRPr lang="en-US" altLang="en-US" sz="800"/>
          </a:p>
          <a:p>
            <a:pPr lvl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/>
              <a:t>planetary orbits</a:t>
            </a:r>
          </a:p>
          <a:p>
            <a:pPr lvl="1">
              <a:tabLst>
                <a:tab pos="457200" algn="l"/>
                <a:tab pos="1371600" algn="l"/>
                <a:tab pos="1547813" algn="l"/>
              </a:tabLst>
            </a:pPr>
            <a:endParaRPr lang="en-US" altLang="en-US" sz="800"/>
          </a:p>
          <a:p>
            <a:pPr lvl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/>
              <a:t>vibrating strings</a:t>
            </a:r>
          </a:p>
          <a:p>
            <a:pPr lvl="1">
              <a:tabLst>
                <a:tab pos="457200" algn="l"/>
                <a:tab pos="1371600" algn="l"/>
                <a:tab pos="1547813" algn="l"/>
              </a:tabLst>
            </a:pPr>
            <a:endParaRPr lang="en-US" altLang="en-US" sz="800"/>
          </a:p>
          <a:p>
            <a:pPr lvl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/>
              <a:t>pendulums</a:t>
            </a:r>
          </a:p>
          <a:p>
            <a:pPr lvl="1">
              <a:tabLst>
                <a:tab pos="457200" algn="l"/>
                <a:tab pos="1371600" algn="l"/>
                <a:tab pos="1547813" algn="l"/>
              </a:tabLst>
            </a:pPr>
            <a:endParaRPr lang="en-US" altLang="en-US" sz="800"/>
          </a:p>
          <a:p>
            <a:pPr lvl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/>
              <a:t>orbits of atomic particles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E4E3-536A-4F6C-9305-3B1F25F49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rules to remember</a:t>
            </a:r>
            <a:endParaRPr lang="en-AU" dirty="0"/>
          </a:p>
        </p:txBody>
      </p:sp>
      <p:pic>
        <p:nvPicPr>
          <p:cNvPr id="2050" name="Picture 2" descr="How To Use Sohcahtoa? - Education Is Around">
            <a:extLst>
              <a:ext uri="{FF2B5EF4-FFF2-40B4-BE49-F238E27FC236}">
                <a16:creationId xmlns:a16="http://schemas.microsoft.com/office/drawing/2014/main" id="{60E744D4-9CA2-4D15-BF0D-23DA1B554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40" y="1751371"/>
            <a:ext cx="8140609" cy="46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6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6F8D-2601-49F5-804F-F6819DB2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unit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28FC5A-5AE5-4505-869B-26FB262565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802511"/>
                <a:ext cx="6613044" cy="40233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diagram shows a unit circle, i.e. a circle of radius 1 unit.</a:t>
                </a:r>
              </a:p>
              <a:p>
                <a:r>
                  <a:rPr lang="en-US" dirty="0"/>
                  <a:t>The circumference of the unit circle =2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×1=2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units</a:t>
                </a:r>
              </a:p>
              <a:p>
                <a:r>
                  <a:rPr lang="en-US" dirty="0"/>
                  <a:t>Thus, the distance in an anticlockwise direction around the circle from</a:t>
                </a:r>
              </a:p>
              <a:p>
                <a:r>
                  <a:rPr lang="en-US" dirty="0"/>
                  <a:t>A to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units </a:t>
                </a:r>
              </a:p>
              <a:p>
                <a:r>
                  <a:rPr lang="en-US" dirty="0"/>
                  <a:t>A to C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units </a:t>
                </a:r>
              </a:p>
              <a:p>
                <a:r>
                  <a:rPr lang="en-US" dirty="0"/>
                  <a:t>A to D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units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28FC5A-5AE5-4505-869B-26FB262565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802511"/>
                <a:ext cx="6613044" cy="4023360"/>
              </a:xfrm>
              <a:blipFill>
                <a:blip r:embed="rId2"/>
                <a:stretch>
                  <a:fillRect l="-461" t="-1818" r="-20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CA56BB5-E6C4-415E-AF00-1F47D136E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458" y="180304"/>
            <a:ext cx="2811528" cy="2800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A22B5-125C-4955-90A4-4A87A8829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930" y="3139446"/>
            <a:ext cx="2553056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7F3E-9166-442B-8E90-EB54C8A2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Definition of a radian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1938C-AA99-4A53-A8DA-99A838105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1014" y="2286000"/>
                <a:ext cx="8436917" cy="40233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moving around the circle a distance of 1 unit from A to P, the angle POA is defined. The measure of this angle is 1 radian.</a:t>
                </a:r>
              </a:p>
              <a:p>
                <a:r>
                  <a:rPr lang="en-US" dirty="0"/>
                  <a:t>One radian (written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dirty="0"/>
                  <a:t>) is the angle subtended at the </a:t>
                </a:r>
                <a:r>
                  <a:rPr lang="en-US" dirty="0" err="1"/>
                  <a:t>centre</a:t>
                </a:r>
                <a:r>
                  <a:rPr lang="en-US" dirty="0"/>
                  <a:t> of the unit circle by an arc of length 1 unit.</a:t>
                </a:r>
              </a:p>
              <a:p>
                <a:r>
                  <a:rPr lang="en-US" dirty="0"/>
                  <a:t>Note:</a:t>
                </a:r>
              </a:p>
              <a:p>
                <a:r>
                  <a:rPr lang="en-US" dirty="0"/>
                  <a:t>Angles formed by moving anticlockwise around the unit circle are defined as </a:t>
                </a:r>
                <a:r>
                  <a:rPr lang="en-US" b="1" dirty="0"/>
                  <a:t>positive</a:t>
                </a:r>
                <a:r>
                  <a:rPr lang="en-US" dirty="0"/>
                  <a:t>; those formed by moving clockwise are defined as </a:t>
                </a:r>
                <a:r>
                  <a:rPr lang="en-US" b="1" dirty="0"/>
                  <a:t>negative</a:t>
                </a:r>
                <a:r>
                  <a:rPr lang="en-US" dirty="0"/>
                  <a:t>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1938C-AA99-4A53-A8DA-99A838105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014" y="2286000"/>
                <a:ext cx="8436917" cy="4023360"/>
              </a:xfrm>
              <a:blipFill>
                <a:blip r:embed="rId2"/>
                <a:stretch>
                  <a:fillRect l="-434" t="-1818" r="-12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B8EF269-B847-4851-939E-373A33898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458" y="180304"/>
            <a:ext cx="2811528" cy="2800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F367A7-9537-4EB4-B789-EE4D8A80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930" y="3139446"/>
            <a:ext cx="2553056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751C-E2F2-4FF5-8E24-CECC70B7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Degrees and radians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67008-D29F-4BC3-B1D8-AB639B141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angle, in radians, swept out in one revolution of a circle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dirty="0"/>
                  <a:t> =360° </a:t>
                </a:r>
              </a:p>
              <a:p>
                <a:r>
                  <a:rPr lang="en-US" dirty="0"/>
                  <a:t>∴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dirty="0"/>
                  <a:t>  =180°</a:t>
                </a:r>
              </a:p>
              <a:p>
                <a:r>
                  <a:rPr lang="en-US" dirty="0"/>
                  <a:t>∴ 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180°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   or   1°=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180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67008-D29F-4BC3-B1D8-AB639B141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18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13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E32E-899B-459E-855B-912D2B52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CC3C4-340D-4C4C-8409-A623E50CB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Convert 30° to radians.</a:t>
                </a:r>
              </a:p>
              <a:p>
                <a:r>
                  <a:rPr lang="en-US" dirty="0"/>
                  <a:t>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180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simplify by cancelling.</a:t>
                </a:r>
              </a:p>
              <a:p>
                <a:r>
                  <a:rPr lang="en-US" dirty="0"/>
                  <a:t>1°=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180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∴30°=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30×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180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	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CC3C4-340D-4C4C-8409-A623E50CB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18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901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38BC1-F0E4-4E4E-A3A2-5679EEF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01378-289A-4848-8631-37502B73B1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to degrees.</a:t>
                </a:r>
              </a:p>
              <a:p>
                <a:r>
                  <a:rPr lang="en-US" dirty="0"/>
                  <a:t>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 and simplify by cancelling.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180°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∴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US" dirty="0"/>
                          <m:t>×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180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4×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 =45°	</a:t>
                </a:r>
              </a:p>
              <a:p>
                <a:r>
                  <a:rPr lang="en-US" dirty="0"/>
                  <a:t>Note:</a:t>
                </a:r>
              </a:p>
              <a:p>
                <a:r>
                  <a:rPr lang="en-US" dirty="0"/>
                  <a:t>Often the symbol for radians,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dirty="0"/>
                  <a:t>, is omitted.</a:t>
                </a:r>
              </a:p>
              <a:p>
                <a:r>
                  <a:rPr lang="en-US" dirty="0"/>
                  <a:t>For example, the angle 45° is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rather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01378-289A-4848-8631-37502B73B1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4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3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18C5-A2FE-456F-AEE9-75CEF5D5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1ECCF-CB99-4F13-850F-38740FF143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</a:t>
                </a:r>
                <a:r>
                  <a:rPr lang="en-US" dirty="0">
                    <a:solidFill>
                      <a:srgbClr val="C00000"/>
                    </a:solidFill>
                  </a:rPr>
                  <a:t>radian</a:t>
                </a:r>
                <a:r>
                  <a:rPr lang="en-US" dirty="0"/>
                  <a:t> (written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dirty="0"/>
                  <a:t>) is the angle subtended at the </a:t>
                </a:r>
                <a:r>
                  <a:rPr lang="en-US" dirty="0" err="1"/>
                  <a:t>centre</a:t>
                </a:r>
                <a:r>
                  <a:rPr lang="en-US" dirty="0"/>
                  <a:t> of the unit circle by an arc of length 1 unit.</a:t>
                </a:r>
              </a:p>
              <a:p>
                <a:r>
                  <a:rPr lang="en-US" dirty="0"/>
                  <a:t>To convert:</a:t>
                </a:r>
              </a:p>
              <a:p>
                <a:r>
                  <a:rPr lang="en-US" dirty="0"/>
                  <a:t>degrees to radians, 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radians to degrees, 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dirty="0"/>
                  <a:t> </a:t>
                </a:r>
                <a:r>
                  <a:rPr lang="en-US" dirty="0">
                    <a:hlinkClick r:id="rId2"/>
                  </a:rPr>
                  <a:t>https://www.mathsisfun.com/geometry/radians.html</a:t>
                </a:r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1ECCF-CB99-4F13-850F-38740FF14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4" t="-18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66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01E2012-6E9D-9073-FC06-E0711EE5B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Angles</a:t>
            </a:r>
            <a:endParaRPr lang="en-US" altLang="en-US" i="1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A19A76E-67BF-23BE-37BD-AB3B3CFEC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807" y="1220788"/>
            <a:ext cx="8895793" cy="4525963"/>
          </a:xfrm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An </a:t>
            </a:r>
            <a:r>
              <a:rPr lang="en-US" altLang="en-US" b="1" dirty="0"/>
              <a:t>angle </a:t>
            </a:r>
            <a:r>
              <a:rPr lang="en-US" altLang="en-US" dirty="0"/>
              <a:t>is determined by rotating a ray (half-line) about its endpoint. </a:t>
            </a:r>
            <a:r>
              <a:rPr lang="en-US" altLang="en-US" dirty="0">
                <a:solidFill>
                  <a:srgbClr val="FF0000"/>
                </a:solidFill>
              </a:rPr>
              <a:t>The starting position of the ray is the </a:t>
            </a:r>
            <a:r>
              <a:rPr lang="en-US" altLang="en-US" b="1" dirty="0">
                <a:solidFill>
                  <a:srgbClr val="FF0000"/>
                </a:solidFill>
              </a:rPr>
              <a:t>initial side </a:t>
            </a:r>
            <a:r>
              <a:rPr lang="en-US" altLang="en-US" dirty="0">
                <a:solidFill>
                  <a:srgbClr val="FF0000"/>
                </a:solidFill>
              </a:rPr>
              <a:t>of the angle, and the position after rotation is the </a:t>
            </a:r>
            <a:r>
              <a:rPr lang="en-US" altLang="en-US" b="1" dirty="0">
                <a:solidFill>
                  <a:srgbClr val="FF0000"/>
                </a:solidFill>
              </a:rPr>
              <a:t>terminal side</a:t>
            </a:r>
            <a:r>
              <a:rPr lang="en-US" altLang="en-US" b="1" dirty="0"/>
              <a:t>, </a:t>
            </a:r>
            <a:r>
              <a:rPr lang="en-US" altLang="en-US" dirty="0"/>
              <a:t>as shown in Figure 4.1.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1A3557B-029C-52F2-5609-4EA92769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00608"/>
            <a:ext cx="3200400" cy="31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AFF48CC8-2259-49CF-4B0B-C89DC544C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400800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baseline="0"/>
              <a:t>Figure 4.1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5A94C8F-6DC5-623E-68A4-5EAC99C36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Angles</a:t>
            </a:r>
            <a:endParaRPr lang="en-US" altLang="en-US" i="1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13A2F35-90EF-0667-7E4E-56B68564A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166019"/>
            <a:ext cx="9144000" cy="4525963"/>
          </a:xfrm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The endpoint of the ray is the </a:t>
            </a:r>
            <a:r>
              <a:rPr lang="en-US" altLang="en-US" b="1" dirty="0">
                <a:solidFill>
                  <a:srgbClr val="FF0000"/>
                </a:solidFill>
              </a:rPr>
              <a:t>vertex </a:t>
            </a:r>
            <a:r>
              <a:rPr lang="en-US" altLang="en-US" dirty="0">
                <a:solidFill>
                  <a:srgbClr val="FF0000"/>
                </a:solidFill>
              </a:rPr>
              <a:t>of the angle. </a:t>
            </a:r>
            <a:r>
              <a:rPr lang="en-US" altLang="en-US" dirty="0"/>
              <a:t>This perception of an angle fits a coordinate system in which the origin is the vertex and the initial side coincides with the positive </a:t>
            </a:r>
            <a:r>
              <a:rPr lang="en-US" altLang="en-US" i="1" dirty="0"/>
              <a:t>x</a:t>
            </a:r>
            <a:r>
              <a:rPr lang="en-US" altLang="en-US" dirty="0"/>
              <a:t>-axis. </a:t>
            </a:r>
            <a:r>
              <a:rPr lang="en-US" altLang="en-US" dirty="0">
                <a:solidFill>
                  <a:srgbClr val="FF0000"/>
                </a:solidFill>
              </a:rPr>
              <a:t>Such an angle is in </a:t>
            </a:r>
            <a:r>
              <a:rPr lang="en-US" altLang="en-US" b="1" dirty="0">
                <a:solidFill>
                  <a:srgbClr val="FF0000"/>
                </a:solidFill>
              </a:rPr>
              <a:t>standard position</a:t>
            </a:r>
            <a:r>
              <a:rPr lang="en-US" altLang="en-US" b="1" dirty="0"/>
              <a:t>, </a:t>
            </a:r>
            <a:r>
              <a:rPr lang="en-US" altLang="en-US" dirty="0"/>
              <a:t>as shown in Figure 4.2.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7FD8FDDF-43FE-9BAD-A1D3-FF1987B06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6153150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baseline="0"/>
              <a:t>Figure 4.2</a:t>
            </a:r>
          </a:p>
        </p:txBody>
      </p:sp>
      <p:pic>
        <p:nvPicPr>
          <p:cNvPr id="8197" name="Picture 6">
            <a:extLst>
              <a:ext uri="{FF2B5EF4-FFF2-40B4-BE49-F238E27FC236}">
                <a16:creationId xmlns:a16="http://schemas.microsoft.com/office/drawing/2014/main" id="{20103133-B781-B718-2AC7-EDC02479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75064"/>
            <a:ext cx="280670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6">
            <a:extLst>
              <a:ext uri="{FF2B5EF4-FFF2-40B4-BE49-F238E27FC236}">
                <a16:creationId xmlns:a16="http://schemas.microsoft.com/office/drawing/2014/main" id="{B321C2C8-B8A0-EFB9-FD3C-4E3DDB7D4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1"/>
            <a:ext cx="4229768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6FD63236-9FE8-EDF2-47A4-19C2CB9A4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Angles</a:t>
            </a:r>
            <a:endParaRPr lang="en-US" altLang="en-US" i="1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EB41A48-E8BC-C994-A65F-A22C9A420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4950" y="1044711"/>
            <a:ext cx="9163050" cy="4525963"/>
          </a:xfrm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FF0000"/>
                </a:solidFill>
              </a:rPr>
              <a:t>Positive angles </a:t>
            </a:r>
            <a:r>
              <a:rPr lang="en-US" altLang="en-US" dirty="0">
                <a:solidFill>
                  <a:srgbClr val="FF0000"/>
                </a:solidFill>
              </a:rPr>
              <a:t>are generated by counterclockwise rotation, and </a:t>
            </a:r>
            <a:r>
              <a:rPr lang="en-US" altLang="en-US" b="1" dirty="0">
                <a:solidFill>
                  <a:srgbClr val="FF0000"/>
                </a:solidFill>
              </a:rPr>
              <a:t>negative angles </a:t>
            </a:r>
            <a:r>
              <a:rPr lang="en-US" altLang="en-US" dirty="0">
                <a:solidFill>
                  <a:srgbClr val="FF0000"/>
                </a:solidFill>
              </a:rPr>
              <a:t>by clockwise rotation</a:t>
            </a:r>
            <a:r>
              <a:rPr lang="en-US" altLang="en-US" dirty="0"/>
              <a:t>, as shown in Figure 4.3.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D630A990-F2C7-6E4A-DE42-42E5A7C2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5895975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baseline="0"/>
              <a:t>Figure 4.3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6">
            <a:extLst>
              <a:ext uri="{FF2B5EF4-FFF2-40B4-BE49-F238E27FC236}">
                <a16:creationId xmlns:a16="http://schemas.microsoft.com/office/drawing/2014/main" id="{3866ACE1-163F-F1C0-8CFC-F2A86DAA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4064000"/>
            <a:ext cx="48355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377F49A3-0E1B-5C9F-FC8C-B961D0859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Angles</a:t>
            </a:r>
            <a:endParaRPr lang="en-US" altLang="en-US" i="1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8ECDEFF-97C6-8222-E909-D671B78B6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14272" y="1166019"/>
            <a:ext cx="9153728" cy="4525963"/>
          </a:xfrm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Angles are labeled with Greek letters such as </a:t>
            </a:r>
            <a:r>
              <a:rPr lang="en-US" altLang="en-US" i="1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(alpha),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(beta), and (theta), as well as uppercase letters such as </a:t>
            </a:r>
            <a:r>
              <a:rPr lang="en-US" altLang="en-US" i="1" dirty="0"/>
              <a:t>A</a:t>
            </a:r>
            <a:r>
              <a:rPr lang="en-US" altLang="en-US" dirty="0"/>
              <a:t>,</a:t>
            </a:r>
            <a:r>
              <a:rPr lang="en-US" altLang="en-US" i="1" dirty="0"/>
              <a:t>B</a:t>
            </a:r>
            <a:r>
              <a:rPr lang="en-US" altLang="en-US" dirty="0"/>
              <a:t>, and </a:t>
            </a:r>
            <a:r>
              <a:rPr lang="en-US" altLang="en-US" i="1" dirty="0"/>
              <a:t>C</a:t>
            </a:r>
            <a:r>
              <a:rPr lang="en-US" altLang="en-US" dirty="0"/>
              <a:t>. In Figure 4.4, note that </a:t>
            </a:r>
            <a:r>
              <a:rPr lang="en-US" altLang="en-US" dirty="0">
                <a:solidFill>
                  <a:srgbClr val="FF0000"/>
                </a:solidFill>
              </a:rPr>
              <a:t>angles </a:t>
            </a:r>
            <a:r>
              <a:rPr lang="en-US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olidFill>
                  <a:srgbClr val="FF0000"/>
                </a:solidFill>
              </a:rPr>
              <a:t> and </a:t>
            </a:r>
            <a:r>
              <a:rPr lang="en-US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</a:t>
            </a:r>
            <a:r>
              <a:rPr lang="en-US" altLang="en-US" dirty="0">
                <a:solidFill>
                  <a:srgbClr val="FF0000"/>
                </a:solidFill>
              </a:rPr>
              <a:t> have the same initial and terminal sides. Such angles are </a:t>
            </a:r>
            <a:r>
              <a:rPr lang="en-US" altLang="en-US" b="1" dirty="0">
                <a:solidFill>
                  <a:srgbClr val="FF0000"/>
                </a:solidFill>
              </a:rPr>
              <a:t>coterminal.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477BA004-CE13-1E69-0931-0625E77C0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6019800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baseline="0"/>
              <a:t>Figure 4.4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B0DB635-81B9-3B24-02BC-8FC145FF4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Radian Measure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EEDC993-5269-B44A-D475-9CF51243B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0213" y="1166019"/>
            <a:ext cx="9127787" cy="4525963"/>
          </a:xfrm>
          <a:noFill/>
        </p:spPr>
        <p:txBody>
          <a:bodyPr>
            <a:normAutofit/>
          </a:bodyPr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measure of an angle </a:t>
            </a:r>
            <a:r>
              <a:rPr lang="en-US" altLang="en-US" dirty="0">
                <a:solidFill>
                  <a:srgbClr val="FF0000"/>
                </a:solidFill>
              </a:rPr>
              <a:t>is determined by the amount of rotation from the initial side to the terminal side. One way to measure angles is in </a:t>
            </a:r>
            <a:r>
              <a:rPr lang="en-US" altLang="en-US" i="1" dirty="0">
                <a:solidFill>
                  <a:srgbClr val="FF0000"/>
                </a:solidFill>
              </a:rPr>
              <a:t>radians</a:t>
            </a:r>
            <a:r>
              <a:rPr lang="en-US" altLang="en-US" dirty="0">
                <a:solidFill>
                  <a:srgbClr val="FF0000"/>
                </a:solidFill>
              </a:rPr>
              <a:t>. </a:t>
            </a:r>
            <a:endParaRPr lang="en-US" altLang="en-US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This type of measure is </a:t>
            </a:r>
            <a:br>
              <a:rPr lang="en-US" altLang="en-US" dirty="0"/>
            </a:br>
            <a:r>
              <a:rPr lang="en-US" altLang="en-US" dirty="0"/>
              <a:t>especially useful in calculus.</a:t>
            </a:r>
            <a:br>
              <a:rPr lang="en-US" altLang="en-US" dirty="0"/>
            </a:br>
            <a:r>
              <a:rPr lang="en-US" altLang="en-US" dirty="0"/>
              <a:t>To define a radian, you can</a:t>
            </a:r>
            <a:br>
              <a:rPr lang="en-US" altLang="en-US" dirty="0"/>
            </a:br>
            <a:r>
              <a:rPr lang="en-US" altLang="en-US" dirty="0"/>
              <a:t>use a </a:t>
            </a:r>
            <a:r>
              <a:rPr lang="en-US" altLang="en-US" b="1" dirty="0"/>
              <a:t>central angle </a:t>
            </a:r>
            <a:r>
              <a:rPr lang="en-US" altLang="en-US" dirty="0"/>
              <a:t>of a circle.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3F778064-B382-5DE0-AEEE-721F207FB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03" y="2675731"/>
            <a:ext cx="3254375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>
            <a:extLst>
              <a:ext uri="{FF2B5EF4-FFF2-40B4-BE49-F238E27FC236}">
                <a16:creationId xmlns:a16="http://schemas.microsoft.com/office/drawing/2014/main" id="{97078B44-9C1E-2E56-9E47-5AD2D79B3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248400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baseline="0"/>
              <a:t>Figure 4.5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1138090-1C0E-3C83-93B6-FEF2CFDBF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Radian Measure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4A6FA24-9065-D68D-484C-3410F5807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Moreover, because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					2</a:t>
            </a:r>
            <a:r>
              <a:rPr lang="en-US" altLang="en-US" i="1" dirty="0">
                <a:sym typeface="Symbol" panose="05050102010706020507" pitchFamily="18" charset="2"/>
              </a:rPr>
              <a:t>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</a:t>
            </a:r>
            <a:r>
              <a:rPr lang="en-US" altLang="en-US" dirty="0"/>
              <a:t> 6.28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there are just over six radius lengths in a full circle, as shown in Figure 4.6. 					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E8F43E96-8DFB-C11E-BEFD-EC3A54D89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3715461"/>
            <a:ext cx="238601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>
            <a:extLst>
              <a:ext uri="{FF2B5EF4-FFF2-40B4-BE49-F238E27FC236}">
                <a16:creationId xmlns:a16="http://schemas.microsoft.com/office/drawing/2014/main" id="{308D3302-FF65-717C-DE5D-A1CA6AB90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049964"/>
            <a:ext cx="914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baseline="0"/>
              <a:t>Figure 4.6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D9EB9A3-6934-2CDC-13DC-92BA4F5EE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Radian Measure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54997F6-D51C-9906-6B13-489A3C292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/>
              <a:t>The four quadrants in a coordinate system are numbered   I, II, III, and IV. Figure 4.8 shows which angles between 0 and 2</a:t>
            </a:r>
            <a:r>
              <a:rPr lang="en-US" altLang="en-US" i="1">
                <a:sym typeface="Symbol" panose="05050102010706020507" pitchFamily="18" charset="2"/>
              </a:rPr>
              <a:t></a:t>
            </a:r>
            <a:r>
              <a:rPr lang="en-US" altLang="en-US"/>
              <a:t> lie in each of the four quadrants.</a:t>
            </a:r>
            <a:endParaRPr lang="en-US" altLang="en-US" b="1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/>
              <a:t>					</a:t>
            </a:r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id="{2AABDF29-2346-D6B5-2FF2-32A768E3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429000"/>
            <a:ext cx="330041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8">
            <a:extLst>
              <a:ext uri="{FF2B5EF4-FFF2-40B4-BE49-F238E27FC236}">
                <a16:creationId xmlns:a16="http://schemas.microsoft.com/office/drawing/2014/main" id="{CD66E10E-AD17-03E7-C199-AD2D98905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400800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baseline="0"/>
              <a:t>Figure 4.8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206</TotalTime>
  <Words>1120</Words>
  <Application>Microsoft Office PowerPoint</Application>
  <PresentationFormat>Widescreen</PresentationFormat>
  <Paragraphs>160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Cambria Math</vt:lpstr>
      <vt:lpstr>Symbol</vt:lpstr>
      <vt:lpstr>Times</vt:lpstr>
      <vt:lpstr>Tw Cen MT</vt:lpstr>
      <vt:lpstr>Tw Cen MT Condensed</vt:lpstr>
      <vt:lpstr>Wingdings 3</vt:lpstr>
      <vt:lpstr>Integral</vt:lpstr>
      <vt:lpstr>Equation</vt:lpstr>
      <vt:lpstr>MathType Equation 3.6+</vt:lpstr>
      <vt:lpstr>Measuring angles in degrees and radians</vt:lpstr>
      <vt:lpstr>Angles</vt:lpstr>
      <vt:lpstr>Angles</vt:lpstr>
      <vt:lpstr>Angles</vt:lpstr>
      <vt:lpstr>Angles</vt:lpstr>
      <vt:lpstr>Angles</vt:lpstr>
      <vt:lpstr>Radian Measure </vt:lpstr>
      <vt:lpstr>Radian Measure </vt:lpstr>
      <vt:lpstr>Radian Measure </vt:lpstr>
      <vt:lpstr>Radian Measure </vt:lpstr>
      <vt:lpstr>Degree Measure </vt:lpstr>
      <vt:lpstr>Degree Measure </vt:lpstr>
      <vt:lpstr>Degree Measure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Values to remember</vt:lpstr>
      <vt:lpstr>Trig rules to remember</vt:lpstr>
      <vt:lpstr>unit circle</vt:lpstr>
      <vt:lpstr>Definition of a radian</vt:lpstr>
      <vt:lpstr>Degrees and radians</vt:lpstr>
      <vt:lpstr>example</vt:lpstr>
      <vt:lpstr>example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angles in degrees and radians</dc:title>
  <dc:creator>Lyn ZHANG</dc:creator>
  <cp:lastModifiedBy>Lyn ZHANG</cp:lastModifiedBy>
  <cp:revision>14</cp:revision>
  <dcterms:created xsi:type="dcterms:W3CDTF">2021-07-06T03:27:14Z</dcterms:created>
  <dcterms:modified xsi:type="dcterms:W3CDTF">2023-04-25T23:23:54Z</dcterms:modified>
</cp:coreProperties>
</file>