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59551-C437-445F-A105-29228348901B}" type="datetimeFigureOut">
              <a:rPr lang="en-AU" smtClean="0"/>
              <a:t>17/09/2021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49385-FF1B-42B8-8D4B-EFCD2A2A76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1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https://www.transum.org/software/Online_Exercise/Transumometry/WhichSide/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49385-FF1B-42B8-8D4B-EFCD2A2A76D2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5698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0D17-C19E-4211-965F-9AF1B941B19A}" type="datetimeFigureOut">
              <a:rPr lang="en-AU" smtClean="0"/>
              <a:t>17/09/2021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A2B9-2BF4-4D67-B60A-F34A1B4B3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5532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0D17-C19E-4211-965F-9AF1B941B19A}" type="datetimeFigureOut">
              <a:rPr lang="en-AU" smtClean="0"/>
              <a:t>17/09/2021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A2B9-2BF4-4D67-B60A-F34A1B4B3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5524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0D17-C19E-4211-965F-9AF1B941B19A}" type="datetimeFigureOut">
              <a:rPr lang="en-AU" smtClean="0"/>
              <a:t>17/09/2021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A2B9-2BF4-4D67-B60A-F34A1B4B3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7451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0D17-C19E-4211-965F-9AF1B941B19A}" type="datetimeFigureOut">
              <a:rPr lang="en-AU" smtClean="0"/>
              <a:t>17/09/2021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A2B9-2BF4-4D67-B60A-F34A1B4B3EEA}" type="slidenum">
              <a:rPr lang="en-AU" smtClean="0"/>
              <a:t>‹#›</a:t>
            </a:fld>
            <a:endParaRPr lang="en-A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7621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0D17-C19E-4211-965F-9AF1B941B19A}" type="datetimeFigureOut">
              <a:rPr lang="en-AU" smtClean="0"/>
              <a:t>17/09/2021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A2B9-2BF4-4D67-B60A-F34A1B4B3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6475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0D17-C19E-4211-965F-9AF1B941B19A}" type="datetimeFigureOut">
              <a:rPr lang="en-AU" smtClean="0"/>
              <a:t>17/09/2021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A2B9-2BF4-4D67-B60A-F34A1B4B3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1447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0D17-C19E-4211-965F-9AF1B941B19A}" type="datetimeFigureOut">
              <a:rPr lang="en-AU" smtClean="0"/>
              <a:t>17/09/2021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A2B9-2BF4-4D67-B60A-F34A1B4B3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1301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0D17-C19E-4211-965F-9AF1B941B19A}" type="datetimeFigureOut">
              <a:rPr lang="en-AU" smtClean="0"/>
              <a:t>17/09/2021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A2B9-2BF4-4D67-B60A-F34A1B4B3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4738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0D17-C19E-4211-965F-9AF1B941B19A}" type="datetimeFigureOut">
              <a:rPr lang="en-AU" smtClean="0"/>
              <a:t>17/09/2021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A2B9-2BF4-4D67-B60A-F34A1B4B3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638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0D17-C19E-4211-965F-9AF1B941B19A}" type="datetimeFigureOut">
              <a:rPr lang="en-AU" smtClean="0"/>
              <a:t>17/09/2021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A2B9-2BF4-4D67-B60A-F34A1B4B3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464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0D17-C19E-4211-965F-9AF1B941B19A}" type="datetimeFigureOut">
              <a:rPr lang="en-AU" smtClean="0"/>
              <a:t>17/09/2021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A2B9-2BF4-4D67-B60A-F34A1B4B3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0210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0D17-C19E-4211-965F-9AF1B941B19A}" type="datetimeFigureOut">
              <a:rPr lang="en-AU" smtClean="0"/>
              <a:t>17/09/2021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A2B9-2BF4-4D67-B60A-F34A1B4B3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5330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0D17-C19E-4211-965F-9AF1B941B19A}" type="datetimeFigureOut">
              <a:rPr lang="en-AU" smtClean="0"/>
              <a:t>17/09/2021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A2B9-2BF4-4D67-B60A-F34A1B4B3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153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0D17-C19E-4211-965F-9AF1B941B19A}" type="datetimeFigureOut">
              <a:rPr lang="en-AU" smtClean="0"/>
              <a:t>17/09/2021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A2B9-2BF4-4D67-B60A-F34A1B4B3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0581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0D17-C19E-4211-965F-9AF1B941B19A}" type="datetimeFigureOut">
              <a:rPr lang="en-AU" smtClean="0"/>
              <a:t>17/09/2021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A2B9-2BF4-4D67-B60A-F34A1B4B3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7461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0D17-C19E-4211-965F-9AF1B941B19A}" type="datetimeFigureOut">
              <a:rPr lang="en-AU" smtClean="0"/>
              <a:t>17/09/2021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A2B9-2BF4-4D67-B60A-F34A1B4B3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2514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0D17-C19E-4211-965F-9AF1B941B19A}" type="datetimeFigureOut">
              <a:rPr lang="en-AU" smtClean="0"/>
              <a:t>17/09/2021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1A2B9-2BF4-4D67-B60A-F34A1B4B3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3252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7720D17-C19E-4211-965F-9AF1B941B19A}" type="datetimeFigureOut">
              <a:rPr lang="en-AU" smtClean="0"/>
              <a:t>17/09/2021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AD1A2B9-2BF4-4D67-B60A-F34A1B4B3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5908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books.org/wiki/high_school_trigonometry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E9890-1688-47F5-BDD9-271A4FFEE2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Solution of trigonometric equations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666BD7-2F9B-459C-A983-A4E5F403B6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14H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48867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E8CC97-DB14-4BD7-84B1-04CA044D4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933" y="0"/>
            <a:ext cx="10332133" cy="628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69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FD4F79D-BEA4-427E-B302-8F50D875F3F7}"/>
              </a:ext>
            </a:extLst>
          </p:cNvPr>
          <p:cNvSpPr txBox="1"/>
          <p:nvPr/>
        </p:nvSpPr>
        <p:spPr>
          <a:xfrm>
            <a:off x="712922" y="2076773"/>
            <a:ext cx="107713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1. First find the solutions in the interval [0,2π]. This can be done using your knowledge of exact values and symmetry properties, or with the aid of a calculator.</a:t>
            </a:r>
          </a:p>
          <a:p>
            <a:r>
              <a:rPr lang="en-US" sz="3200" dirty="0"/>
              <a:t>2. Further solutions can be found by adding and subtracting multiples of 2π.</a:t>
            </a:r>
            <a:r>
              <a:rPr lang="en-AU" sz="32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27AFB1-EBBA-4924-87CD-285004F414C3}"/>
              </a:ext>
            </a:extLst>
          </p:cNvPr>
          <p:cNvSpPr txBox="1"/>
          <p:nvPr/>
        </p:nvSpPr>
        <p:spPr>
          <a:xfrm>
            <a:off x="818827" y="650928"/>
            <a:ext cx="10554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Solving equations of the form sin(t)=b and cos(t)=b</a:t>
            </a:r>
            <a:r>
              <a:rPr lang="en-AU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024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D4F79D-BEA4-427E-B302-8F50D875F3F7}"/>
                  </a:ext>
                </a:extLst>
              </p:cNvPr>
              <p:cNvSpPr txBox="1"/>
              <p:nvPr/>
            </p:nvSpPr>
            <p:spPr>
              <a:xfrm>
                <a:off x="28590" y="1352437"/>
                <a:ext cx="11054567" cy="379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Find all solutions to the equation </a:t>
                </a:r>
                <a:r>
                  <a:rPr lang="en-US" sz="2400" dirty="0" err="1"/>
                  <a:t>sinθ</a:t>
                </a:r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/>
                  <a:t>for θ∈[0,4π].</a:t>
                </a:r>
              </a:p>
              <a:p>
                <a:r>
                  <a:rPr lang="en-US" sz="2400" dirty="0"/>
                  <a:t>By sketching a graph, we can see that there are four solutions in the interval [0,4π].</a:t>
                </a:r>
              </a:p>
              <a:p>
                <a:r>
                  <a:rPr lang="en-US" sz="2400" dirty="0"/>
                  <a:t>The 1st solution </a:t>
                </a:r>
                <a:r>
                  <a:rPr lang="en-US" sz="24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en-US" sz="240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func>
                  </m:oMath>
                </a14:m>
                <a:r>
                  <a:rPr lang="en-US" sz="2400" dirty="0"/>
                  <a:t> on your calculator.</a:t>
                </a:r>
              </a:p>
              <a:p>
                <a:r>
                  <a:rPr lang="en-US" sz="2400" dirty="0"/>
                  <a:t>The 2nd solution </a:t>
                </a:r>
                <a:r>
                  <a:rPr lang="en-US" sz="2400" dirty="0">
                    <a:sym typeface="Wingdings" panose="05000000000000000000" pitchFamily="2" charset="2"/>
                  </a:rPr>
                  <a:t> </a:t>
                </a:r>
                <a:r>
                  <a:rPr lang="en-US" sz="2400" dirty="0"/>
                  <a:t>using symmetry. The sine is +</a:t>
                </a:r>
                <a:r>
                  <a:rPr lang="en-US" sz="2400" dirty="0" err="1"/>
                  <a:t>tive</a:t>
                </a:r>
                <a:r>
                  <a:rPr lang="en-US" sz="2400" dirty="0"/>
                  <a:t> in the 2nd quadrant sin(π−θ)=</a:t>
                </a:r>
                <a:r>
                  <a:rPr lang="en-US" sz="2400" dirty="0" err="1"/>
                  <a:t>sinθ</a:t>
                </a:r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The solution for θ∈[0,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] is θ=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AU" sz="2400" b="0" i="0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The second solution is θ=π−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AU" sz="2400" b="0" i="0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AU" sz="24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AU" sz="2400" dirty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The third solution is θ=2π+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AU" sz="2400" b="0" i="0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AU" sz="24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dirty="0" smtClean="0">
                            <a:latin typeface="Cambria Math" panose="02040503050406030204" pitchFamily="18" charset="0"/>
                          </a:rPr>
                          <m:t>13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AU" sz="2400" dirty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The fourth solution is θ=2π+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AU" sz="2400" b="0" i="0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AU" sz="24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dirty="0" smtClean="0">
                            <a:latin typeface="Cambria Math" panose="02040503050406030204" pitchFamily="18" charset="0"/>
                          </a:rPr>
                          <m:t>17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AU" sz="2400" dirty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D4F79D-BEA4-427E-B302-8F50D875F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0" y="1352437"/>
                <a:ext cx="11054567" cy="3798540"/>
              </a:xfrm>
              <a:prstGeom prst="rect">
                <a:avLst/>
              </a:prstGeom>
              <a:blipFill>
                <a:blip r:embed="rId2"/>
                <a:stretch>
                  <a:fillRect l="-883" b="-80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F27AFB1-EBBA-4924-87CD-285004F414C3}"/>
              </a:ext>
            </a:extLst>
          </p:cNvPr>
          <p:cNvSpPr txBox="1"/>
          <p:nvPr/>
        </p:nvSpPr>
        <p:spPr>
          <a:xfrm>
            <a:off x="1115878" y="480447"/>
            <a:ext cx="8880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/>
              <a:t>Example 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149AABF6-769D-40EB-8CCB-85C674163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240" y="25884"/>
            <a:ext cx="323850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Image">
            <a:extLst>
              <a:ext uri="{FF2B5EF4-FFF2-40B4-BE49-F238E27FC236}">
                <a16:creationId xmlns:a16="http://schemas.microsoft.com/office/drawing/2014/main" id="{A8CC63E1-D5B5-4A34-9F97-E88DF9C5E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694" y="3030403"/>
            <a:ext cx="3057525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Image">
            <a:extLst>
              <a:ext uri="{FF2B5EF4-FFF2-40B4-BE49-F238E27FC236}">
                <a16:creationId xmlns:a16="http://schemas.microsoft.com/office/drawing/2014/main" id="{797E1F27-9997-4B33-BCD6-4B9A4AFC2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719" y="3355716"/>
            <a:ext cx="3647253" cy="214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79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D4F79D-BEA4-427E-B302-8F50D875F3F7}"/>
                  </a:ext>
                </a:extLst>
              </p:cNvPr>
              <p:cNvSpPr txBox="1"/>
              <p:nvPr/>
            </p:nvSpPr>
            <p:spPr>
              <a:xfrm>
                <a:off x="0" y="1326525"/>
                <a:ext cx="11668259" cy="4809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Find two values of x:</a:t>
                </a:r>
              </a:p>
              <a:p>
                <a:r>
                  <a:rPr lang="en-US" sz="2000" dirty="0"/>
                  <a:t>a. </a:t>
                </a:r>
                <a:r>
                  <a:rPr lang="en-US" sz="2000" dirty="0" err="1"/>
                  <a:t>sinx</a:t>
                </a:r>
                <a:r>
                  <a:rPr lang="en-US" sz="2000" dirty="0"/>
                  <a:t>=−0.3 with 0≤x≤2π</a:t>
                </a:r>
              </a:p>
              <a:p>
                <a:r>
                  <a:rPr lang="en-US" sz="2000" dirty="0"/>
                  <a:t>b. </a:t>
                </a:r>
                <a:r>
                  <a:rPr lang="en-US" sz="2000" dirty="0" err="1"/>
                  <a:t>cosx</a:t>
                </a:r>
                <a:r>
                  <a:rPr lang="en-US" sz="2000" dirty="0"/>
                  <a:t>°=−0.7 with 0°≤x°≤360°</a:t>
                </a:r>
              </a:p>
              <a:p>
                <a:r>
                  <a:rPr lang="en-US" sz="2000" dirty="0"/>
                  <a:t>First solve the equation sinα=0.3 for α∈[0,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00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]. Use your calculator to find the solution α=0.30469…</a:t>
                </a:r>
              </a:p>
              <a:p>
                <a:r>
                  <a:rPr lang="en-US" sz="2000" dirty="0"/>
                  <a:t>Now the value of </a:t>
                </a:r>
                <a:r>
                  <a:rPr lang="en-US" sz="2000" dirty="0" err="1"/>
                  <a:t>sinx</a:t>
                </a:r>
                <a:r>
                  <a:rPr lang="en-US" sz="2000" dirty="0"/>
                  <a:t> is negative for P(x) in the 3rd and 4th quadrants. From the symmetry relationships (or from the graph of y=</a:t>
                </a:r>
                <a:r>
                  <a:rPr lang="en-US" sz="2000" dirty="0" err="1"/>
                  <a:t>sinx</a:t>
                </a:r>
                <a:r>
                  <a:rPr lang="en-US" sz="2000" dirty="0"/>
                  <a:t>):</a:t>
                </a:r>
              </a:p>
              <a:p>
                <a:r>
                  <a:rPr lang="en-US" sz="2000" dirty="0"/>
                  <a:t>3rd quadrant: x =π+0.30469… =3.446 (to 3 </a:t>
                </a:r>
                <a:r>
                  <a:rPr lang="en-US" sz="2000" dirty="0" err="1"/>
                  <a:t>d.p.</a:t>
                </a:r>
                <a:r>
                  <a:rPr lang="en-US" sz="2000" dirty="0"/>
                  <a:t>) </a:t>
                </a:r>
              </a:p>
              <a:p>
                <a:r>
                  <a:rPr lang="en-US" sz="2000" dirty="0"/>
                  <a:t>4th quadrant: x=2π−0.30469…=5.978 (to 3 </a:t>
                </a:r>
                <a:r>
                  <a:rPr lang="en-US" sz="2000" dirty="0" err="1"/>
                  <a:t>d.p.</a:t>
                </a:r>
                <a:r>
                  <a:rPr lang="en-US" sz="2000" dirty="0"/>
                  <a:t>)</a:t>
                </a:r>
              </a:p>
              <a:p>
                <a:r>
                  <a:rPr lang="en-US" sz="2000" dirty="0"/>
                  <a:t>∴ If </a:t>
                </a:r>
                <a:r>
                  <a:rPr lang="en-US" sz="2000" dirty="0" err="1"/>
                  <a:t>sinx</a:t>
                </a:r>
                <a:r>
                  <a:rPr lang="en-US" sz="2000" dirty="0"/>
                  <a:t>=−0.3, then x=3.446 or x=5.978.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First solve the equation cosα°=0.7 for α°∈[0°,90°]. Use your calculator to find the solution α°=45.57°.</a:t>
                </a:r>
              </a:p>
              <a:p>
                <a:r>
                  <a:rPr lang="en-US" sz="2000" dirty="0"/>
                  <a:t>Now the value of </a:t>
                </a:r>
                <a:r>
                  <a:rPr lang="en-US" sz="2000" dirty="0" err="1"/>
                  <a:t>cosx</a:t>
                </a:r>
                <a:r>
                  <a:rPr lang="en-US" sz="2000" dirty="0"/>
                  <a:t>° is negative for P(x°) in the 2nd and 3rd quadrants.</a:t>
                </a:r>
              </a:p>
              <a:p>
                <a:r>
                  <a:rPr lang="en-US" sz="2000" dirty="0"/>
                  <a:t>2nd quadrant: x° =180°−45.57°=134.43° </a:t>
                </a:r>
              </a:p>
              <a:p>
                <a:r>
                  <a:rPr lang="en-US" sz="2000" dirty="0"/>
                  <a:t>3rd quadrant: x°=180°+45.57°=225.57°</a:t>
                </a:r>
              </a:p>
              <a:p>
                <a:r>
                  <a:rPr lang="en-US" sz="2000" dirty="0"/>
                  <a:t>∴ If </a:t>
                </a:r>
                <a:r>
                  <a:rPr lang="en-US" sz="2000" dirty="0" err="1"/>
                  <a:t>cosx</a:t>
                </a:r>
                <a:r>
                  <a:rPr lang="en-US" sz="2000" dirty="0"/>
                  <a:t>°=−0.7, then x°=134.43° or x°=225.57°.</a:t>
                </a:r>
                <a:r>
                  <a:rPr lang="en-AU" sz="2000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D4F79D-BEA4-427E-B302-8F50D875F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26525"/>
                <a:ext cx="11668259" cy="4809522"/>
              </a:xfrm>
              <a:prstGeom prst="rect">
                <a:avLst/>
              </a:prstGeom>
              <a:blipFill>
                <a:blip r:embed="rId2"/>
                <a:stretch>
                  <a:fillRect l="-522" t="-760" b="-139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F27AFB1-EBBA-4924-87CD-285004F414C3}"/>
              </a:ext>
            </a:extLst>
          </p:cNvPr>
          <p:cNvSpPr txBox="1"/>
          <p:nvPr/>
        </p:nvSpPr>
        <p:spPr>
          <a:xfrm>
            <a:off x="1115878" y="480447"/>
            <a:ext cx="8880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/>
              <a:t>Example 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6718130E-B035-4129-945B-6CE3D369E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309" y="220484"/>
            <a:ext cx="3346554" cy="182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D2E5AA31-A333-4673-A26A-C238045AC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791" y="334119"/>
            <a:ext cx="24479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97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D4F79D-BEA4-427E-B302-8F50D875F3F7}"/>
                  </a:ext>
                </a:extLst>
              </p:cNvPr>
              <p:cNvSpPr txBox="1"/>
              <p:nvPr/>
            </p:nvSpPr>
            <p:spPr>
              <a:xfrm>
                <a:off x="710339" y="1297553"/>
                <a:ext cx="10771322" cy="4510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Find all the values of θ° between 0° and 360° for which:</a:t>
                </a:r>
              </a:p>
              <a:p>
                <a:r>
                  <a:rPr lang="en-US" dirty="0"/>
                  <a:t>a. </a:t>
                </a:r>
                <a:r>
                  <a:rPr lang="en-US" dirty="0" err="1"/>
                  <a:t>cosθ</a:t>
                </a:r>
                <a:r>
                  <a:rPr lang="en-US" dirty="0"/>
                  <a:t>°=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b. </a:t>
                </a:r>
                <a:r>
                  <a:rPr lang="en-US" dirty="0" err="1"/>
                  <a:t>sinθ</a:t>
                </a:r>
                <a:r>
                  <a:rPr lang="en-US" dirty="0"/>
                  <a:t>°=−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c. </a:t>
                </a:r>
                <a:r>
                  <a:rPr lang="en-US" dirty="0" err="1"/>
                  <a:t>cosθ</a:t>
                </a:r>
                <a:r>
                  <a:rPr lang="en-US" dirty="0"/>
                  <a:t>°−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=0</a:t>
                </a:r>
                <a:r>
                  <a:rPr lang="en-AU" dirty="0"/>
                  <a:t> </a:t>
                </a:r>
              </a:p>
              <a:p>
                <a:endParaRPr lang="en-AU" dirty="0"/>
              </a:p>
              <a:p>
                <a:r>
                  <a:rPr lang="en-US" dirty="0" err="1"/>
                  <a:t>cosθ</a:t>
                </a:r>
                <a:r>
                  <a:rPr lang="en-US" dirty="0"/>
                  <a:t>°  is positive, and so P(θ°) lies in the 1st or 4th quadrant.  </a:t>
                </a:r>
                <a:r>
                  <a:rPr lang="en-US" dirty="0">
                    <a:sym typeface="Wingdings" panose="05000000000000000000" pitchFamily="2" charset="2"/>
                  </a:rPr>
                  <a:t>  </a:t>
                </a:r>
                <a:r>
                  <a:rPr lang="en-US" dirty="0"/>
                  <a:t>cos(360°−θ°)=</a:t>
                </a:r>
                <a:r>
                  <a:rPr lang="en-US" dirty="0" err="1"/>
                  <a:t>cosθ</a:t>
                </a:r>
                <a:r>
                  <a:rPr lang="en-US" dirty="0"/>
                  <a:t>°</a:t>
                </a:r>
              </a:p>
              <a:p>
                <a:r>
                  <a:rPr lang="en-AU" dirty="0"/>
                  <a:t>cos</a:t>
                </a:r>
                <a:r>
                  <a:rPr lang="el-GR" dirty="0"/>
                  <a:t>θ°=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 </a:t>
                </a:r>
                <a:r>
                  <a:rPr lang="en-US" dirty="0">
                    <a:sym typeface="Wingdings" panose="05000000000000000000" pitchFamily="2" charset="2"/>
                  </a:rPr>
                  <a:t>  </a:t>
                </a:r>
                <a:r>
                  <a:rPr lang="el-GR" dirty="0"/>
                  <a:t>θ° =30°</a:t>
                </a:r>
                <a:r>
                  <a:rPr lang="en-US" dirty="0"/>
                  <a:t> </a:t>
                </a:r>
                <a:r>
                  <a:rPr lang="en-AU" dirty="0"/>
                  <a:t>or </a:t>
                </a:r>
                <a:r>
                  <a:rPr lang="el-GR" dirty="0"/>
                  <a:t>θ°=360°−30°</a:t>
                </a:r>
                <a:r>
                  <a:rPr lang="en-US" dirty="0"/>
                  <a:t>   </a:t>
                </a:r>
                <a:r>
                  <a:rPr lang="en-US" dirty="0">
                    <a:sym typeface="Wingdings" panose="05000000000000000000" pitchFamily="2" charset="2"/>
                  </a:rPr>
                  <a:t>  </a:t>
                </a:r>
                <a:r>
                  <a:rPr lang="el-GR" dirty="0"/>
                  <a:t>θ°</a:t>
                </a:r>
                <a:r>
                  <a:rPr lang="en-US" dirty="0"/>
                  <a:t> </a:t>
                </a:r>
                <a:r>
                  <a:rPr lang="el-GR" dirty="0"/>
                  <a:t>=30°</a:t>
                </a:r>
                <a:r>
                  <a:rPr lang="en-AU" dirty="0"/>
                  <a:t>or </a:t>
                </a:r>
                <a:r>
                  <a:rPr lang="el-GR" dirty="0"/>
                  <a:t>θ°</a:t>
                </a:r>
                <a:r>
                  <a:rPr lang="en-US" dirty="0"/>
                  <a:t> </a:t>
                </a:r>
                <a:r>
                  <a:rPr lang="el-GR" dirty="0"/>
                  <a:t>=330°</a:t>
                </a:r>
                <a:endParaRPr lang="en-US" dirty="0"/>
              </a:p>
              <a:p>
                <a:endParaRPr lang="el-GR" dirty="0"/>
              </a:p>
              <a:p>
                <a:r>
                  <a:rPr lang="en-US" dirty="0" err="1"/>
                  <a:t>sinθ</a:t>
                </a:r>
                <a:r>
                  <a:rPr lang="en-US" dirty="0"/>
                  <a:t>° is negative, and so P(θ°) lies in the 3rd or 4th quadrant.  </a:t>
                </a:r>
                <a:r>
                  <a:rPr lang="en-US" dirty="0">
                    <a:sym typeface="Wingdings" panose="05000000000000000000" pitchFamily="2" charset="2"/>
                  </a:rPr>
                  <a:t>   </a:t>
                </a:r>
                <a:r>
                  <a:rPr lang="en-US" dirty="0"/>
                  <a:t>sin(180°+θ°) =−</a:t>
                </a:r>
                <a:r>
                  <a:rPr lang="en-US" dirty="0" err="1"/>
                  <a:t>sinθ</a:t>
                </a:r>
                <a:r>
                  <a:rPr lang="en-US" dirty="0"/>
                  <a:t>°      sin(360°−θ°) =−</a:t>
                </a:r>
                <a:r>
                  <a:rPr lang="en-US" dirty="0" err="1"/>
                  <a:t>sinθ</a:t>
                </a:r>
                <a:r>
                  <a:rPr lang="en-US" dirty="0"/>
                  <a:t>°</a:t>
                </a:r>
                <a:endParaRPr lang="en-AU" dirty="0"/>
              </a:p>
              <a:p>
                <a:r>
                  <a:rPr lang="en-AU" dirty="0"/>
                  <a:t>sin</a:t>
                </a:r>
                <a:r>
                  <a:rPr lang="el-GR" dirty="0"/>
                  <a:t>θ°=</a:t>
                </a:r>
                <a:r>
                  <a:rPr lang="en-US" dirty="0"/>
                  <a:t> </a:t>
                </a:r>
                <a:r>
                  <a:rPr lang="el-GR" dirty="0"/>
                  <a:t>−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   </a:t>
                </a:r>
                <a:r>
                  <a:rPr lang="en-US" dirty="0">
                    <a:sym typeface="Wingdings" panose="05000000000000000000" pitchFamily="2" charset="2"/>
                  </a:rPr>
                  <a:t>   </a:t>
                </a:r>
                <a:r>
                  <a:rPr lang="el-GR" dirty="0"/>
                  <a:t>θ° =180°+30°</a:t>
                </a:r>
                <a:r>
                  <a:rPr lang="en-US" dirty="0"/>
                  <a:t> </a:t>
                </a:r>
                <a:r>
                  <a:rPr lang="en-AU" dirty="0"/>
                  <a:t>or </a:t>
                </a:r>
                <a:r>
                  <a:rPr lang="el-GR" dirty="0"/>
                  <a:t>θ°</a:t>
                </a:r>
                <a:r>
                  <a:rPr lang="en-US" dirty="0"/>
                  <a:t> </a:t>
                </a:r>
                <a:r>
                  <a:rPr lang="el-GR" dirty="0"/>
                  <a:t>=360°−30°</a:t>
                </a:r>
                <a:r>
                  <a:rPr lang="en-US" dirty="0"/>
                  <a:t>    </a:t>
                </a:r>
                <a:r>
                  <a:rPr lang="en-US" dirty="0">
                    <a:sym typeface="Wingdings" panose="05000000000000000000" pitchFamily="2" charset="2"/>
                  </a:rPr>
                  <a:t>  </a:t>
                </a:r>
                <a:r>
                  <a:rPr lang="el-GR" dirty="0"/>
                  <a:t>θ°</a:t>
                </a:r>
                <a:r>
                  <a:rPr lang="en-US" dirty="0"/>
                  <a:t> =</a:t>
                </a:r>
                <a:r>
                  <a:rPr lang="el-GR" dirty="0"/>
                  <a:t>210°</a:t>
                </a:r>
                <a:r>
                  <a:rPr lang="en-US" dirty="0"/>
                  <a:t> </a:t>
                </a:r>
                <a:r>
                  <a:rPr lang="en-AU" dirty="0"/>
                  <a:t>or  </a:t>
                </a:r>
                <a:r>
                  <a:rPr lang="el-GR" dirty="0"/>
                  <a:t>θ°</a:t>
                </a:r>
                <a:r>
                  <a:rPr lang="en-US" dirty="0"/>
                  <a:t> </a:t>
                </a:r>
                <a:r>
                  <a:rPr lang="el-GR" dirty="0"/>
                  <a:t>=330°</a:t>
                </a:r>
                <a:endParaRPr lang="en-US" dirty="0"/>
              </a:p>
              <a:p>
                <a:endParaRPr lang="el-GR" dirty="0"/>
              </a:p>
              <a:p>
                <a:r>
                  <a:rPr lang="en-US" dirty="0" err="1"/>
                  <a:t>cosθ</a:t>
                </a:r>
                <a:r>
                  <a:rPr lang="en-US" dirty="0"/>
                  <a:t>°  is positive, and so P(θ°) lies in the 1st or 4th quadrant.</a:t>
                </a:r>
                <a:endParaRPr lang="en-AU" dirty="0"/>
              </a:p>
              <a:p>
                <a:r>
                  <a:rPr lang="en-AU" dirty="0"/>
                  <a:t>cos</a:t>
                </a:r>
                <a:r>
                  <a:rPr lang="el-GR" dirty="0"/>
                  <a:t>θ°−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=0</a:t>
                </a:r>
                <a:r>
                  <a:rPr lang="en-US" dirty="0"/>
                  <a:t>   </a:t>
                </a:r>
                <a:r>
                  <a:rPr lang="el-GR" dirty="0"/>
                  <a:t>∴</a:t>
                </a:r>
                <a:r>
                  <a:rPr lang="en-AU" dirty="0"/>
                  <a:t>cos</a:t>
                </a:r>
                <a:r>
                  <a:rPr lang="el-GR" dirty="0"/>
                  <a:t>θ°</a:t>
                </a:r>
                <a:r>
                  <a:rPr lang="en-US" dirty="0"/>
                  <a:t> </a:t>
                </a:r>
                <a:r>
                  <a:rPr lang="el-GR" dirty="0"/>
                  <a:t>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/>
                  <a:t>   </a:t>
                </a:r>
                <a:r>
                  <a:rPr lang="en-US" dirty="0">
                    <a:sym typeface="Wingdings" panose="05000000000000000000" pitchFamily="2" charset="2"/>
                  </a:rPr>
                  <a:t>  </a:t>
                </a:r>
                <a:r>
                  <a:rPr lang="el-GR" dirty="0"/>
                  <a:t>θ°</a:t>
                </a:r>
                <a:r>
                  <a:rPr lang="en-US" dirty="0"/>
                  <a:t> </a:t>
                </a:r>
                <a:r>
                  <a:rPr lang="el-GR" dirty="0"/>
                  <a:t>=45°</a:t>
                </a:r>
                <a:r>
                  <a:rPr lang="en-US" dirty="0"/>
                  <a:t> </a:t>
                </a:r>
                <a:r>
                  <a:rPr lang="en-AU" dirty="0"/>
                  <a:t>or </a:t>
                </a:r>
                <a:r>
                  <a:rPr lang="el-GR" dirty="0"/>
                  <a:t>θ° =360°−45°</a:t>
                </a:r>
                <a:r>
                  <a:rPr lang="en-US" dirty="0"/>
                  <a:t>   </a:t>
                </a:r>
                <a:r>
                  <a:rPr lang="en-US" dirty="0">
                    <a:sym typeface="Wingdings" panose="05000000000000000000" pitchFamily="2" charset="2"/>
                  </a:rPr>
                  <a:t>  </a:t>
                </a:r>
                <a:r>
                  <a:rPr lang="el-GR" dirty="0"/>
                  <a:t>θ°</a:t>
                </a:r>
                <a:r>
                  <a:rPr lang="en-US" dirty="0"/>
                  <a:t> </a:t>
                </a:r>
                <a:r>
                  <a:rPr lang="el-GR" dirty="0"/>
                  <a:t>=45°</a:t>
                </a:r>
                <a:r>
                  <a:rPr lang="en-AU" dirty="0"/>
                  <a:t>or </a:t>
                </a:r>
                <a:r>
                  <a:rPr lang="el-GR" dirty="0"/>
                  <a:t>θ°</a:t>
                </a:r>
                <a:r>
                  <a:rPr lang="en-US" dirty="0"/>
                  <a:t> </a:t>
                </a:r>
                <a:r>
                  <a:rPr lang="el-GR" dirty="0"/>
                  <a:t>=315°</a:t>
                </a:r>
                <a:endParaRPr lang="en-AU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D4F79D-BEA4-427E-B302-8F50D875F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339" y="1297553"/>
                <a:ext cx="10771322" cy="4510850"/>
              </a:xfrm>
              <a:prstGeom prst="rect">
                <a:avLst/>
              </a:prstGeom>
              <a:blipFill>
                <a:blip r:embed="rId2"/>
                <a:stretch>
                  <a:fillRect l="-510" t="-81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F27AFB1-EBBA-4924-87CD-285004F414C3}"/>
              </a:ext>
            </a:extLst>
          </p:cNvPr>
          <p:cNvSpPr txBox="1"/>
          <p:nvPr/>
        </p:nvSpPr>
        <p:spPr>
          <a:xfrm>
            <a:off x="1115878" y="364537"/>
            <a:ext cx="8880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/>
              <a:t>Example </a:t>
            </a:r>
          </a:p>
        </p:txBody>
      </p:sp>
    </p:spTree>
    <p:extLst>
      <p:ext uri="{BB962C8B-B14F-4D97-AF65-F5344CB8AC3E}">
        <p14:creationId xmlns:p14="http://schemas.microsoft.com/office/powerpoint/2010/main" val="325272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D4F79D-BEA4-427E-B302-8F50D875F3F7}"/>
                  </a:ext>
                </a:extLst>
              </p:cNvPr>
              <p:cNvSpPr txBox="1"/>
              <p:nvPr/>
            </p:nvSpPr>
            <p:spPr>
              <a:xfrm>
                <a:off x="712922" y="2076773"/>
                <a:ext cx="10771322" cy="3463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First substitute x=nt. Work out the interval in which solutions for x are required. Then proceed as in the case above to solve for x.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Once the solutions for x are found, the solutions for t can be found.</a:t>
                </a:r>
              </a:p>
              <a:p>
                <a:r>
                  <a:rPr lang="en-US" sz="2800" dirty="0"/>
                  <a:t>For example: To solve sin(3t)=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 for t∈[0,2π], first let x=3t. The equation becomes sin x=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 and the required solutions for x are in the interval [0,6π].</a:t>
                </a:r>
                <a:endParaRPr lang="en-AU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D4F79D-BEA4-427E-B302-8F50D875F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922" y="2076773"/>
                <a:ext cx="10771322" cy="3463512"/>
              </a:xfrm>
              <a:prstGeom prst="rect">
                <a:avLst/>
              </a:prstGeom>
              <a:blipFill>
                <a:blip r:embed="rId2"/>
                <a:stretch>
                  <a:fillRect l="-1188" t="-1937" b="-404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F27AFB1-EBBA-4924-87CD-285004F414C3}"/>
              </a:ext>
            </a:extLst>
          </p:cNvPr>
          <p:cNvSpPr txBox="1"/>
          <p:nvPr/>
        </p:nvSpPr>
        <p:spPr>
          <a:xfrm>
            <a:off x="1115878" y="480447"/>
            <a:ext cx="10088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Solving equations of the form </a:t>
            </a:r>
            <a:r>
              <a:rPr lang="en-US" sz="4000" dirty="0" err="1"/>
              <a:t>asin</a:t>
            </a:r>
            <a:r>
              <a:rPr lang="en-US" sz="4000" dirty="0"/>
              <a:t>(</a:t>
            </a:r>
            <a:r>
              <a:rPr lang="en-US" sz="4000" dirty="0" err="1"/>
              <a:t>nt</a:t>
            </a:r>
            <a:r>
              <a:rPr lang="en-US" sz="4000" dirty="0"/>
              <a:t>)=b  and </a:t>
            </a:r>
            <a:r>
              <a:rPr lang="en-US" sz="4000" dirty="0" err="1"/>
              <a:t>acos</a:t>
            </a:r>
            <a:r>
              <a:rPr lang="en-US" sz="4000" dirty="0"/>
              <a:t>(</a:t>
            </a:r>
            <a:r>
              <a:rPr lang="en-US" sz="4000" dirty="0" err="1"/>
              <a:t>nt</a:t>
            </a:r>
            <a:r>
              <a:rPr lang="en-US" sz="4000" dirty="0"/>
              <a:t>)=b</a:t>
            </a:r>
            <a:r>
              <a:rPr lang="en-AU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8643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D4F79D-BEA4-427E-B302-8F50D875F3F7}"/>
                  </a:ext>
                </a:extLst>
              </p:cNvPr>
              <p:cNvSpPr txBox="1"/>
              <p:nvPr/>
            </p:nvSpPr>
            <p:spPr>
              <a:xfrm>
                <a:off x="710339" y="1188333"/>
                <a:ext cx="10771322" cy="5196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Solve the equation sin(2θ)=−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for θ∈[−π,π].</a:t>
                </a:r>
              </a:p>
              <a:p>
                <a:r>
                  <a:rPr lang="en-US" dirty="0"/>
                  <a:t>It is clear from the graph that there are four solutions.</a:t>
                </a:r>
              </a:p>
              <a:p>
                <a:r>
                  <a:rPr lang="en-US" dirty="0"/>
                  <a:t>To solve the equation, let x=2θ.</a:t>
                </a:r>
              </a:p>
              <a:p>
                <a:r>
                  <a:rPr lang="en-US" dirty="0"/>
                  <a:t>Note:</a:t>
                </a:r>
              </a:p>
              <a:p>
                <a:r>
                  <a:rPr lang="en-US" dirty="0"/>
                  <a:t>If θ∈[−π,π], then we have x=2θ∈[−2π,2π].</a:t>
                </a:r>
              </a:p>
              <a:p>
                <a:r>
                  <a:rPr lang="en-US" dirty="0"/>
                  <a:t>Now consider the equation</a:t>
                </a:r>
              </a:p>
              <a:p>
                <a:r>
                  <a:rPr lang="en-US" dirty="0" err="1"/>
                  <a:t>sinx</a:t>
                </a:r>
                <a:r>
                  <a:rPr lang="en-US" dirty="0"/>
                  <a:t>=−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for x∈[−2π,2π]</a:t>
                </a:r>
              </a:p>
              <a:p>
                <a:r>
                  <a:rPr lang="en-US" dirty="0"/>
                  <a:t>The 1st quadrant solution to the equation sinα=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is α=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Using symmetry, the solutions to </a:t>
                </a:r>
                <a:r>
                  <a:rPr lang="en-US" dirty="0" err="1"/>
                  <a:t>sinx</a:t>
                </a:r>
                <a:r>
                  <a:rPr lang="en-US" dirty="0"/>
                  <a:t>=−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for x∈[0,2π] are</a:t>
                </a:r>
              </a:p>
              <a:p>
                <a:r>
                  <a:rPr lang="en-US" dirty="0"/>
                  <a:t>x=π+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dirty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and x=2π−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dirty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i.e. x=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dirty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and x=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dirty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other two solutions (obtained by subtracting 2π) are x=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dirty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−2π and x=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dirty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−2π.</a:t>
                </a:r>
              </a:p>
              <a:p>
                <a:r>
                  <a:rPr lang="en-US" dirty="0"/>
                  <a:t>∴ The required solutions for x are 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dirty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, 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dirty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dirty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and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dirty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∴ The required solutions for θ are 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dirty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, −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dirty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and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  <a:r>
                  <a:rPr lang="en-AU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D4F79D-BEA4-427E-B302-8F50D875F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339" y="1188333"/>
                <a:ext cx="10771322" cy="5196551"/>
              </a:xfrm>
              <a:prstGeom prst="rect">
                <a:avLst/>
              </a:prstGeom>
              <a:blipFill>
                <a:blip r:embed="rId2"/>
                <a:stretch>
                  <a:fillRect l="-51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F27AFB1-EBBA-4924-87CD-285004F414C3}"/>
              </a:ext>
            </a:extLst>
          </p:cNvPr>
          <p:cNvSpPr txBox="1"/>
          <p:nvPr/>
        </p:nvSpPr>
        <p:spPr>
          <a:xfrm>
            <a:off x="1115878" y="480447"/>
            <a:ext cx="8880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/>
              <a:t>Example </a:t>
            </a:r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CCE9E9AD-EB64-4489-85E2-08FC23517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961" y="171354"/>
            <a:ext cx="36957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">
            <a:extLst>
              <a:ext uri="{FF2B5EF4-FFF2-40B4-BE49-F238E27FC236}">
                <a16:creationId xmlns:a16="http://schemas.microsoft.com/office/drawing/2014/main" id="{508EC147-059F-44F3-B3ED-5F2BE673A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172" y="2600585"/>
            <a:ext cx="367665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33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276</TotalTime>
  <Words>966</Words>
  <Application>Microsoft Office PowerPoint</Application>
  <PresentationFormat>Widescreen</PresentationFormat>
  <Paragraphs>65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 Math</vt:lpstr>
      <vt:lpstr>Tw Cen MT</vt:lpstr>
      <vt:lpstr>Droplet</vt:lpstr>
      <vt:lpstr>Solution of trigonometric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 of trigonometric equations</dc:title>
  <dc:creator>Lyn ZHANG</dc:creator>
  <cp:lastModifiedBy>Lyn ZHANG</cp:lastModifiedBy>
  <cp:revision>23</cp:revision>
  <dcterms:created xsi:type="dcterms:W3CDTF">2021-08-16T03:03:56Z</dcterms:created>
  <dcterms:modified xsi:type="dcterms:W3CDTF">2021-09-16T23:10:58Z</dcterms:modified>
</cp:coreProperties>
</file>