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E5374-7CBA-40C5-846A-C51F3B36F9FB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9EDB3-C2F6-4A48-B553-4921F28264B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1305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um.org/Software/SW/Starter_of_the_day/starter_June3.ASP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https://www.transum.org/Software/MathsMenu/Starter.asp?ID_Starter=52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9EDB3-C2F6-4A48-B553-4921F28264B1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58664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n-US" dirty="0">
                <a:hlinkClick r:id="rId3"/>
              </a:rPr>
              <a:t>https://www.transum.org/Software/SW/Starter_of_the_day/starter_June3.ASP</a:t>
            </a:r>
            <a:endParaRPr lang="en-AU" altLang="en-US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9EDB3-C2F6-4A48-B553-4921F28264B1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5628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740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28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659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019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395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3576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3728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021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527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500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7202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39D54A-49EA-4F77-BDE3-F326906748E9}" type="datetimeFigureOut">
              <a:rPr lang="en-AU" smtClean="0"/>
              <a:t>5/10/2021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A1644D0-977C-46A1-8699-C531E77CB55B}" type="slidenum">
              <a:rPr lang="en-AU" smtClean="0"/>
              <a:t>‹#›</a:t>
            </a:fld>
            <a:endParaRPr lang="en-A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25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riodic_function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C64D-6222-4753-AF86-C8DBCC195E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Sketch graphs of y=</a:t>
            </a:r>
            <a:r>
              <a:rPr lang="en-US" dirty="0" err="1"/>
              <a:t>a</a:t>
            </a:r>
            <a:r>
              <a:rPr lang="en-US" dirty="0" err="1">
                <a:solidFill>
                  <a:srgbClr val="0070C0"/>
                </a:solidFill>
              </a:rPr>
              <a:t>sin</a:t>
            </a:r>
            <a:r>
              <a:rPr lang="en-US" dirty="0" err="1"/>
              <a:t>n</a:t>
            </a:r>
            <a:r>
              <a:rPr lang="en-US" dirty="0"/>
              <a:t>(</a:t>
            </a:r>
            <a:r>
              <a:rPr lang="en-US" dirty="0" err="1"/>
              <a:t>t±ε</a:t>
            </a:r>
            <a:r>
              <a:rPr lang="en-US" dirty="0"/>
              <a:t>) and y=</a:t>
            </a:r>
            <a:r>
              <a:rPr lang="en-US" dirty="0" err="1"/>
              <a:t>a</a:t>
            </a:r>
            <a:r>
              <a:rPr lang="en-US" dirty="0" err="1">
                <a:solidFill>
                  <a:srgbClr val="0070C0"/>
                </a:solidFill>
              </a:rPr>
              <a:t>cos</a:t>
            </a:r>
            <a:r>
              <a:rPr lang="en-US" dirty="0" err="1"/>
              <a:t>n</a:t>
            </a:r>
            <a:r>
              <a:rPr lang="en-US" dirty="0"/>
              <a:t>(</a:t>
            </a:r>
            <a:r>
              <a:rPr lang="en-US" dirty="0" err="1"/>
              <a:t>t±ε</a:t>
            </a:r>
            <a:r>
              <a:rPr lang="en-US" dirty="0"/>
              <a:t>)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387D73-23FF-4AE6-BA64-C563D609A6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blipFill dpi="0" rotWithShape="1">
            <a:blip r:embed="rId4">
              <a:alphaModFix amt="20000"/>
            </a:blip>
            <a:srcRect/>
            <a:tile tx="0" ty="0" sx="100000" sy="100000" flip="none" algn="tl"/>
          </a:blipFill>
        </p:spPr>
        <p:txBody>
          <a:bodyPr/>
          <a:lstStyle/>
          <a:p>
            <a:r>
              <a:rPr lang="en-US" dirty="0"/>
              <a:t>14I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84820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B345F87-FA41-4234-A9D3-110DD0EC7A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7821116" cy="46012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BB934DE-CF22-4850-AF8D-889CCDA608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4364" y="2936383"/>
            <a:ext cx="4817636" cy="308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020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2102E2F-DC42-46FB-884D-A3C0D57B8A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0904" y="707272"/>
            <a:ext cx="7602011" cy="4696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71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D3252-7FBD-4113-B9AA-6952DD1A9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f(t)=</a:t>
            </a:r>
            <a:r>
              <a:rPr lang="en-AU" dirty="0" err="1"/>
              <a:t>asin</a:t>
            </a:r>
            <a:r>
              <a:rPr lang="en-AU" dirty="0"/>
              <a:t>(</a:t>
            </a:r>
            <a:r>
              <a:rPr lang="en-AU" dirty="0" err="1"/>
              <a:t>nt</a:t>
            </a:r>
            <a:r>
              <a:rPr lang="en-AU" dirty="0"/>
              <a:t>) and g(t)=</a:t>
            </a:r>
            <a:r>
              <a:rPr lang="en-AU" dirty="0" err="1"/>
              <a:t>acos</a:t>
            </a:r>
            <a:r>
              <a:rPr lang="en-AU" dirty="0"/>
              <a:t>(</a:t>
            </a:r>
            <a:r>
              <a:rPr lang="en-AU" dirty="0" err="1"/>
              <a:t>nt</a:t>
            </a:r>
            <a:r>
              <a:rPr lang="en-AU" dirty="0"/>
              <a:t>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4E1365-26B2-4AC9-B0D1-A41B7319C4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2800" dirty="0"/>
                  <a:t>Consider translations of graphs of functions of the form f(t)=</a:t>
                </a:r>
                <a:r>
                  <a:rPr lang="en-US" sz="2800" dirty="0" err="1"/>
                  <a:t>asin</a:t>
                </a:r>
                <a:r>
                  <a:rPr lang="en-US" sz="2800" dirty="0"/>
                  <a:t>(</a:t>
                </a:r>
                <a:r>
                  <a:rPr lang="en-US" sz="2800" dirty="0" err="1"/>
                  <a:t>nt</a:t>
                </a:r>
                <a:r>
                  <a:rPr lang="en-US" sz="2800" dirty="0"/>
                  <a:t>) and g(t)=</a:t>
                </a:r>
                <a:r>
                  <a:rPr lang="en-US" sz="2800" dirty="0" err="1"/>
                  <a:t>acos</a:t>
                </a:r>
                <a:r>
                  <a:rPr lang="en-US" sz="2800" dirty="0"/>
                  <a:t>(</a:t>
                </a:r>
                <a:r>
                  <a:rPr lang="en-US" sz="2800" dirty="0" err="1"/>
                  <a:t>nt</a:t>
                </a:r>
                <a:r>
                  <a:rPr lang="en-US" sz="2800" dirty="0"/>
                  <a:t>) in the direction of the t-axis.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dirty="0"/>
                  <a:t>When a translation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units in the positive direction of the t-axis is applied to the graph of y=f(t), the resulting image has equation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dirty="0"/>
                  <a:t>y=f(t−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)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2800" dirty="0"/>
                  <a:t>For example, the graph of f(t)=3sin(2t) is mapped to the graph of y=3sin2(t−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).</a:t>
                </a:r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74E1365-26B2-4AC9-B0D1-A41B7319C4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2" t="-1515" r="-1212" b="-24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7171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2AFF9-78CC-4C1A-9F3E-E583F7D0D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8CD930-C4E6-4879-8BB9-55EC8A168D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On separate axes, draw the graphs of the following functions. Use a calculator to help establish the shape. Set the window appropriately by noting the range and period.</a:t>
                </a:r>
              </a:p>
              <a:p>
                <a:r>
                  <a:rPr lang="en-US" dirty="0"/>
                  <a:t>y=3sin2(t−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),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≤t≤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y=2cos3(t+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), 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≤t≤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</a:p>
              <a:p>
                <a:r>
                  <a:rPr lang="en-US" dirty="0"/>
                  <a:t>Solution</a:t>
                </a:r>
              </a:p>
              <a:p>
                <a:r>
                  <a:rPr lang="en-US" dirty="0"/>
                  <a:t>The range is [−3,3] and the period is π.</a:t>
                </a:r>
              </a:p>
              <a:p>
                <a:r>
                  <a:rPr lang="en-US" dirty="0"/>
                  <a:t>The range is [−2,2] and the period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68CD930-C4E6-4879-8BB9-55EC8A168D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 r="-6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A962DE5E-7799-4133-889F-D1BA309D0E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7974" y="2566708"/>
            <a:ext cx="2689356" cy="2299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A3EB2159-A91C-4A83-BF8B-E63C045510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0859" y="2779115"/>
            <a:ext cx="2328021" cy="2153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040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2E8D7-E544-4011-8C5F-511E256D79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Observations from the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8DA5F4-CFC2-40F0-B68F-4A236BF5E14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800" dirty="0"/>
                  <a:t>a. The graph of y=3sin2(t−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) is the same shape as y=3sin(2t), but is translated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800" dirty="0"/>
                  <a:t> units in the positive direction of the t-axis.</a:t>
                </a:r>
              </a:p>
              <a:p>
                <a:r>
                  <a:rPr lang="en-US" sz="2800" dirty="0"/>
                  <a:t>b. The graph of y=2cos3(t+</a:t>
                </a:r>
                <a:r>
                  <a:rPr lang="en-US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/>
                  <a:t> ) is the same shape as y=2cos(3t), but is translated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8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800" dirty="0"/>
                  <a:t> units in the negative direction of the t-axis.</a:t>
                </a:r>
              </a:p>
              <a:p>
                <a:r>
                  <a:rPr lang="en-US" sz="2800" dirty="0"/>
                  <a:t>The effect of ±ϵ is to translate the graph parallel to the t-axis. (Here ±ϵ is called the </a:t>
                </a:r>
                <a:r>
                  <a:rPr lang="en-US" sz="2800" dirty="0">
                    <a:solidFill>
                      <a:srgbClr val="C00000"/>
                    </a:solidFill>
                  </a:rPr>
                  <a:t>phase</a:t>
                </a:r>
                <a:r>
                  <a:rPr lang="en-US" sz="2800" dirty="0"/>
                  <a:t>.)</a:t>
                </a:r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C8DA5F4-CFC2-40F0-B68F-4A236BF5E14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2" t="-1212" r="-218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3902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77351-798C-434A-BC72-50BE9981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Dilation Translation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97776-BF89-413C-ABA2-9D0DC92A68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1845733"/>
                <a:ext cx="10058400" cy="4393701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To determine the sequence of transformations, the techniques from previous can also be used. The graph of y=</a:t>
                </a:r>
                <a:r>
                  <a:rPr lang="en-US" dirty="0" err="1"/>
                  <a:t>sint</a:t>
                </a:r>
                <a:r>
                  <a:rPr lang="en-US" dirty="0"/>
                  <a:t> is transformed to the graph of y=3sin2(t−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).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Write the second equation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=sin2(t′−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).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From this it can be seen that 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/>
                  <a:t> and t=2(t′−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). Thus y′=3y and t′=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+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Hence the sequence of transformations is: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-  dilation of factor 3 from the t-axis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-  dilation of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dirty="0"/>
                  <a:t> from the y-axis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-  translation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dirty="0"/>
                  <a:t> units in the positive direction of the t-axis.</a:t>
                </a:r>
              </a:p>
              <a:p>
                <a:pPr>
                  <a:lnSpc>
                    <a:spcPct val="120000"/>
                  </a:lnSpc>
                  <a:spcBef>
                    <a:spcPts val="0"/>
                  </a:spcBef>
                </a:pPr>
                <a:r>
                  <a:rPr lang="en-US" dirty="0"/>
                  <a:t>Alternatively, we can find this sequence by observing that graph of y=f(t) is transformed to the graph of y=3f(2(t−</a:t>
                </a:r>
                <a:r>
                  <a:rPr lang="en-US" sz="20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0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20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000" dirty="0"/>
                  <a:t> </a:t>
                </a:r>
                <a:r>
                  <a:rPr lang="en-US" dirty="0"/>
                  <a:t>)), where f(t)=</a:t>
                </a:r>
                <a:r>
                  <a:rPr lang="en-US" dirty="0" err="1"/>
                  <a:t>sint</a:t>
                </a:r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1697776-BF89-413C-ABA2-9D0DC92A68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1845733"/>
                <a:ext cx="10058400" cy="4393701"/>
              </a:xfrm>
              <a:blipFill>
                <a:blip r:embed="rId2"/>
                <a:stretch>
                  <a:fillRect l="-545" t="-416" r="-54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7941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63</TotalTime>
  <Words>534</Words>
  <Application>Microsoft Office PowerPoint</Application>
  <PresentationFormat>Widescreen</PresentationFormat>
  <Paragraphs>31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Cambria Math</vt:lpstr>
      <vt:lpstr>Retrospect</vt:lpstr>
      <vt:lpstr>Sketch graphs of y=asinn(t±ε) and y=acosn(t±ε) </vt:lpstr>
      <vt:lpstr>PowerPoint Presentation</vt:lpstr>
      <vt:lpstr>PowerPoint Presentation</vt:lpstr>
      <vt:lpstr>f(t)=asin(nt) and g(t)=acos(nt) </vt:lpstr>
      <vt:lpstr>Example </vt:lpstr>
      <vt:lpstr>Observations from the example</vt:lpstr>
      <vt:lpstr>Dilation Translation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 graphs of y=asinn(t±ε) and y=acosn(t±ε) </dc:title>
  <dc:creator>Lyn ZHANG</dc:creator>
  <cp:lastModifiedBy>Lyn ZHANG</cp:lastModifiedBy>
  <cp:revision>6</cp:revision>
  <dcterms:created xsi:type="dcterms:W3CDTF">2021-08-18T03:01:28Z</dcterms:created>
  <dcterms:modified xsi:type="dcterms:W3CDTF">2021-10-04T21:16:39Z</dcterms:modified>
</cp:coreProperties>
</file>