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0A3D1-585C-4BA1-928F-4085E27C3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39F1E3-7756-4D4D-B600-F6A0E4D86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41EC1-0283-46BD-A18F-BE5877858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C3676-02BA-4C2B-947C-E52B4E67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D6472-A1B8-49DB-BDC4-671DE188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53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CF66A-D8D4-41B3-ADF3-71FB32AA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675E0-C3F5-4851-B893-C3DDD2846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DD49E-86FB-436F-854F-23D90BC34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FCAE7-54B8-440A-A241-EBEB4D41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CC534-081E-42D5-93D6-D9B53530A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122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BBE7F4-92F5-4886-A55F-EAE99007A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DF8B4-5E4F-4383-A83F-E9EAEE925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C4F6F-E812-46C4-AFA3-C3458C40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56DD4-23F6-4E23-8614-FE1AF2C9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29206-7A63-4740-8161-5D65491B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876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2620-0E89-4F80-A045-664F0F2C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02D14-30A5-4461-A3F2-7FC5B3911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9F415-EE33-4A3D-8DEF-E282B3B1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DCEA4-C035-40B4-BD3B-14B09E132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A640C-B82B-427B-8C81-CCD4A167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995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869C-144E-437B-884E-22C709CB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913AF-F8B3-4CEF-B31A-559F4BE76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F6585-1899-4762-9B96-22C0020A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62CF8-782A-468E-8A09-FA4CBA56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72B3B-0321-42FC-8FA8-4C491995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762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7630-80E2-40C9-B6DA-45DFC7ECE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3F639-45EF-4908-B941-3F3B626B8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6625E-06F1-43FC-8822-A65FE2DF1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71A8B-8D57-49ED-9720-8BDB68A8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B8CC2-F230-4038-8A0D-F98432C0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BA5-B2BA-45DA-98CD-338F6A8D4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572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16679-4CC1-41EF-88B6-AFD04C119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EB169-8F1A-49AF-A4D4-DCDFC7B8A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AF230-51CC-4620-8830-8595FA980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7CE96-2B68-485C-A0A1-15C32D6E9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6799D5-280F-4B5C-80B2-8A63CE7AE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E5FA7F-C943-4CAC-8A1B-C3609680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5A6454-E686-4FD0-9E52-E3D52CB2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C096C5-1D0C-4485-AB37-B25F1912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93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A617-3AA6-4EF9-A229-D33259C8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6FC98-7DA8-4478-B324-202E1FD3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E92AE5-3059-401D-B617-6105952C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393291-3C77-4C88-811F-CAC8FE3A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468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30A71-A8D6-4211-A139-3F435C75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3419A-47FE-46F3-9F8D-C1392280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C6312-A60E-40D1-9C94-954AD470B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119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591F-2EF0-4A0C-8ED6-DBD72666D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0F4CD-51B5-4AB2-9016-1103497E9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31396-0D03-42C5-8E22-4E11532D1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E602A-D653-4D0C-AF0C-AFF28EFFC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6EA19-65EA-41DF-B8EC-F66BAB5E6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0BEC6-0129-4A6A-BFD1-D63ABD026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97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F4F4C-E1EB-4EFB-9128-E6A08185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D81CF7-DEAD-45E5-A372-F8BE311B3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A4FC5B-4B40-40FC-900B-8C7B19EED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35DA4-2E05-41E3-AC5F-ACEBD9F8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296A4-965F-4AEB-A051-FA98EF39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9600A-D6F7-4F52-86F4-C76DA946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44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2E89FA-D21C-4DEA-8F07-76694E16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A7D39-7F03-4419-AF9A-E846BA7FB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B8737-4A82-4965-8197-77F5E2398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8529F-C83B-4584-90A6-7B75366EDBC9}" type="datetimeFigureOut">
              <a:rPr lang="en-AU" smtClean="0"/>
              <a:t>18/08/2021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5B862-0126-48E1-BFDC-210FD611D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652F8-B17A-48AD-AE22-308AA5207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4BAE2-1241-4D6F-85A8-C667A939F4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130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suny-osalgebratrig/chapter/graphs-of-the-sine-and-cosine-function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61725-849A-4BFD-9CBE-D3F9D0880F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Sketch graphs of y=</a:t>
            </a:r>
            <a:r>
              <a:rPr lang="en-US" dirty="0" err="1"/>
              <a:t>a</a:t>
            </a:r>
            <a:r>
              <a:rPr lang="en-US" dirty="0" err="1">
                <a:solidFill>
                  <a:srgbClr val="0070C0"/>
                </a:solidFill>
              </a:rPr>
              <a:t>sin</a:t>
            </a:r>
            <a:r>
              <a:rPr lang="en-US" dirty="0" err="1"/>
              <a:t>n</a:t>
            </a:r>
            <a:r>
              <a:rPr lang="en-US" dirty="0"/>
              <a:t>(</a:t>
            </a:r>
            <a:r>
              <a:rPr lang="en-US" dirty="0" err="1"/>
              <a:t>t±ε</a:t>
            </a:r>
            <a:r>
              <a:rPr lang="en-US" dirty="0"/>
              <a:t>)±b and y=</a:t>
            </a:r>
            <a:r>
              <a:rPr lang="en-US" dirty="0" err="1"/>
              <a:t>a</a:t>
            </a:r>
            <a:r>
              <a:rPr lang="en-US" dirty="0" err="1">
                <a:solidFill>
                  <a:srgbClr val="0070C0"/>
                </a:solidFill>
              </a:rPr>
              <a:t>cos</a:t>
            </a:r>
            <a:r>
              <a:rPr lang="en-US" dirty="0" err="1"/>
              <a:t>n</a:t>
            </a:r>
            <a:r>
              <a:rPr lang="en-US" dirty="0"/>
              <a:t>(</a:t>
            </a:r>
            <a:r>
              <a:rPr lang="en-US" dirty="0" err="1"/>
              <a:t>t±ε</a:t>
            </a:r>
            <a:r>
              <a:rPr lang="en-US" dirty="0"/>
              <a:t>)±b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7F0E4-105C-40A7-9C88-3C47CEDE1E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14J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738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AE65-C900-428B-847D-AFABED990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0171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0F9CCE-C77E-403A-9A88-E77F75B446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41286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We now consider translations parallel to the y-axis. Sketch each of the following graphs. Use a calculator to help establish the shape.</a:t>
                </a:r>
              </a:p>
              <a:p>
                <a:r>
                  <a:rPr lang="en-US" dirty="0"/>
                  <a:t>y=3sin2(t−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)+2,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≤t≤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y=2cos3(t+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)−1, 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≤t≤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0F9CCE-C77E-403A-9A88-E77F75B446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41286"/>
                <a:ext cx="10515600" cy="4351338"/>
              </a:xfrm>
              <a:blipFill>
                <a:blip r:embed="rId2"/>
                <a:stretch>
                  <a:fillRect l="-1043" t="-2241" r="-16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9256640C-7B71-4F6C-B59D-140DB2010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214" y="2734659"/>
            <a:ext cx="3171922" cy="322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B928B65A-D025-41B8-B491-F19A91D58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136" y="2345912"/>
            <a:ext cx="5232555" cy="360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81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471EA-14BF-48CC-9E98-CBC22590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Observations from the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20E5D6-B582-4983-82D1-614CF94898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a. The graph of y=3sin2(t−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)+2 is the same shape as the graph of y=3sin2(t−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), but is translated 2 units in the positive direction of the y-axis.</a:t>
                </a:r>
              </a:p>
              <a:p>
                <a:pPr marL="0" indent="0">
                  <a:buNone/>
                </a:pPr>
                <a:r>
                  <a:rPr lang="en-US" dirty="0"/>
                  <a:t>b. The graph of y=2cos3(t+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)−1 is the same shape as the graph of y=2cos3(t+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), but is translated 1 unit in the negative direction of the y-axis.</a:t>
                </a:r>
              </a:p>
              <a:p>
                <a:r>
                  <a:rPr lang="en-US" dirty="0"/>
                  <a:t>In general, the effect of ±b is to translate the graph ±b units parallel to the y-axis.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20E5D6-B582-4983-82D1-614CF94898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980" r="-17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09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D5EF-95AA-4FEB-886A-6F8D6CCD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6A42E2-0A80-40AF-8117-E2C0321232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5000"/>
                <a:ext cx="10515600" cy="484949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AU" dirty="0"/>
                  <a:t>Sketch the graph of each of the following for x∈[0,2</a:t>
                </a:r>
                <a:r>
                  <a:rPr lang="el-GR" dirty="0"/>
                  <a:t>π]. </a:t>
                </a:r>
                <a:r>
                  <a:rPr lang="en-AU" dirty="0"/>
                  <a:t>Clearly indicate axis intercepts.</a:t>
                </a:r>
              </a:p>
              <a:p>
                <a:r>
                  <a:rPr lang="en-AU" dirty="0"/>
                  <a:t>y=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AU" dirty="0"/>
                  <a:t>sin(x)+1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To determine the x-axis intercepts, the equation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sin(x)+1=0 must be solved.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sin(x)+1 =0 </a:t>
                </a:r>
              </a:p>
              <a:p>
                <a:r>
                  <a:rPr lang="en-AU" dirty="0"/>
                  <a:t>∴ </a:t>
                </a:r>
                <a:r>
                  <a:rPr lang="en-AU" dirty="0" err="1"/>
                  <a:t>sinx</a:t>
                </a:r>
                <a:r>
                  <a:rPr lang="en-AU" dirty="0"/>
                  <a:t> =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AU" dirty="0"/>
              </a:p>
              <a:p>
                <a:r>
                  <a:rPr lang="en-AU" dirty="0"/>
                  <a:t>∴ x=</a:t>
                </a:r>
                <a:r>
                  <a:rPr lang="el-GR" dirty="0"/>
                  <a:t>π+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AU" dirty="0"/>
                  <a:t>or 2</a:t>
                </a:r>
                <a:r>
                  <a:rPr lang="el-GR" dirty="0"/>
                  <a:t>π−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en-AU" dirty="0"/>
              </a:p>
              <a:p>
                <a:r>
                  <a:rPr lang="en-AU" dirty="0"/>
                  <a:t>∴ x </a:t>
                </a:r>
                <a:r>
                  <a:rPr lang="el-GR" dirty="0">
                    <a:solidFill>
                      <a:schemeClr val="tx1"/>
                    </a:solidFill>
                  </a:rPr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n-AU" dirty="0"/>
                  <a:t>The x-axis intercepts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n-AU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l-GR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6A42E2-0A80-40AF-8117-E2C032123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5000"/>
                <a:ext cx="10515600" cy="4849495"/>
              </a:xfrm>
              <a:blipFill>
                <a:blip r:embed="rId2"/>
                <a:stretch>
                  <a:fillRect l="-928" t="-3518" r="-2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112096B8-B8A6-4571-9390-AE526F736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760" y="3612566"/>
            <a:ext cx="4511040" cy="22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1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D5EF-95AA-4FEB-886A-6F8D6CCD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171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6A42E2-0A80-40AF-8117-E2C0321232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5296"/>
                <a:ext cx="10515600" cy="4849495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Sketch the graph of each of the following for x∈[0,2</a:t>
                </a:r>
                <a:r>
                  <a:rPr lang="el-GR" dirty="0"/>
                  <a:t>π]. </a:t>
                </a:r>
                <a:r>
                  <a:rPr lang="en-AU" dirty="0"/>
                  <a:t>Clearly indicate axis intercepts.</a:t>
                </a:r>
              </a:p>
              <a:p>
                <a:r>
                  <a:rPr lang="en-AU" dirty="0"/>
                  <a:t>y=2cos(2x)−1</a:t>
                </a:r>
              </a:p>
              <a:p>
                <a:r>
                  <a:rPr lang="en-AU" dirty="0"/>
                  <a:t>2cos(2x)−1 =0 </a:t>
                </a:r>
              </a:p>
              <a:p>
                <a:r>
                  <a:rPr lang="en-AU" dirty="0"/>
                  <a:t>∴ cos(2x)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/>
              </a:p>
              <a:p>
                <a:r>
                  <a:rPr lang="en-AU" dirty="0"/>
                  <a:t>∴ </a:t>
                </a:r>
                <a:r>
                  <a:rPr lang="en-AU" dirty="0">
                    <a:solidFill>
                      <a:schemeClr val="tx1"/>
                    </a:solidFill>
                  </a:rPr>
                  <a:t>2x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∴ x </a:t>
                </a:r>
                <a:r>
                  <a:rPr lang="el-GR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AU" dirty="0"/>
                  <a:t>The x-axis intercepts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6A42E2-0A80-40AF-8117-E2C032123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5296"/>
                <a:ext cx="10515600" cy="4849495"/>
              </a:xfrm>
              <a:blipFill>
                <a:blip r:embed="rId2"/>
                <a:stretch>
                  <a:fillRect l="-1043" t="-2387" r="-18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6518E084-CD25-41A1-941A-0032FECF7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864" y="1911413"/>
            <a:ext cx="5692353" cy="2888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28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D5EF-95AA-4FEB-886A-6F8D6CCD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6A42E2-0A80-40AF-8117-E2C0321232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4949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AU" dirty="0"/>
                  <a:t>Sketch the graph of each of the following for x∈[0,2</a:t>
                </a:r>
                <a:r>
                  <a:rPr lang="el-GR" dirty="0"/>
                  <a:t>π]. </a:t>
                </a:r>
                <a:r>
                  <a:rPr lang="en-AU" dirty="0"/>
                  <a:t>Clearly indicate axis intercepts.</a:t>
                </a:r>
              </a:p>
              <a:p>
                <a:r>
                  <a:rPr lang="en-AU" dirty="0"/>
                  <a:t>y=2sin2(x−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)−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l-GR" dirty="0"/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sin2(x−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)=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l-GR" dirty="0"/>
                  <a:t>∴ 2(</a:t>
                </a:r>
                <a:r>
                  <a:rPr lang="en-AU" dirty="0"/>
                  <a:t>x−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  <a:r>
                  <a:rPr lang="en-US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AU" dirty="0"/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l-GR" dirty="0"/>
                  <a:t>∴ </a:t>
                </a:r>
                <a:r>
                  <a:rPr lang="en-AU" dirty="0"/>
                  <a:t>x−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AU" dirty="0"/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>
                  <a:solidFill>
                    <a:schemeClr val="tx1"/>
                  </a:solidFill>
                </a:endParaRPr>
              </a:p>
              <a:p>
                <a:r>
                  <a:rPr lang="el-GR" dirty="0"/>
                  <a:t>∴ </a:t>
                </a:r>
                <a:r>
                  <a:rPr lang="en-AU" dirty="0"/>
                  <a:t>x 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AU" dirty="0"/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n-AU" dirty="0"/>
                  <a:t>The x-axis intercepts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AU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6A42E2-0A80-40AF-8117-E2C032123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49495"/>
              </a:xfrm>
              <a:blipFill>
                <a:blip r:embed="rId2"/>
                <a:stretch>
                  <a:fillRect l="-928" t="-2889" r="-2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Image">
            <a:extLst>
              <a:ext uri="{FF2B5EF4-FFF2-40B4-BE49-F238E27FC236}">
                <a16:creationId xmlns:a16="http://schemas.microsoft.com/office/drawing/2014/main" id="{97A612C1-1FA5-40B7-B099-0AFDC8480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152" y="2386267"/>
            <a:ext cx="5390146" cy="3072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1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</TotalTime>
  <Words>443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Sketch graphs of y=asinn(t±ε)±b and y=acosn(t±ε)±b</vt:lpstr>
      <vt:lpstr>Example </vt:lpstr>
      <vt:lpstr>Observations from the example</vt:lpstr>
      <vt:lpstr>Example </vt:lpstr>
      <vt:lpstr>Example </vt:lpstr>
      <vt:lpstr>Example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 graphs of y=asinn(t±ε)±b and y=acosn(t±ε)±b</dc:title>
  <dc:creator>Lyn ZHANG</dc:creator>
  <cp:lastModifiedBy>Lyn ZHANG</cp:lastModifiedBy>
  <cp:revision>6</cp:revision>
  <dcterms:created xsi:type="dcterms:W3CDTF">2021-08-18T03:44:23Z</dcterms:created>
  <dcterms:modified xsi:type="dcterms:W3CDTF">2021-08-18T05:16:26Z</dcterms:modified>
</cp:coreProperties>
</file>