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02577-5F0D-42F7-B86D-1C1E16040383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51B23-76E6-48D4-83F9-490180CBCB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2199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starter 2 marks!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51B23-76E6-48D4-83F9-490180CBCB2C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2354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C1718-0962-4656-B73E-AF1DC551F8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6A15A6-5523-44D1-9503-AC354AB39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72E4D-78B6-4934-937E-A799177D1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04524-9B03-48D2-901A-244E52DE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6E15F-15E9-4872-92C5-EA57C9AF5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479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32340-9A85-4E33-A8DE-D0D003F80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9FFE8-C1CB-49C5-AE5F-55D3BDF85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FC791-CBBD-45AF-8D65-E84C6F05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E6C93-3C73-4774-B050-9C9D6AEA5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D003-7351-43AB-A6C1-8D1EE2F8C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02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4236F8-3153-4246-9650-67950F22A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64426-81DE-45BE-9F05-BD38437E4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201E0-ED06-465F-8C10-AFEA615A9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9BC66-6722-4C6F-9CAD-03FE07C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CF38E-9C4A-4000-A8FB-E1AB44DE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041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91419-38C4-47DF-BCC4-DF9960EDD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31DDB-E36F-4DF3-998D-778872FA6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8D232-815F-41F9-80D9-0582A1755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97D3F-1050-421D-9B5C-0956BD44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F02F6-3F4B-41FA-8EC8-57006D3A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649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4F854-099B-4276-B4DB-B396F4172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913-2A28-4F32-A68A-D0DD0D7D2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413DD-222A-4E69-82EC-B73213B72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FF607-7E7D-4851-A18C-D608F14BE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0AA5E-1299-4E3A-B779-F2B780F7F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14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F83F6-39FF-4B2C-B4CD-F746B879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45E19-2F66-42AB-8104-450EB5FD15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9AA019-0CA2-4F9E-9835-F49299CBF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62A193-1974-4C76-B6D9-7F34F2BD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3206F-C39E-4F6B-A14B-6CFE84121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B1038-7177-44E3-866E-6F605CC0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606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E4D89-2F40-47F0-8387-B620715EA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FFFF2-B1EF-4BF7-968B-9CC394B1F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4D401-2C5D-47D0-BA4F-D99E0F90F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B74B06-6F5B-441B-8D9D-A3B287855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2CE283-A11F-4A45-81F4-A3EA6B487A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A3BCCF-3FB0-4FD9-9D4B-B93F2070D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18642E-F1E9-45DA-94DA-9412706CF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B2A0E4-8A31-4784-81CB-AE38C13D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651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EF62A-6398-4DDE-9AC3-2672BDD9D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AFFF49-9001-4D84-A189-3B8ACF9B6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7046A-A033-490C-904A-DA37E91C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25D301-4A3E-4069-A571-167ADE19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947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467143-F36C-4C5F-9B80-DE90B44F5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CD4DB3-3469-46A6-A72E-3CDC997C6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E25B5-258B-49BE-9BB1-C4EC598D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727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94F6-90BD-4E6D-BC76-267FFCBCB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D2470-62EE-40AB-A798-08332A3C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BA982-A45E-4488-AFD9-B5DA33ABE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F2BC05-A19A-4E60-9B74-E7EA8152E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84A61-38D9-47E1-BE3A-BBF2FC3B8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9FB78-B464-43F3-BFB9-259BCB32B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955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7F79A-7FC8-449E-88E3-0EA8F8F2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12DD02-AE9D-4FC5-A9D5-8D53C01F6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D6D4A-EFBD-44B3-892D-84771E456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E56D4-5FCC-4A69-B35E-0F5B5CCBC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5A40E-788D-452D-B306-DD106B5DE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9A7B1-E149-4CEC-886B-7EF66ECC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494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8B129D-94A6-409D-8F2A-94536AB34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DFD72-799A-43ED-A8EF-A1B3E124B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DCAC8-F32F-4AD2-92E8-3F503D48F6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1FB5A-583D-4A52-808D-38D3B23922A7}" type="datetimeFigureOut">
              <a:rPr lang="en-AU" smtClean="0"/>
              <a:t>12/10/2021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00EFC-46C3-4C05-8055-35800A09C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A19AD-EC59-4F9D-88D8-45055310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52E94-0F24-4804-A85E-933E582A0B3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629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hombre.blogspot.com/2013/02/pyth-o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tehrubixmonsty.deviantart.com/art/radial-symmetry-39665252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ehrubixmonsty.deviantart.com/art/radial-symmetry-39665252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ehrubixmonsty.deviantart.com/art/radial-symmetry-39665252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ehrubixmonsty.deviantart.com/art/radial-symmetry-39665252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ehrubixmonsty.deviantart.com/art/radial-symmetry-39665252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ehrubixmonsty.deviantart.com/art/radial-symmetry-39665252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ehrubixmonsty.deviantart.com/art/radial-symmetry-39665252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11440-CB49-4D5E-9D62-AC6BB692FB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Further symmetry properties and the Pythagorean identity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2B512E-8E47-4F39-8E00-81BD250E8E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187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0000"/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19000" t="-2000" r="-19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7466A82-99EA-4124-BA2E-65E8E7D8F5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445" y="216958"/>
            <a:ext cx="11663109" cy="601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94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2000" r="-19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E74F-1961-4901-A232-55F898EB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Complementary relationships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2578" y="169068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/>
                  <a:t>From the diagram </a:t>
                </a:r>
              </a:p>
              <a:p>
                <a:r>
                  <a:rPr lang="en-AU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−θ)=</a:t>
                </a:r>
                <a:r>
                  <a:rPr lang="en-AU" dirty="0"/>
                  <a:t>a</a:t>
                </a:r>
              </a:p>
              <a:p>
                <a:r>
                  <a:rPr lang="en-AU" dirty="0"/>
                  <a:t>and, since a=cos</a:t>
                </a:r>
                <a:r>
                  <a:rPr lang="el-GR" dirty="0"/>
                  <a:t>θ,</a:t>
                </a:r>
              </a:p>
              <a:p>
                <a:r>
                  <a:rPr lang="en-AU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−θ)=</a:t>
                </a:r>
                <a:r>
                  <a:rPr lang="en-AU" dirty="0"/>
                  <a:t>cos</a:t>
                </a:r>
                <a:r>
                  <a:rPr lang="el-GR" dirty="0"/>
                  <a:t>θ</a:t>
                </a:r>
              </a:p>
              <a:p>
                <a:r>
                  <a:rPr lang="en-AU" dirty="0"/>
                  <a:t>From the same diagram,</a:t>
                </a:r>
              </a:p>
              <a:p>
                <a:r>
                  <a:rPr lang="en-AU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−θ)=</a:t>
                </a:r>
                <a:r>
                  <a:rPr lang="en-AU" dirty="0"/>
                  <a:t>b</a:t>
                </a:r>
              </a:p>
              <a:p>
                <a:r>
                  <a:rPr lang="en-AU" dirty="0"/>
                  <a:t>and, since b=sin</a:t>
                </a:r>
                <a:r>
                  <a:rPr lang="el-GR" dirty="0"/>
                  <a:t>θ,</a:t>
                </a:r>
              </a:p>
              <a:p>
                <a:r>
                  <a:rPr lang="en-AU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−θ)=</a:t>
                </a:r>
                <a:r>
                  <a:rPr lang="en-AU" dirty="0"/>
                  <a:t>sin</a:t>
                </a:r>
                <a:r>
                  <a:rPr lang="el-GR" dirty="0"/>
                  <a:t>θ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2578" y="1690688"/>
                <a:ext cx="10515600" cy="4351338"/>
              </a:xfrm>
              <a:blipFill>
                <a:blip r:embed="rId4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618241C8-6950-4A00-91E2-FFC6362DB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539" y="1555751"/>
            <a:ext cx="4705883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51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2000" r="-19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E74F-1961-4901-A232-55F898EB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Complementary relationships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From the diagram:</a:t>
                </a:r>
              </a:p>
              <a:p>
                <a:r>
                  <a:rPr lang="en-US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+θ) =a=</a:t>
                </a:r>
                <a:r>
                  <a:rPr lang="en-US" dirty="0" err="1"/>
                  <a:t>cosθ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+θ) =−b=−</a:t>
                </a:r>
                <a:r>
                  <a:rPr lang="en-US" dirty="0" err="1"/>
                  <a:t>sinθ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89238867-2ECF-4B20-9F37-B9C66CE64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646" y="1970532"/>
            <a:ext cx="4975514" cy="386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86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2000" r="-19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E74F-1961-4901-A232-55F898EB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664952" cy="448627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/>
                  <a:t>If sin</a:t>
                </a:r>
                <a:r>
                  <a:rPr lang="el-GR" dirty="0"/>
                  <a:t>θ=0.3 </a:t>
                </a:r>
                <a:r>
                  <a:rPr lang="en-AU" dirty="0"/>
                  <a:t>and cos</a:t>
                </a:r>
                <a:r>
                  <a:rPr lang="el-GR" dirty="0"/>
                  <a:t>α=0.8, </a:t>
                </a:r>
                <a:r>
                  <a:rPr lang="en-AU" dirty="0"/>
                  <a:t>find the values of:</a:t>
                </a:r>
              </a:p>
              <a:p>
                <a:r>
                  <a:rPr lang="en-AU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−α)</a:t>
                </a:r>
              </a:p>
              <a:p>
                <a:r>
                  <a:rPr lang="en-AU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+θ)</a:t>
                </a:r>
              </a:p>
              <a:p>
                <a:r>
                  <a:rPr lang="en-AU" dirty="0"/>
                  <a:t>sin(−</a:t>
                </a:r>
                <a:r>
                  <a:rPr lang="el-GR" dirty="0"/>
                  <a:t>θ)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−α)=</a:t>
                </a:r>
                <a:r>
                  <a:rPr lang="en-AU" dirty="0"/>
                  <a:t>cos</a:t>
                </a:r>
                <a:r>
                  <a:rPr lang="el-GR" dirty="0"/>
                  <a:t>α=0.8</a:t>
                </a:r>
              </a:p>
              <a:p>
                <a:r>
                  <a:rPr lang="en-AU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+θ)=−</a:t>
                </a:r>
                <a:r>
                  <a:rPr lang="en-AU" dirty="0"/>
                  <a:t>sin</a:t>
                </a:r>
                <a:r>
                  <a:rPr lang="el-GR" dirty="0"/>
                  <a:t>θ=−0.3</a:t>
                </a:r>
              </a:p>
              <a:p>
                <a:r>
                  <a:rPr lang="en-AU" dirty="0"/>
                  <a:t>sin(−</a:t>
                </a:r>
                <a:r>
                  <a:rPr lang="el-GR" dirty="0"/>
                  <a:t>θ)=−</a:t>
                </a:r>
                <a:r>
                  <a:rPr lang="en-AU" dirty="0"/>
                  <a:t>sin</a:t>
                </a:r>
                <a:r>
                  <a:rPr lang="el-GR" dirty="0"/>
                  <a:t>θ=−0.3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664952" cy="4486275"/>
              </a:xfrm>
              <a:blipFill>
                <a:blip r:embed="rId4"/>
                <a:stretch>
                  <a:fillRect l="-1029" t="-29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625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2000" r="-19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E74F-1961-4901-A232-55F898EB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Pythagorean identity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AU" dirty="0"/>
                  <a:t>Consider a point, P(</a:t>
                </a:r>
                <a:r>
                  <a:rPr lang="el-GR" dirty="0"/>
                  <a:t>θ), </a:t>
                </a:r>
                <a:r>
                  <a:rPr lang="en-AU" dirty="0"/>
                  <a:t>on the unit circle.</a:t>
                </a:r>
              </a:p>
              <a:p>
                <a:r>
                  <a:rPr lang="en-AU" dirty="0"/>
                  <a:t>By Pythagoras' theorem,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O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O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dirty="0">
                        <a:latin typeface="Cambria Math" panose="02040503050406030204" pitchFamily="18" charset="0"/>
                      </a:rPr>
                      <m:t>M</m:t>
                    </m:r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/>
                  <a:t> </a:t>
                </a:r>
              </a:p>
              <a:p>
                <a:pPr marL="0" indent="0">
                  <a:buNone/>
                </a:pPr>
                <a:r>
                  <a:rPr lang="en-AU" dirty="0"/>
                  <a:t>∴1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m:rPr>
                            <m:nor/>
                          </m:rPr>
                          <a:rPr lang="el-GR" dirty="0" smtClean="0"/>
                          <m:t>θ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dirty="0"/>
                  <a:t>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l-GR" dirty="0" smtClean="0"/>
                          <m:t>θ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l-GR" dirty="0"/>
              </a:p>
              <a:p>
                <a:r>
                  <a:rPr lang="en-AU" dirty="0"/>
                  <a:t>Now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m:rPr>
                            <m:nor/>
                          </m:rPr>
                          <a:rPr lang="el-GR" dirty="0" smtClean="0"/>
                          <m:t>θ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l-GR" dirty="0" smtClean="0"/>
                          <m:t>θ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may be written as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 </a:t>
                </a:r>
                <a:r>
                  <a:rPr lang="en-AU" dirty="0"/>
                  <a:t>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.</a:t>
                </a:r>
              </a:p>
              <a:p>
                <a:r>
                  <a:rPr lang="el-GR" dirty="0"/>
                  <a:t>∴1=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 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l-GR" dirty="0"/>
              </a:p>
              <a:p>
                <a:r>
                  <a:rPr lang="en-AU" dirty="0"/>
                  <a:t>As this is true for all values of </a:t>
                </a:r>
                <a:r>
                  <a:rPr lang="el-GR" dirty="0"/>
                  <a:t>θ, </a:t>
                </a:r>
                <a:r>
                  <a:rPr lang="en-AU" dirty="0"/>
                  <a:t>it is called an identity. In particular, this is called the Pythagorean identity: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 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=1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856BBAD3-FB1A-4EC3-AF93-E5FA266BD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425" y="365125"/>
            <a:ext cx="3063875" cy="306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60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2000" r="-19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E74F-1961-4901-A232-55F898EB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66193"/>
                <a:ext cx="10515600" cy="4726535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AU" dirty="0"/>
                  <a:t>Given that </a:t>
                </a:r>
                <a:r>
                  <a:rPr lang="en-AU" dirty="0" err="1"/>
                  <a:t>sinx</a:t>
                </a:r>
                <a:r>
                  <a:rPr lang="en-AU" dirty="0"/>
                  <a:t>=</a:t>
                </a:r>
                <a:r>
                  <a:rPr lang="el-GR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AU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&lt;</a:t>
                </a:r>
                <a:r>
                  <a:rPr lang="en-AU" dirty="0"/>
                  <a:t>x&lt;</a:t>
                </a:r>
                <a:r>
                  <a:rPr lang="el-GR" dirty="0"/>
                  <a:t>π, </a:t>
                </a:r>
                <a:r>
                  <a:rPr lang="en-AU" dirty="0"/>
                  <a:t>find:</a:t>
                </a:r>
              </a:p>
              <a:p>
                <a:pPr marL="0" indent="0">
                  <a:buNone/>
                </a:pPr>
                <a:r>
                  <a:rPr lang="en-AU" dirty="0"/>
                  <a:t>a. </a:t>
                </a:r>
                <a:r>
                  <a:rPr lang="en-AU" dirty="0" err="1"/>
                  <a:t>cosx</a:t>
                </a: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b. </a:t>
                </a:r>
                <a:r>
                  <a:rPr lang="en-AU" dirty="0" err="1"/>
                  <a:t>tanx</a:t>
                </a:r>
                <a:endParaRPr lang="en-AU" dirty="0"/>
              </a:p>
              <a:p>
                <a:r>
                  <a:rPr lang="en-AU" dirty="0"/>
                  <a:t>Solution</a:t>
                </a:r>
              </a:p>
              <a:p>
                <a:pPr marL="0" indent="0">
                  <a:buNone/>
                </a:pPr>
                <a:r>
                  <a:rPr lang="en-AU" dirty="0"/>
                  <a:t>a. Substitute </a:t>
                </a:r>
                <a:r>
                  <a:rPr lang="en-AU" dirty="0" err="1"/>
                  <a:t>sinx</a:t>
                </a:r>
                <a:r>
                  <a:rPr lang="en-AU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AU" dirty="0"/>
                  <a:t> into the Pythagorean identity: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l-GR" dirty="0"/>
                  <a:t> 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=1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l-GR" dirty="0"/>
                  <a:t> </a:t>
                </a:r>
                <a:r>
                  <a:rPr lang="en-AU" dirty="0"/>
                  <a:t>+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AU" dirty="0"/>
                  <a:t>  =1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l-GR" dirty="0"/>
                  <a:t> </a:t>
                </a:r>
                <a:r>
                  <a:rPr lang="en-AU" dirty="0"/>
                  <a:t>=1−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AU" dirty="0"/>
                  <a:t> 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AU" dirty="0"/>
                  <a:t> </a:t>
                </a:r>
              </a:p>
              <a:p>
                <a:r>
                  <a:rPr lang="en-AU" dirty="0"/>
                  <a:t>Therefore </a:t>
                </a:r>
                <a:r>
                  <a:rPr lang="en-AU" dirty="0" err="1"/>
                  <a:t>cosx</a:t>
                </a:r>
                <a:r>
                  <a:rPr lang="en-AU" dirty="0"/>
                  <a:t>=±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AU" dirty="0"/>
                  <a:t>. But x is in the 2nd quadrant, and so </a:t>
                </a:r>
                <a:r>
                  <a:rPr lang="en-AU" dirty="0" err="1"/>
                  <a:t>cosx</a:t>
                </a:r>
                <a:r>
                  <a:rPr lang="en-AU" dirty="0"/>
                  <a:t>= 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AU" dirty="0"/>
                  <a:t>.</a:t>
                </a:r>
              </a:p>
              <a:p>
                <a:pPr marL="0" indent="0">
                  <a:buNone/>
                </a:pPr>
                <a:r>
                  <a:rPr lang="en-AU" dirty="0"/>
                  <a:t>b. Using part a, we have</a:t>
                </a:r>
              </a:p>
              <a:p>
                <a:r>
                  <a:rPr lang="en-AU" dirty="0" err="1"/>
                  <a:t>tanx</a:t>
                </a:r>
                <a:r>
                  <a:rPr lang="en-AU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𝑠𝑖𝑛𝑥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cosx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÷(−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AU" dirty="0"/>
                  <a:t>)=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×(−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AU" dirty="0"/>
                  <a:t>) = 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66193"/>
                <a:ext cx="10515600" cy="4726535"/>
              </a:xfrm>
              <a:blipFill>
                <a:blip r:embed="rId4"/>
                <a:stretch>
                  <a:fillRect l="-754" t="-16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131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9000" t="-2000" r="-19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E74F-1961-4901-A232-55F898EB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dirty="0">
                    <a:solidFill>
                      <a:srgbClr val="0070C0"/>
                    </a:solidFill>
                  </a:rPr>
                  <a:t>Complementary relationships</a:t>
                </a:r>
              </a:p>
              <a:p>
                <a:r>
                  <a:rPr lang="en-AU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−θ)=</a:t>
                </a:r>
                <a:r>
                  <a:rPr lang="en-AU" dirty="0"/>
                  <a:t>cos</a:t>
                </a:r>
                <a:r>
                  <a:rPr lang="el-GR" dirty="0"/>
                  <a:t>θ</a:t>
                </a:r>
                <a:r>
                  <a:rPr lang="en-US" dirty="0"/>
                  <a:t>                </a:t>
                </a:r>
                <a:r>
                  <a:rPr lang="en-AU" dirty="0"/>
                  <a:t>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l-GR" dirty="0"/>
                  <a:t>−θ)=</a:t>
                </a:r>
                <a:r>
                  <a:rPr lang="en-AU" dirty="0"/>
                  <a:t>sin</a:t>
                </a:r>
                <a:r>
                  <a:rPr lang="el-GR" dirty="0"/>
                  <a:t>θ</a:t>
                </a:r>
                <a:endParaRPr lang="en-AU" dirty="0"/>
              </a:p>
              <a:p>
                <a:r>
                  <a:rPr lang="en-US" dirty="0"/>
                  <a:t>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+θ) =</a:t>
                </a:r>
                <a:r>
                  <a:rPr lang="en-US" dirty="0" err="1"/>
                  <a:t>cosθ</a:t>
                </a:r>
                <a:r>
                  <a:rPr lang="en-US" dirty="0"/>
                  <a:t>               cos(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l-GR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+θ) =−</a:t>
                </a:r>
                <a:r>
                  <a:rPr lang="en-US" dirty="0" err="1"/>
                  <a:t>sinθ</a:t>
                </a:r>
                <a:endParaRPr lang="el-GR" dirty="0"/>
              </a:p>
              <a:p>
                <a:pPr marL="0" indent="0">
                  <a:buNone/>
                </a:pPr>
                <a:r>
                  <a:rPr lang="en-AU" dirty="0">
                    <a:solidFill>
                      <a:srgbClr val="0070C0"/>
                    </a:solidFill>
                  </a:rPr>
                  <a:t>Pythagorean identity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 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dirty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in</m:t>
                            </m:r>
                          </m:e>
                          <m:sup>
                            <m:r>
                              <a:rPr lang="en-AU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=1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9FA85B-6CF9-4083-9C46-1E4ABF9645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043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389</Words>
  <Application>Microsoft Office PowerPoint</Application>
  <PresentationFormat>Widescreen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Further symmetry properties and the Pythagorean identity</vt:lpstr>
      <vt:lpstr>PowerPoint Presentation</vt:lpstr>
      <vt:lpstr>Complementary relationships</vt:lpstr>
      <vt:lpstr>Complementary relationships</vt:lpstr>
      <vt:lpstr>Example</vt:lpstr>
      <vt:lpstr>The Pythagorean identity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symmetry properties and the Pythagorean identity</dc:title>
  <dc:creator>Lyn ZHANG</dc:creator>
  <cp:lastModifiedBy>Lyn ZHANG</cp:lastModifiedBy>
  <cp:revision>17</cp:revision>
  <dcterms:created xsi:type="dcterms:W3CDTF">2021-08-18T05:17:44Z</dcterms:created>
  <dcterms:modified xsi:type="dcterms:W3CDTF">2021-10-12T01:09:58Z</dcterms:modified>
</cp:coreProperties>
</file>