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7691-A783-4DE0-B339-8C509A2E7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14B90-2719-4A48-B58F-010D355ED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AD9B6-EABE-4C76-B22D-842DB396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26C12-29AE-400F-A99B-7983E97A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AEBC7-3955-433E-B631-8747C5E0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45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7966-D9B6-4835-9233-923EB01A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093DE-B48C-47CC-A44C-B4AEEBD62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6930C-3CB0-4652-B2F8-0F22072E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F4AB6-4F9F-466B-AF07-F702E494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C6FA5-2325-4EF1-9AFA-39A79E5F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1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1ECEC-51A8-4A0E-A76A-70C3B1B4A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78D04-D080-4C68-9B1B-DB1CDC924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35395-592D-4FB2-9389-7DD357E2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0E1E9-77F0-4277-9481-235FA6A6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24F45-C5B5-4621-8DF5-ECC36CD6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9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5466-9E8D-44A0-9660-E7AF531D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5F9F4-E22F-497E-AFAE-57E5AB2C7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ACC0D-2850-4706-83DC-FDF96410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EB85E-B56B-4A11-90B9-76184CD7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C1854-373A-42D5-9AD4-19E31EB9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7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22269-C98B-41D6-A892-F93D1BD2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44EE2-EE2B-4371-8ED6-9355EAD2B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D116E-C24E-4FD5-90F8-FEF51035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9CBAA-72A0-4FCF-9A12-8B6A2D65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0F55E-AE4D-457B-A15D-E9C79127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03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537E-44FD-4F5C-BF2F-1C08E4E2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70E76-60D9-48EF-AE2B-C4BDE75E5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56E7E-D104-4D9C-8360-40E4EFEC2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E8500-A406-42F5-9668-57E1EB3D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D38A1-C76F-44DF-BB6B-E91005AE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82F07-0CF3-4E21-A171-414F9073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58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BEBB-7140-45FF-AEEB-9060C48A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E9E04-6EFE-48AF-973B-956192453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367D5-70D8-4BCC-82E9-F33117CAD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C8C7D-1B8D-46DD-B948-392B1CE98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B785E-5DBD-4143-AB05-EDFD13495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D1B95-FA32-4F05-8691-F2CBB2BE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DF79AC-5629-44F0-A1DD-790C7ABF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C7828-82CC-458E-BE3F-9322E917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922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24CA-9114-4A84-9CFE-071F1133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5CE4B-0337-49D7-8FDB-AB9D60AE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27E7F-4004-430D-BFA3-0C2C7551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6BB9A-E9BD-4852-9FD8-867A5F4A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1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3787B-BC7F-4A4B-8138-D8F85B31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204E8-C9D4-412E-A9D2-8FA4B13C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CD092-ED7D-4F05-82C3-2D67D4D6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79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B59F-C531-431E-8F63-BB95E2E2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E8CA-BD87-4240-8B92-D6A3CAB3F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8A87B-CAE2-416B-8AA4-03C03BBAF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4367B-CEC0-4D52-834A-15400D0B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FAEAA-3F61-48FE-82D4-9280731E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9CEB9-1FC1-4329-815F-FD50C49F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40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6287-20B6-4F05-A1B0-1D52D2F5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E0FDE-C19C-45F5-A91D-D9167FB7B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FB645-C2B0-4288-88B3-F3B1EB84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83D4-CF16-42B3-B148-7F4F0FF5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5793F-A5EB-4D1A-9AA1-E8979958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6801C-8135-4AD3-9E65-42BB5BBE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2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5E482-D49C-451B-A6BD-C09F92D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E94E7-FC49-47F6-BE07-AEFC82D11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515CA-93CF-4955-9165-438B5DECB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2E74-6B42-4AD6-BDD7-EF892999366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934F4-86E1-42B1-A2DC-55C46033E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18367-EF1E-402D-B671-975E6A1C8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3381-676D-4DF6-9562-74B94BB10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37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senbrock's_function_in_3D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xponential_fun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4B85-E071-41BC-85D9-07D0697D2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tangent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2212F-D7E2-4D2A-AAD1-B6DDDBAD6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14L</a:t>
            </a:r>
          </a:p>
        </p:txBody>
      </p:sp>
    </p:spTree>
    <p:extLst>
      <p:ext uri="{BB962C8B-B14F-4D97-AF65-F5344CB8AC3E}">
        <p14:creationId xmlns:p14="http://schemas.microsoft.com/office/powerpoint/2010/main" val="133050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 of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70FB9-ECC5-4661-8D48-C7A1E321D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techniques for solving equations of the form a tan(</a:t>
            </a:r>
            <a:r>
              <a:rPr lang="en-US" dirty="0" err="1"/>
              <a:t>nt</a:t>
            </a:r>
            <a:r>
              <a:rPr lang="en-US" dirty="0"/>
              <a:t>)=b are similar to those for solving equations of the form a sin(</a:t>
            </a:r>
            <a:r>
              <a:rPr lang="en-US" dirty="0" err="1"/>
              <a:t>nt</a:t>
            </a:r>
            <a:r>
              <a:rPr lang="en-US" dirty="0"/>
              <a:t>)=b and a cos(</a:t>
            </a:r>
            <a:r>
              <a:rPr lang="en-US" dirty="0" err="1"/>
              <a:t>nt</a:t>
            </a:r>
            <a:r>
              <a:rPr lang="en-US" dirty="0"/>
              <a:t>)=b discussed in Section 14H. An important difference is that the period of tan is π. The method for obtaining further solutions is to add and subtract multiples of </a:t>
            </a:r>
            <a:r>
              <a:rPr lang="en-US" dirty="0">
                <a:solidFill>
                  <a:srgbClr val="C00000"/>
                </a:solidFill>
              </a:rPr>
              <a:t>π</a:t>
            </a:r>
            <a:r>
              <a:rPr lang="en-US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413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975" y="1365161"/>
                <a:ext cx="10606825" cy="4811802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Solve each of the following equations for x∈[−</a:t>
                </a:r>
                <a:r>
                  <a:rPr lang="el-GR" dirty="0"/>
                  <a:t>π,π]:</a:t>
                </a:r>
              </a:p>
              <a:p>
                <a:r>
                  <a:rPr lang="en-AU" dirty="0" err="1"/>
                  <a:t>tanx</a:t>
                </a:r>
                <a:r>
                  <a:rPr lang="en-AU" dirty="0"/>
                  <a:t>=−1</a:t>
                </a:r>
              </a:p>
              <a:p>
                <a:r>
                  <a:rPr lang="en-AU" dirty="0"/>
                  <a:t>Solution	</a:t>
                </a:r>
                <a:r>
                  <a:rPr lang="el-GR" dirty="0"/>
                  <a:t>	</a:t>
                </a:r>
              </a:p>
              <a:p>
                <a:r>
                  <a:rPr lang="en-AU" dirty="0"/>
                  <a:t>Since </a:t>
                </a:r>
                <a:r>
                  <a:rPr lang="en-AU" dirty="0" err="1"/>
                  <a:t>tanx</a:t>
                </a:r>
                <a:r>
                  <a:rPr lang="en-AU" dirty="0"/>
                  <a:t> is negative, the point P(x) lies in the 2nd or 4th quadrant. Solutions are required for x∈[−</a:t>
                </a:r>
                <a:r>
                  <a:rPr lang="el-GR" dirty="0"/>
                  <a:t>π,π].</a:t>
                </a:r>
              </a:p>
              <a:p>
                <a:r>
                  <a:rPr lang="en-AU" dirty="0"/>
                  <a:t>Use tan(</a:t>
                </a:r>
                <a:r>
                  <a:rPr lang="el-GR" dirty="0"/>
                  <a:t>π−</a:t>
                </a:r>
                <a:r>
                  <a:rPr lang="en-AU" dirty="0"/>
                  <a:t>x)=−</a:t>
                </a:r>
                <a:r>
                  <a:rPr lang="en-AU" dirty="0" err="1"/>
                  <a:t>tanx</a:t>
                </a:r>
                <a:r>
                  <a:rPr lang="en-AU" dirty="0"/>
                  <a:t> and tan(−x)=−</a:t>
                </a:r>
                <a:r>
                  <a:rPr lang="en-AU" dirty="0" err="1"/>
                  <a:t>tanx</a:t>
                </a:r>
                <a:r>
                  <a:rPr lang="en-AU" dirty="0"/>
                  <a:t>.</a:t>
                </a:r>
              </a:p>
              <a:p>
                <a:r>
                  <a:rPr lang="en-AU" dirty="0" err="1"/>
                  <a:t>tanx</a:t>
                </a:r>
                <a:r>
                  <a:rPr lang="en-AU" dirty="0"/>
                  <a:t> =−1 </a:t>
                </a:r>
              </a:p>
              <a:p>
                <a:r>
                  <a:rPr lang="en-AU" dirty="0"/>
                  <a:t>∴   x =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or −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75" y="1365161"/>
                <a:ext cx="10606825" cy="4811802"/>
              </a:xfrm>
              <a:blipFill>
                <a:blip r:embed="rId4"/>
                <a:stretch>
                  <a:fillRect l="-1034" t="-25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1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52"/>
            <a:ext cx="10515600" cy="832610"/>
          </a:xfrm>
        </p:spPr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975" y="848462"/>
                <a:ext cx="10606825" cy="5372034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AU" dirty="0"/>
                  <a:t>Solve each of the following equations for x∈[−</a:t>
                </a:r>
                <a:r>
                  <a:rPr lang="el-GR" dirty="0"/>
                  <a:t>π,π]: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tan(2x)=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AU" dirty="0"/>
                  <a:t>	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 Consider solutions for a∈[−2</a:t>
                </a:r>
                <a:r>
                  <a:rPr lang="el-GR" dirty="0"/>
                  <a:t>π,2π].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Since tan(a) is positive, the point P(a) lies in the 1st or 3rd quadrant.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Use tan(</a:t>
                </a:r>
                <a:r>
                  <a:rPr lang="el-GR" dirty="0"/>
                  <a:t>π+</a:t>
                </a:r>
                <a:r>
                  <a:rPr lang="en-AU" dirty="0"/>
                  <a:t>x)=</a:t>
                </a:r>
                <a:r>
                  <a:rPr lang="en-AU" dirty="0" err="1"/>
                  <a:t>tanx</a:t>
                </a:r>
                <a:r>
                  <a:rPr lang="en-AU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Subtract </a:t>
                </a:r>
                <a:r>
                  <a:rPr lang="el-GR" dirty="0"/>
                  <a:t>π </a:t>
                </a:r>
                <a:r>
                  <a:rPr lang="en-AU" dirty="0"/>
                  <a:t>from each of the first two solutions to obtain the second two.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tan(2x)=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AU" dirty="0"/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Let a=2x. The equation becomes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tan(a) 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AU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AU" dirty="0"/>
                  <a:t>∴   a 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n-AU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or −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or −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AU" dirty="0">
                    <a:solidFill>
                      <a:schemeClr val="tx1"/>
                    </a:solidFill>
                  </a:rPr>
                  <a:t>∴   x </a:t>
                </a:r>
                <a:r>
                  <a:rPr lang="el-GR" dirty="0">
                    <a:solidFill>
                      <a:schemeClr val="tx1"/>
                    </a:solidFill>
                  </a:rPr>
                  <a:t>=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n-AU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or −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or −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 </a:t>
                </a:r>
                <a:r>
                  <a:rPr lang="el-GR" dirty="0">
                    <a:solidFill>
                      <a:schemeClr val="tx1"/>
                    </a:solidFill>
                  </a:rPr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n-AU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or −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or −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75" y="848462"/>
                <a:ext cx="10606825" cy="5372034"/>
              </a:xfrm>
              <a:blipFill>
                <a:blip r:embed="rId4"/>
                <a:stretch>
                  <a:fillRect l="-632" t="-7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1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975" y="1365161"/>
                <a:ext cx="10606825" cy="4811802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Solve each of the following equations for x∈[−</a:t>
                </a:r>
                <a:r>
                  <a:rPr lang="el-GR" dirty="0"/>
                  <a:t>π,π]:</a:t>
                </a:r>
              </a:p>
              <a:p>
                <a:r>
                  <a:rPr lang="en-AU" dirty="0"/>
                  <a:t>2tan(3x)=0</a:t>
                </a:r>
              </a:p>
              <a:p>
                <a:r>
                  <a:rPr lang="en-AU" dirty="0"/>
                  <a:t>Solution	</a:t>
                </a:r>
              </a:p>
              <a:p>
                <a:r>
                  <a:rPr lang="en-AU" dirty="0"/>
                  <a:t>The solutions for 3x are to be in the interval [−3</a:t>
                </a:r>
                <a:r>
                  <a:rPr lang="el-GR" dirty="0"/>
                  <a:t>π,3π].</a:t>
                </a:r>
                <a:endParaRPr lang="en-AU" dirty="0"/>
              </a:p>
              <a:p>
                <a:r>
                  <a:rPr lang="en-AU" dirty="0"/>
                  <a:t>2tan(3x)=0</a:t>
                </a:r>
              </a:p>
              <a:p>
                <a:r>
                  <a:rPr lang="en-AU" dirty="0"/>
                  <a:t>3x=−3</a:t>
                </a:r>
                <a:r>
                  <a:rPr lang="el-GR" dirty="0"/>
                  <a:t>π, −2π, −π, 0, π, 2π </a:t>
                </a:r>
                <a:r>
                  <a:rPr lang="en-AU" dirty="0"/>
                  <a:t>or 3</a:t>
                </a:r>
                <a:r>
                  <a:rPr lang="el-GR" dirty="0"/>
                  <a:t>π</a:t>
                </a:r>
              </a:p>
              <a:p>
                <a:r>
                  <a:rPr lang="el-GR" dirty="0"/>
                  <a:t>∴</a:t>
                </a:r>
                <a:r>
                  <a:rPr lang="en-AU" dirty="0"/>
                  <a:t>x=−</a:t>
                </a:r>
                <a:r>
                  <a:rPr lang="el-GR" dirty="0"/>
                  <a:t>π, −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dirty="0"/>
                  <a:t>, −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dirty="0"/>
                  <a:t>,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dirty="0"/>
                  <a:t> </a:t>
                </a:r>
                <a:r>
                  <a:rPr lang="en-AU" dirty="0"/>
                  <a:t>or </a:t>
                </a:r>
                <a:r>
                  <a:rPr lang="el-GR" dirty="0"/>
                  <a:t>π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75" y="1365161"/>
                <a:ext cx="10606825" cy="4811802"/>
              </a:xfrm>
              <a:blipFill>
                <a:blip r:embed="rId4"/>
                <a:stretch>
                  <a:fillRect l="-1034" t="-25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2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00790"/>
                <a:ext cx="10515600" cy="5632585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Sketch the graph of y=tan(2x)+1 for x∈[−π,π].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graph of y=tan(2x)+1 is obtained from the graph of y=tan(2x) by a translation of 1 unit in the positive direction of the y-axis.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For the y-axis intercept, let x=0. Then y=tan0+1=1.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For the x-axis intercepts, consider tan(2x)+1=0.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This implies tan(2x)=−1.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Hence 2x 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−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or −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and so x =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, −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or −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asymptotes are the same as those for y=tan(2x),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that is, x=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endParaRPr lang="en-US" dirty="0">
                  <a:latin typeface="Castellar" panose="020A0402060406010301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00790"/>
                <a:ext cx="10515600" cy="5632585"/>
              </a:xfrm>
              <a:blipFill>
                <a:blip r:embed="rId4"/>
                <a:stretch>
                  <a:fillRect l="-754" t="-1082" r="-5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C14CEA15-1F49-403E-997C-4B103BFC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9897"/>
            <a:ext cx="5780699" cy="407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Tan lines</a:t>
            </a:r>
          </a:p>
        </p:txBody>
      </p:sp>
      <p:pic>
        <p:nvPicPr>
          <p:cNvPr id="1026" name="Picture 2" descr="Tangent Jokes">
            <a:extLst>
              <a:ext uri="{FF2B5EF4-FFF2-40B4-BE49-F238E27FC236}">
                <a16:creationId xmlns:a16="http://schemas.microsoft.com/office/drawing/2014/main" id="{E5D1DE56-1785-4EF9-9BAE-B8E29BCA6F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40" y="3477"/>
            <a:ext cx="3678733" cy="58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ngent Jokes">
            <a:extLst>
              <a:ext uri="{FF2B5EF4-FFF2-40B4-BE49-F238E27FC236}">
                <a16:creationId xmlns:a16="http://schemas.microsoft.com/office/drawing/2014/main" id="{09883495-1480-44E5-B270-916FFE0A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72" y="-3477"/>
            <a:ext cx="3938476" cy="56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7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7563"/>
          </a:xfrm>
        </p:spPr>
        <p:txBody>
          <a:bodyPr>
            <a:normAutofit fontScale="90000"/>
          </a:bodyPr>
          <a:lstStyle/>
          <a:p>
            <a:r>
              <a:rPr lang="en-AU" dirty="0"/>
              <a:t>The tangent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70FB9-ECC5-4661-8D48-C7A1E321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8034"/>
            <a:ext cx="10515600" cy="4351338"/>
          </a:xfrm>
        </p:spPr>
        <p:txBody>
          <a:bodyPr/>
          <a:lstStyle/>
          <a:p>
            <a:r>
              <a:rPr lang="en-US" dirty="0"/>
              <a:t>A table of values for y=</a:t>
            </a:r>
            <a:r>
              <a:rPr lang="en-US" dirty="0" err="1"/>
              <a:t>tanx</a:t>
            </a:r>
            <a:r>
              <a:rPr lang="en-US" dirty="0"/>
              <a:t> is given below. Use a calculator to check these values and plot the graph of y=</a:t>
            </a:r>
            <a:r>
              <a:rPr lang="en-US" dirty="0" err="1"/>
              <a:t>tanx</a:t>
            </a:r>
            <a:r>
              <a:rPr lang="en-US" dirty="0"/>
              <a:t>.</a:t>
            </a:r>
          </a:p>
          <a:p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A1A90A-5FCB-43C6-8456-0B224C863D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1510473"/>
                  </p:ext>
                </p:extLst>
              </p:nvPr>
            </p:nvGraphicFramePr>
            <p:xfrm>
              <a:off x="146304" y="1664208"/>
              <a:ext cx="11935962" cy="1554321"/>
            </p:xfrm>
            <a:graphic>
              <a:graphicData uri="http://schemas.openxmlformats.org/drawingml/2006/table">
                <a:tbl>
                  <a:tblPr/>
                  <a:tblGrid>
                    <a:gridCol w="663109">
                      <a:extLst>
                        <a:ext uri="{9D8B030D-6E8A-4147-A177-3AD203B41FA5}">
                          <a16:colId xmlns:a16="http://schemas.microsoft.com/office/drawing/2014/main" val="2883319490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387178757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1166345353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4013338308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791661638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271798470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533107128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996531349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1043114388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856866928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1453845601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615135393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3883528560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770195463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036847011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109410249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1817021656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786213197"/>
                        </a:ext>
                      </a:extLst>
                    </a:gridCol>
                  </a:tblGrid>
                  <a:tr h="914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−π</a:t>
                          </a:r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</a:t>
                          </a:r>
                          <a:r>
                            <a:rPr lang="en-US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sz="2000" b="0" i="1" u="none" strike="noStrike" smtClean="0">
                                      <a:solidFill>
                                        <a:srgbClr val="83696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b="0" i="0" u="none" strike="noStrike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b="0" i="0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l-GR" sz="2000" b="0" i="0" u="none" strike="noStrike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</a:t>
                          </a:r>
                          <a:r>
                            <a:rPr lang="en-US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sz="2400" b="0" i="1" u="none" strike="noStrike" smtClean="0">
                                      <a:solidFill>
                                        <a:srgbClr val="83696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2400" b="0" i="0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2400" b="0" i="0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</a:t>
                          </a:r>
                          <a:r>
                            <a:rPr lang="en-US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sz="1800" b="0" i="1" u="none" strike="noStrike" smtClean="0">
                                      <a:solidFill>
                                        <a:srgbClr val="83696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b="0" i="0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l-GR" sz="1800" b="0" i="0" u="none" strike="noStrike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b="0" i="1" u="none" strike="noStrike" smtClean="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sz="1800" b="0" i="0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l-GR" sz="1800" b="0" i="0" u="none" strike="noStrike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b="0" i="1" u="none" strike="noStrike" smtClean="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sz="1800" b="0" i="0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n-US" sz="1800" b="0" i="0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b="0" i="1" u="none" strike="noStrike" smtClean="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 b="0" i="0" u="none" strike="noStrike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800" b="0" i="0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l-GR" sz="1800" b="0" i="0" u="none" strike="noStrike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π</a:t>
                          </a:r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800" b="0" i="0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l-GR" sz="1800" b="0" i="0" u="none" strike="noStrik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b="0" i="1" u="none" strike="noStrike" smtClean="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 b="0" i="0" u="none" strike="noStrike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800" b="0" i="0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n-US" sz="1800" b="0" i="0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800" b="0" i="0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l-GR" sz="1800" b="0" i="0" u="none" strike="noStrik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2π</a:t>
                          </a:r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800" b="0" i="0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l-GR" sz="1800" b="0" i="0" u="none" strike="noStrik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b="0" i="1" u="none" strike="noStrike" smtClean="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 u="none" strike="noStrike" smtClean="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800" b="0" i="0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n-US" sz="1800" b="0" i="0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800" b="0" i="0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l-GR" sz="1800" b="0" i="0" u="none" strike="noStrike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3π</a:t>
                          </a:r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0744881"/>
                      </a:ext>
                    </a:extLst>
                  </a:tr>
                  <a:tr h="6400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dirty="0" err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ud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111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A1A90A-5FCB-43C6-8456-0B224C863D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1510473"/>
                  </p:ext>
                </p:extLst>
              </p:nvPr>
            </p:nvGraphicFramePr>
            <p:xfrm>
              <a:off x="146304" y="1664208"/>
              <a:ext cx="11935962" cy="1554321"/>
            </p:xfrm>
            <a:graphic>
              <a:graphicData uri="http://schemas.openxmlformats.org/drawingml/2006/table">
                <a:tbl>
                  <a:tblPr/>
                  <a:tblGrid>
                    <a:gridCol w="663109">
                      <a:extLst>
                        <a:ext uri="{9D8B030D-6E8A-4147-A177-3AD203B41FA5}">
                          <a16:colId xmlns:a16="http://schemas.microsoft.com/office/drawing/2014/main" val="2883319490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387178757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1166345353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4013338308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791661638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271798470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533107128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996531349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1043114388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856866928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1453845601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615135393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3883528560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770195463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2036847011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109410249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1817021656"/>
                        </a:ext>
                      </a:extLst>
                    </a:gridCol>
                    <a:gridCol w="663109">
                      <a:extLst>
                        <a:ext uri="{9D8B030D-6E8A-4147-A177-3AD203B41FA5}">
                          <a16:colId xmlns:a16="http://schemas.microsoft.com/office/drawing/2014/main" val="786213197"/>
                        </a:ext>
                      </a:extLst>
                    </a:gridCol>
                  </a:tblGrid>
                  <a:tr h="914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−π</a:t>
                          </a:r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852" r="-1513889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083" r="-1400000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9083" r="-1300000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4630" r="-1111111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8165" r="-1000917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98165" r="-900917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π</a:t>
                          </a:r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8165" r="-700917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08333" r="-607407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97248" r="-501835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2π</a:t>
                          </a:r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97248" r="-301835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11111" r="-204630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96330" r="-102752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3π</a:t>
                          </a:r>
                          <a:endParaRPr lang="el-GR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0744881"/>
                      </a:ext>
                    </a:extLst>
                  </a:tr>
                  <a:tr h="6400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F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dirty="0" err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ud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−1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sz="1800" b="0" i="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AU" sz="18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96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1118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71C3C24-E5E3-46D7-BE98-E72E6518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30" y="3327369"/>
            <a:ext cx="8230090" cy="28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tangent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10096"/>
                <a:ext cx="10515600" cy="186989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Note:</a:t>
                </a:r>
              </a:p>
              <a:p>
                <a:r>
                  <a:rPr lang="en-US" dirty="0"/>
                  <a:t>The lines x=−</a:t>
                </a:r>
                <a:r>
                  <a:rPr lang="el-GR" sz="2800" b="0" u="none" strike="noStrike" dirty="0">
                    <a:solidFill>
                      <a:srgbClr val="836967"/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0" i="1" u="none" strike="noStrike" smtClean="0">
                            <a:solidFill>
                              <a:srgbClr val="836967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u="none" strike="noStrike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800" b="0" i="0" u="none" strike="noStrike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x=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x=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x=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are asymptotes.</a:t>
                </a:r>
              </a:p>
              <a:p>
                <a:r>
                  <a:rPr lang="en-US" dirty="0"/>
                  <a:t>The x-axis intercepts occur when </a:t>
                </a:r>
                <a:r>
                  <a:rPr lang="en-US" dirty="0" err="1"/>
                  <a:t>sinx</a:t>
                </a:r>
                <a:r>
                  <a:rPr lang="en-US" dirty="0"/>
                  <a:t>=0, which is for x=0,π,2π, etc. In general, x=kπ, where k is an integer.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10096"/>
                <a:ext cx="10515600" cy="1869898"/>
              </a:xfrm>
              <a:blipFill>
                <a:blip r:embed="rId4"/>
                <a:stretch>
                  <a:fillRect l="-1043" t="-7166" r="-406" b="-91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708EA3AE-880E-478B-B6BB-BE10152C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55" y="1360560"/>
            <a:ext cx="8230090" cy="28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4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from the graph of y=tan x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83124"/>
                <a:ext cx="12192000" cy="21458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graph repeats itself every π units, i.e. the period of tan is π.</a:t>
                </a:r>
              </a:p>
              <a:p>
                <a:r>
                  <a:rPr lang="en-US" dirty="0"/>
                  <a:t>The range of tan is R.</a:t>
                </a:r>
              </a:p>
              <a:p>
                <a:r>
                  <a:rPr lang="en-US" dirty="0"/>
                  <a:t>The equations of the asymptotes are of the form x=</a:t>
                </a:r>
                <a:r>
                  <a:rPr lang="el-GR" sz="2800" b="0" u="none" strike="noStrike" dirty="0">
                    <a:solidFill>
                      <a:srgbClr val="836967"/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0" i="1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AU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AU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  <m:r>
                          <m:rPr>
                            <m:sty m:val="p"/>
                          </m:rPr>
                          <a:rPr lang="el-GR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where k is an integer.</a:t>
                </a:r>
              </a:p>
              <a:p>
                <a:r>
                  <a:rPr lang="en-US" dirty="0"/>
                  <a:t>The x-axis intercepts occur for x=kπ, where k is an integer.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83124"/>
                <a:ext cx="12192000" cy="2145876"/>
              </a:xfrm>
              <a:blipFill>
                <a:blip r:embed="rId4"/>
                <a:stretch>
                  <a:fillRect l="-900" t="-6232" r="-650" b="-11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24B04620-B980-403F-AFA3-99B970B4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88" y="3318148"/>
            <a:ext cx="8230090" cy="28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Transformations of y=tan 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a dilation of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0" i="1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from the y-axis and a dilation of factor 3 from the x-axis: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)→(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0" i="1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x,3y)</a:t>
                </a:r>
              </a:p>
              <a:p>
                <a:r>
                  <a:rPr lang="en-US" dirty="0"/>
                  <a:t>If the image of (</a:t>
                </a:r>
                <a:r>
                  <a:rPr lang="en-US" dirty="0" err="1"/>
                  <a:t>x,y</a:t>
                </a:r>
                <a:r>
                  <a:rPr lang="en-US" dirty="0"/>
                  <a:t>) under the transformation is (</a:t>
                </a:r>
                <a:r>
                  <a:rPr lang="en-US" dirty="0" err="1"/>
                  <a:t>x′,y</a:t>
                </a:r>
                <a:r>
                  <a:rPr lang="en-US" dirty="0"/>
                  <a:t>′), then x′=</a:t>
                </a:r>
                <a:r>
                  <a:rPr lang="el-GR" sz="2800" b="0" u="none" strike="noStrike" dirty="0">
                    <a:solidFill>
                      <a:schemeClr val="tx1"/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0" i="1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x and y′=3y. Hence x=2x′ and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the graph of y=</a:t>
                </a:r>
                <a:r>
                  <a:rPr lang="en-US" dirty="0" err="1"/>
                  <a:t>tanx</a:t>
                </a:r>
                <a:r>
                  <a:rPr lang="en-US" dirty="0"/>
                  <a:t> is transformed to the graph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=tan(2x′). That is, it is transformed to the graph of y=3tan(2x). The period of the graph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1261" r="-17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0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of  y=</a:t>
            </a:r>
            <a:r>
              <a:rPr lang="en-US" dirty="0" err="1"/>
              <a:t>atan</a:t>
            </a:r>
            <a:r>
              <a:rPr lang="en-US" dirty="0"/>
              <a:t>(</a:t>
            </a:r>
            <a:r>
              <a:rPr lang="en-US" dirty="0" err="1"/>
              <a:t>nt</a:t>
            </a:r>
            <a:r>
              <a:rPr lang="en-US" dirty="0"/>
              <a:t>)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In general, for a and n positive numbers, the graph of y=</a:t>
                </a:r>
                <a:r>
                  <a:rPr lang="en-US" dirty="0" err="1"/>
                  <a:t>atan</a:t>
                </a:r>
                <a:r>
                  <a:rPr lang="en-US" dirty="0"/>
                  <a:t>(</a:t>
                </a:r>
                <a:r>
                  <a:rPr lang="en-US" dirty="0" err="1"/>
                  <a:t>nt</a:t>
                </a:r>
                <a:r>
                  <a:rPr lang="en-US" dirty="0"/>
                  <a:t>) is obtained from the graph of y=tant by a dilation of factor a from the t-axis and a dilation of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from the y-axis.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 following are important properties of the function f(t)=</a:t>
                </a:r>
                <a:r>
                  <a:rPr lang="en-US" dirty="0" err="1"/>
                  <a:t>atan</a:t>
                </a:r>
                <a:r>
                  <a:rPr lang="en-US" dirty="0"/>
                  <a:t>(</a:t>
                </a:r>
                <a:r>
                  <a:rPr lang="en-US" dirty="0" err="1"/>
                  <a:t>nt</a:t>
                </a:r>
                <a:r>
                  <a:rPr lang="en-US" dirty="0"/>
                  <a:t>):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 period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 range is 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 asymptotes have equations t=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where k is an integer.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 t-axis intercepts are t=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where k is an integer.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4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591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Sketch the graph of each of the following for x∈[−</a:t>
                </a:r>
                <a:r>
                  <a:rPr lang="el-GR" dirty="0"/>
                  <a:t>π,π]:</a:t>
                </a:r>
              </a:p>
              <a:p>
                <a:r>
                  <a:rPr lang="en-AU" dirty="0"/>
                  <a:t>y=3tan(2x)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Period=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Asymptotes: x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A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/>
                  <a:t>, </a:t>
                </a:r>
                <a:r>
                  <a:rPr lang="en-AU" dirty="0" err="1"/>
                  <a:t>k∈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  <a:p>
                <a:r>
                  <a:rPr lang="en-AU" dirty="0"/>
                  <a:t>Axis intercepts: x=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, </a:t>
                </a:r>
                <a:r>
                  <a:rPr lang="en-AU" dirty="0" err="1"/>
                  <a:t>k∈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591" y="1690688"/>
                <a:ext cx="10515600" cy="4351338"/>
              </a:xfrm>
              <a:blipFill>
                <a:blip r:embed="rId4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DB69C66B-2335-4839-A72B-554FE94A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14" y="2261985"/>
            <a:ext cx="5624982" cy="36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F65-C3ED-465D-8FC5-5943F5E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Sketch the graph of each of the following for x∈[−</a:t>
                </a:r>
                <a:r>
                  <a:rPr lang="el-GR" dirty="0"/>
                  <a:t>π,π]:</a:t>
                </a:r>
              </a:p>
              <a:p>
                <a:r>
                  <a:rPr lang="en-AU" dirty="0"/>
                  <a:t>y=−2tan(3x)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Period=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Asymptotes: x=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l-GR" dirty="0"/>
                  <a:t>, </a:t>
                </a:r>
                <a:r>
                  <a:rPr lang="en-AU" dirty="0" err="1"/>
                  <a:t>k∈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  <a:p>
                <a:r>
                  <a:rPr lang="en-AU" dirty="0"/>
                  <a:t>Axis intercepts: x=</a:t>
                </a:r>
                <a:r>
                  <a:rPr lang="el-GR" dirty="0">
                    <a:solidFill>
                      <a:srgbClr val="83696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, </a:t>
                </a:r>
                <a:r>
                  <a:rPr lang="en-AU" dirty="0" err="1"/>
                  <a:t>k∈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70FB9-ECC5-4661-8D48-C7A1E321D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3E7A0759-1E7A-4782-950C-D007DDE9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66" y="2384627"/>
            <a:ext cx="5618920" cy="37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1056</Words>
  <Application>Microsoft Office PowerPoint</Application>
  <PresentationFormat>Widescreen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Castellar</vt:lpstr>
      <vt:lpstr>Office Theme</vt:lpstr>
      <vt:lpstr>The tangent function</vt:lpstr>
      <vt:lpstr>Tan lines</vt:lpstr>
      <vt:lpstr>The tangent function</vt:lpstr>
      <vt:lpstr>The tangent function</vt:lpstr>
      <vt:lpstr>Observations from the graph of y=tan x</vt:lpstr>
      <vt:lpstr>Transformations of y=tan x</vt:lpstr>
      <vt:lpstr>Graphs of  y=atan(nt)</vt:lpstr>
      <vt:lpstr>Example </vt:lpstr>
      <vt:lpstr>Example </vt:lpstr>
      <vt:lpstr>Solution of equations</vt:lpstr>
      <vt:lpstr>Example </vt:lpstr>
      <vt:lpstr>Example </vt:lpstr>
      <vt:lpstr>Example </vt:lpstr>
      <vt:lpstr>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tangent function</dc:title>
  <dc:creator>Lyn ZHANG</dc:creator>
  <cp:lastModifiedBy>Lyn ZHANG</cp:lastModifiedBy>
  <cp:revision>14</cp:revision>
  <dcterms:created xsi:type="dcterms:W3CDTF">2021-08-19T05:25:04Z</dcterms:created>
  <dcterms:modified xsi:type="dcterms:W3CDTF">2021-08-24T01:47:22Z</dcterms:modified>
</cp:coreProperties>
</file>