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74D9-74F3-4860-BBA1-2BB3D842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6DBA0-A4F5-4387-8C05-BA3C4649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251C7-2404-4663-91F2-496F5498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CEAE4-8F46-44B7-8E9D-9FD4BA8F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ECCA-24F9-4028-ABC8-244A6BCD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1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4603-042B-4EE5-BF90-01A452ED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A8C79-C55E-420C-997A-166AF710F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E12E-E7B9-40AD-808E-ECD72ABC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7543F-146B-4806-8E28-CD02CB23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7A252-4D3D-42E7-9D36-1BFB21B8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85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F8440-1250-4A1A-8757-5A3B3A855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F0EDC-425D-473F-8031-5CCD9C216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FF44-A392-4AF4-870E-AF0DF60B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81FB4-46E2-4A2E-9987-74535ED1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5CD7-4C4A-4CA8-BCE1-A28D7972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46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57CA-3989-4634-84C4-D46352A9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DECDC-B37F-4A20-8867-C332FC45E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E146-D8E9-4925-8C01-993CDADA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912CC-90EC-4B88-8D05-7A39105B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70C75-0FCC-4FBF-9F75-53B05348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10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365C-A8E7-44D2-B0C8-BDCB2E91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5EA08-473D-4735-A380-44CA9C20F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F373B-0A5F-48A8-A77B-BD9CC826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7413-4DBC-4C0E-9F08-C355D43A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0B50E-39D3-4C96-A656-D9BF597F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4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EF64-3D84-4431-B4DB-C66010BA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C0FB-2758-4326-A01D-0295FBDC1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954C5-F180-40D7-8BE7-DFCDA797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DE279-9DE2-47B0-B5DE-11AF18B8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48F97-2FA3-4DB2-83BD-839D033C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CB40E-F59F-41F8-B213-C5A402B2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0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D69B-F78F-4C92-83F5-98231591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21DB1-5330-473A-83C6-4F2088840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F613B-A0A1-43C0-8E2D-0DAB3A04A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F31A6-C342-407E-8501-EDCB702E0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98287-5373-4079-A254-24B1E9574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7D722-0FA9-4D31-AA2A-0C57A70C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E488F-889F-47C5-A9DE-1D6ED0C4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DF4A3E-94D2-49F0-AF47-4A77F704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B1AB-EDBB-47C9-A17C-44F0D3DF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5C980-05C8-4D8C-BA69-33ACDEC7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95263-8618-465F-8D72-3E5DABBD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8D922-4E13-4E6B-ACAC-66DD7421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03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27AB1-F462-4B04-800A-F8358690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52861-D914-4259-B95C-82F50409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6DB01-D59D-4110-B00E-4CF4E4AB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67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4343-1418-40FB-9698-686B24D7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134A-B5AA-4917-A713-5649BBD4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8D5FB-89FC-40DC-A2EE-FC24521B5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2F3E7-B531-46A2-AFA2-E02BB386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BE383-4F24-4FF3-B4A9-C6BCDC22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6EFDB-8139-4773-A125-6BACEE6A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29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D9CB-35A8-454C-A3E3-763F3463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493D6-79D7-4349-9FA9-BCDF41E3F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5E7B-D8FD-4FA8-9D5C-B78A580EC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9A837-D453-42D7-9147-23792490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AD55A-029E-4745-952B-8771C854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0992-DE01-4EF0-80A3-9C19C2E2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56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83DB5-F670-4FA2-AD5A-8E3ED575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A10C-862E-439F-A628-CC67CB7F9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FFA1E-F7E5-4272-B157-44BA1D14D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AA08-1285-4869-B7B1-0503C69A1F4E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22408-DBD7-4635-81CC-FA0730B71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BA885-5DEC-42FC-A397-B534CF86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4374-E424-427A-9C79-1D81EA7B9A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92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ainleek07.deviantart.com/art/Honeycomb-Colour-5055220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pantone-cards-editorial-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pantone-cards-editorial-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pantone-cards-editorial-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pantone-cards-editorial-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pantone-cards-editorial-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1C59-80B8-4D5E-8864-3B086C669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solution of trigonometric equations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7A8F-00E8-4A23-B20B-C4E92EDAF4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239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B708-0A0A-49A2-B63F-227D1C2F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 of equations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15659"/>
                <a:ext cx="121920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In this section, we consider the general solutions of such equations over the </a:t>
                </a:r>
                <a:r>
                  <a:rPr lang="en-US" dirty="0">
                    <a:solidFill>
                      <a:srgbClr val="FF0000"/>
                    </a:solidFill>
                  </a:rPr>
                  <a:t>maximal domain </a:t>
                </a:r>
                <a:r>
                  <a:rPr lang="en-US" dirty="0"/>
                  <a:t>for each function.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an equation involving a circular function has </a:t>
                </a:r>
                <a:r>
                  <a:rPr lang="en-US" dirty="0">
                    <a:solidFill>
                      <a:srgbClr val="0070C0"/>
                    </a:solidFill>
                  </a:rPr>
                  <a:t>one or more </a:t>
                </a:r>
                <a:r>
                  <a:rPr lang="en-US" dirty="0"/>
                  <a:t>solutions in one ‘cycle', then it will have corresponding solutions in each cycle of its domain, i.e. there will be an infinite number of solutions.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For example, if cos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the solution in the interval [0,π] is given by: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x=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By the symmetry properties of the cosine function, other solutions are given by: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, ±2π+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±2π−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±4π+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±4π−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…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15659"/>
                <a:ext cx="12192000" cy="4351338"/>
              </a:xfrm>
              <a:blipFill>
                <a:blip r:embed="rId4"/>
                <a:stretch>
                  <a:fillRect l="-650" t="-1964" r="-13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3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B708-0A0A-49A2-B63F-227D1C2F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 of equations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69163"/>
                <a:ext cx="121920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general, we have the following:</a:t>
                </a:r>
              </a:p>
              <a:p>
                <a:r>
                  <a:rPr lang="en-US" dirty="0"/>
                  <a:t>For a∈[−1,1], the general solution of the equation cos x=a is</a:t>
                </a:r>
              </a:p>
              <a:p>
                <a:r>
                  <a:rPr lang="en-US" dirty="0"/>
                  <a:t>x=2nπ±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,where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endParaRPr lang="en-US" dirty="0">
                  <a:latin typeface="Castellar" panose="020A0402060406010301" pitchFamily="18" charset="0"/>
                </a:endParaRPr>
              </a:p>
              <a:p>
                <a:r>
                  <a:rPr lang="en-US" dirty="0"/>
                  <a:t>For </a:t>
                </a:r>
                <a:r>
                  <a:rPr lang="en-US" dirty="0" err="1"/>
                  <a:t>a∈R</a:t>
                </a:r>
                <a:r>
                  <a:rPr lang="en-US" dirty="0"/>
                  <a:t>, the general solution of the equation tan x=a is</a:t>
                </a:r>
              </a:p>
              <a:p>
                <a:r>
                  <a:rPr lang="en-US" dirty="0"/>
                  <a:t>x=nπ+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,where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endParaRPr lang="en-US" dirty="0">
                  <a:latin typeface="Castellar" panose="020A0402060406010301" pitchFamily="18" charset="0"/>
                </a:endParaRPr>
              </a:p>
              <a:p>
                <a:r>
                  <a:rPr lang="en-US" dirty="0"/>
                  <a:t>For a∈[−1,1], the general solution of the equation sin x=a is</a:t>
                </a:r>
              </a:p>
              <a:p>
                <a:r>
                  <a:rPr lang="en-US" dirty="0"/>
                  <a:t>x=2nπ+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or  x=(2n+1)π−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,where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endParaRPr lang="en-US" dirty="0">
                  <a:latin typeface="Castellar" panose="020A0402060406010301" pitchFamily="18" charset="0"/>
                </a:endParaRPr>
              </a:p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An alternative and more concise way to express the general solution of sin x=a is x=nπ+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/>
                  <a:t>where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69163"/>
                <a:ext cx="12192000" cy="4351338"/>
              </a:xfrm>
              <a:blipFill>
                <a:blip r:embed="rId4"/>
                <a:stretch>
                  <a:fillRect l="-750" t="-2801" b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0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B708-0A0A-49A2-B63F-227D1C2F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2746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2747"/>
                <a:ext cx="12192000" cy="5541558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AU" dirty="0"/>
                  <a:t>Find the general solution of each of the following equations: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 err="1"/>
                  <a:t>cosx</a:t>
                </a:r>
                <a:r>
                  <a:rPr lang="en-AU" dirty="0"/>
                  <a:t>=0.5    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tan(3x)=1                                   </a:t>
                </a:r>
                <a:r>
                  <a:rPr lang="en-AU" dirty="0"/>
                  <a:t>2sinx=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AU" dirty="0"/>
              </a:p>
              <a:p>
                <a:pPr>
                  <a:lnSpc>
                    <a:spcPct val="120000"/>
                  </a:lnSpc>
                </a:pPr>
                <a:r>
                  <a:rPr lang="en-AU" dirty="0" err="1"/>
                  <a:t>cosx</a:t>
                </a:r>
                <a:r>
                  <a:rPr lang="en-AU" dirty="0"/>
                  <a:t>=0.5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x =2n</a:t>
                </a:r>
                <a:r>
                  <a:rPr lang="el-GR" dirty="0"/>
                  <a:t>π±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e>
                    </m:func>
                  </m:oMath>
                </a14:m>
                <a:r>
                  <a:rPr lang="en-AU" dirty="0"/>
                  <a:t> = 2n</a:t>
                </a:r>
                <a:r>
                  <a:rPr lang="el-GR" dirty="0"/>
                  <a:t>π±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(6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n-AU" dirty="0"/>
                  <a:t>n</a:t>
                </a:r>
                <a:r>
                  <a:rPr lang="en-AU" dirty="0" err="1"/>
                  <a:t>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tan(3x</a:t>
                </a:r>
                <a:r>
                  <a:rPr lang="en-AU" dirty="0">
                    <a:solidFill>
                      <a:schemeClr val="tx1"/>
                    </a:solidFill>
                  </a:rPr>
                  <a:t>)=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:endParaRPr lang="en-AU" dirty="0"/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3x =n</a:t>
                </a:r>
                <a:r>
                  <a:rPr lang="el-GR" dirty="0"/>
                  <a:t>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AU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=n</a:t>
                </a:r>
                <a:r>
                  <a:rPr lang="el-GR" dirty="0">
                    <a:solidFill>
                      <a:schemeClr val="tx1"/>
                    </a:solidFill>
                  </a:rPr>
                  <a:t>π+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(6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AU" dirty="0"/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x </a:t>
                </a:r>
                <a:r>
                  <a:rPr lang="el-GR" dirty="0"/>
                  <a:t>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(6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n-AU" dirty="0" err="1"/>
                  <a:t>n∈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AU" dirty="0" err="1"/>
                  <a:t>sinx</a:t>
                </a:r>
                <a:r>
                  <a:rPr lang="en-AU" dirty="0"/>
                  <a:t>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x=2n</a:t>
                </a:r>
                <a:r>
                  <a:rPr lang="el-GR" dirty="0"/>
                  <a:t>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AU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=2n</a:t>
                </a:r>
                <a:r>
                  <a:rPr lang="el-GR" dirty="0"/>
                  <a:t>π+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(8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,</a:t>
                </a:r>
                <a:r>
                  <a:rPr lang="en-AU" dirty="0" err="1"/>
                  <a:t>n∈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r>
                  <a:rPr lang="en-AU" dirty="0">
                    <a:latin typeface="Castellar" panose="020A0402060406010301" pitchFamily="18" charset="0"/>
                  </a:rPr>
                  <a:t> </a:t>
                </a:r>
                <a:r>
                  <a:rPr lang="en-AU" dirty="0"/>
                  <a:t>   or    x=(2n+1)</a:t>
                </a:r>
                <a:r>
                  <a:rPr lang="el-GR" dirty="0"/>
                  <a:t>π−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AU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AU" dirty="0"/>
                  <a:t>=(2n+1)</a:t>
                </a:r>
                <a:r>
                  <a:rPr lang="el-GR" dirty="0"/>
                  <a:t>π−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(8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,</a:t>
                </a:r>
                <a:r>
                  <a:rPr lang="en-AU" dirty="0" err="1"/>
                  <a:t>n∈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2747"/>
                <a:ext cx="12192000" cy="5541558"/>
              </a:xfrm>
              <a:blipFill>
                <a:blip r:embed="rId4"/>
                <a:stretch>
                  <a:fillRect l="-550" t="-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B708-0A0A-49A2-B63F-227D1C2F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7248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97248"/>
                <a:ext cx="10367075" cy="5681043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Find the first three positive solutions of each of the following equations: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err="1"/>
                  <a:t>cosx</a:t>
                </a:r>
                <a:r>
                  <a:rPr lang="en-US" dirty="0"/>
                  <a:t>=0.5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tan(3x)=1                2sinx=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general solution (from Example above) is given by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(6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When n=0, x=±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when </a:t>
                </a:r>
                <a:r>
                  <a:rPr lang="en-US" dirty="0">
                    <a:solidFill>
                      <a:schemeClr val="tx1"/>
                    </a:solidFill>
                  </a:rPr>
                  <a:t>n=1,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Thus the first three positive solutions of </a:t>
                </a:r>
                <a:r>
                  <a:rPr lang="en-US" dirty="0" err="1"/>
                  <a:t>cosx</a:t>
                </a:r>
                <a:r>
                  <a:rPr lang="en-US" dirty="0"/>
                  <a:t>=0.5 are x=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general solution (from Example above) is given by x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(6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When n=0, x=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/>
                  <a:t>, and when </a:t>
                </a:r>
                <a:r>
                  <a:rPr lang="en-US" dirty="0">
                    <a:solidFill>
                      <a:schemeClr val="tx1"/>
                    </a:solidFill>
                  </a:rPr>
                  <a:t>n=1,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when n=2,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Thus the first three positive solutions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tan(3x)=1 are x=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general solution (from Example above) is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(8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 or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(8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,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When n=0,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or x=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and when n=1,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or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Thus the first three positive solutions of 2sinx=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are x=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97248"/>
                <a:ext cx="10367075" cy="5681043"/>
              </a:xfrm>
              <a:blipFill>
                <a:blip r:embed="rId4"/>
                <a:stretch>
                  <a:fillRect l="-412" t="-6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B708-0A0A-49A2-B63F-227D1C2F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9070"/>
                <a:ext cx="10515600" cy="4708739"/>
              </a:xfrm>
            </p:spPr>
            <p:txBody>
              <a:bodyPr/>
              <a:lstStyle/>
              <a:p>
                <a:r>
                  <a:rPr lang="en-US" dirty="0"/>
                  <a:t>For a∈[−1,1], the general solution of the equation </a:t>
                </a:r>
                <a:r>
                  <a:rPr lang="en-US" dirty="0" err="1"/>
                  <a:t>cosx</a:t>
                </a:r>
                <a:r>
                  <a:rPr lang="en-US" dirty="0"/>
                  <a:t>=a is</a:t>
                </a:r>
              </a:p>
              <a:p>
                <a:r>
                  <a:rPr lang="en-US" dirty="0"/>
                  <a:t>            x=2nπ±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,where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endParaRPr lang="en-US" dirty="0">
                  <a:latin typeface="Castellar" panose="020A0402060406010301" pitchFamily="18" charset="0"/>
                </a:endParaRPr>
              </a:p>
              <a:p>
                <a:r>
                  <a:rPr lang="en-US" dirty="0"/>
                  <a:t>For </a:t>
                </a:r>
                <a:r>
                  <a:rPr lang="en-US" dirty="0" err="1"/>
                  <a:t>a∈R</a:t>
                </a:r>
                <a:r>
                  <a:rPr lang="en-US" dirty="0"/>
                  <a:t>, the general solution of the equation </a:t>
                </a:r>
                <a:r>
                  <a:rPr lang="en-US" dirty="0" err="1"/>
                  <a:t>tanx</a:t>
                </a:r>
                <a:r>
                  <a:rPr lang="en-US" dirty="0"/>
                  <a:t>=a is</a:t>
                </a:r>
              </a:p>
              <a:p>
                <a:r>
                  <a:rPr lang="en-US" dirty="0"/>
                  <a:t>            x=nπ+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,where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endParaRPr lang="en-US" dirty="0">
                  <a:latin typeface="Castellar" panose="020A0402060406010301" pitchFamily="18" charset="0"/>
                </a:endParaRPr>
              </a:p>
              <a:p>
                <a:r>
                  <a:rPr lang="en-US" dirty="0"/>
                  <a:t>For a∈[−1,1], the general solution of the equation </a:t>
                </a:r>
                <a:r>
                  <a:rPr lang="en-US" dirty="0" err="1"/>
                  <a:t>sinx</a:t>
                </a:r>
                <a:r>
                  <a:rPr lang="en-US" dirty="0"/>
                  <a:t>=a is</a:t>
                </a:r>
              </a:p>
              <a:p>
                <a:r>
                  <a:rPr lang="en-US" dirty="0"/>
                  <a:t>x=2nπ+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or x=(2n+1)π−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,where </a:t>
                </a:r>
                <a:r>
                  <a:rPr lang="en-US" dirty="0" err="1"/>
                  <a:t>n∈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47C24-31E7-4754-B518-ACC940A4F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9070"/>
                <a:ext cx="10515600" cy="4708739"/>
              </a:xfrm>
              <a:blipFill>
                <a:blip r:embed="rId4"/>
                <a:stretch>
                  <a:fillRect l="-1043" t="-24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703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Castellar</vt:lpstr>
      <vt:lpstr>Office Theme</vt:lpstr>
      <vt:lpstr>General solution of trigonometric equations</vt:lpstr>
      <vt:lpstr>Solution of equations </vt:lpstr>
      <vt:lpstr>Solution of equations 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solution of trigonometric equations</dc:title>
  <dc:creator>Lyn ZHANG</dc:creator>
  <cp:lastModifiedBy>Lyn ZHANG</cp:lastModifiedBy>
  <cp:revision>14</cp:revision>
  <dcterms:created xsi:type="dcterms:W3CDTF">2021-08-24T22:42:31Z</dcterms:created>
  <dcterms:modified xsi:type="dcterms:W3CDTF">2021-08-24T23:28:12Z</dcterms:modified>
</cp:coreProperties>
</file>