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64" r:id="rId3"/>
    <p:sldId id="282" r:id="rId4"/>
    <p:sldId id="265" r:id="rId5"/>
    <p:sldId id="291" r:id="rId6"/>
    <p:sldId id="292" r:id="rId7"/>
    <p:sldId id="293" r:id="rId8"/>
    <p:sldId id="294" r:id="rId9"/>
    <p:sldId id="295" r:id="rId10"/>
    <p:sldId id="284" r:id="rId11"/>
    <p:sldId id="286" r:id="rId12"/>
    <p:sldId id="285" r:id="rId13"/>
    <p:sldId id="296" r:id="rId14"/>
    <p:sldId id="297" r:id="rId15"/>
    <p:sldId id="298" r:id="rId16"/>
    <p:sldId id="275" r:id="rId17"/>
    <p:sldId id="280" r:id="rId18"/>
    <p:sldId id="270" r:id="rId19"/>
    <p:sldId id="289" r:id="rId20"/>
    <p:sldId id="288" r:id="rId21"/>
    <p:sldId id="287" r:id="rId22"/>
    <p:sldId id="290" r:id="rId23"/>
    <p:sldId id="299" r:id="rId24"/>
    <p:sldId id="277" r:id="rId25"/>
    <p:sldId id="278" r:id="rId26"/>
    <p:sldId id="271" r:id="rId27"/>
    <p:sldId id="283" r:id="rId28"/>
    <p:sldId id="272" r:id="rId29"/>
    <p:sldId id="257" r:id="rId30"/>
    <p:sldId id="258" r:id="rId31"/>
    <p:sldId id="259" r:id="rId32"/>
    <p:sldId id="260" r:id="rId33"/>
    <p:sldId id="261" r:id="rId34"/>
    <p:sldId id="262" r:id="rId35"/>
    <p:sldId id="26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41FE-A1DC-4A70-9F5F-AD6F6C07A191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DCC4-39EC-456F-9AFB-628B28079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08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https://www.transum.org/software/SW/Starter_of_the_day/starter_September15.asp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5DCC4-39EC-456F-9AFB-628B2807948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97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https://create.kahoot.it/details/e5814978-68fe-4bc6-a5c2-c22582007fdd</a:t>
            </a:r>
          </a:p>
          <a:p>
            <a:r>
              <a:rPr lang="en-AU" dirty="0"/>
              <a:t>https://www.interactive-maths.com/trigonometric-exact-values-qqi-bingo.html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82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https://www.interactive-maths.com/trigonometric-exact-values-qqi-bingo.html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83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https://www.youtube.com/watch?v=PF2nmCVSUEs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7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65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9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37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7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0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0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859ED0F-1722-464C-A47C-A5A17B9904A5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0E74D59-CAC5-4BC7-BA72-7F522D71939A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e.kahoot.it/details/e5814978-68fe-4bc6-a5c2-c22582007fdd" TargetMode="External"/><Relationship Id="rId4" Type="http://schemas.openxmlformats.org/officeDocument/2006/relationships/hyperlink" Target="https://www.interactive-maths.com/trigonometric-exact-values-qqi-bingo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50B6-F709-4584-BA18-3D4B42687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/>
          <a:lstStyle/>
          <a:p>
            <a:r>
              <a:rPr lang="en-US" dirty="0"/>
              <a:t>Defining circular functions sine and cosine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BF0A6-10FC-4559-AD3C-C621822E6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3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y hand rule trick quiz">
            <a:extLst>
              <a:ext uri="{FF2B5EF4-FFF2-40B4-BE49-F238E27FC236}">
                <a16:creationId xmlns:a16="http://schemas.microsoft.com/office/drawing/2014/main" id="{79809AA5-2FD5-89B6-92A2-EFC822DD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45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6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 Gordon A Twitter Exact Trig Values">
            <a:extLst>
              <a:ext uri="{FF2B5EF4-FFF2-40B4-BE49-F238E27FC236}">
                <a16:creationId xmlns:a16="http://schemas.microsoft.com/office/drawing/2014/main" id="{5EF68099-64EE-333A-077A-997A75D2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85800"/>
            <a:ext cx="891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0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ke a unit circle on a plate">
            <a:extLst>
              <a:ext uri="{FF2B5EF4-FFF2-40B4-BE49-F238E27FC236}">
                <a16:creationId xmlns:a16="http://schemas.microsoft.com/office/drawing/2014/main" id="{9F6F9B2F-BA13-B2F4-068A-B479E957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5768-A8EE-EF3B-A943-9D735F2734DA}"/>
              </a:ext>
            </a:extLst>
          </p:cNvPr>
          <p:cNvSpPr txBox="1"/>
          <p:nvPr/>
        </p:nvSpPr>
        <p:spPr>
          <a:xfrm>
            <a:off x="22860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A3A3A"/>
                </a:solidFill>
                <a:latin typeface="-apple-system"/>
              </a:rPr>
              <a:t>Make a unit circle on a plate</a:t>
            </a:r>
            <a:endParaRPr lang="en-US" sz="4000" dirty="0">
              <a:solidFill>
                <a:srgbClr val="3A3A3A"/>
              </a:solidFill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FADEE-9DF6-7CF9-7E8E-BC2961C6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67126"/>
            <a:ext cx="181000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6"/>
          <p:cNvSpPr>
            <a:spLocks/>
          </p:cNvSpPr>
          <p:nvPr/>
        </p:nvSpPr>
        <p:spPr bwMode="auto">
          <a:xfrm rot="7200000">
            <a:off x="5396702" y="1090554"/>
            <a:ext cx="1357322" cy="1428677"/>
          </a:xfrm>
          <a:prstGeom prst="arc">
            <a:avLst>
              <a:gd name="adj1" fmla="val 19799455"/>
              <a:gd name="adj2" fmla="val 0"/>
            </a:avLst>
          </a:prstGeom>
          <a:solidFill>
            <a:schemeClr val="accent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938338" y="411540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Using an equilateral triangle whose sides are 2 units, write down expressions for the sine, cosine and tangent of 60</a:t>
            </a:r>
            <a:r>
              <a:rPr lang="en-US" altLang="en-US" sz="3200" dirty="0">
                <a:latin typeface="Segoe Marker" panose="03080602040302020204" pitchFamily="66" charset="0"/>
                <a:cs typeface="Arial" pitchFamily="34" charset="0"/>
              </a:rPr>
              <a:t>º and 30º.</a:t>
            </a:r>
          </a:p>
        </p:txBody>
      </p:sp>
      <p:sp>
        <p:nvSpPr>
          <p:cNvPr id="5" name="Arc 16"/>
          <p:cNvSpPr>
            <a:spLocks/>
          </p:cNvSpPr>
          <p:nvPr/>
        </p:nvSpPr>
        <p:spPr bwMode="auto">
          <a:xfrm>
            <a:off x="4269664" y="4442053"/>
            <a:ext cx="556790" cy="541366"/>
          </a:xfrm>
          <a:custGeom>
            <a:avLst/>
            <a:gdLst>
              <a:gd name="G0" fmla="+- 0 0 0"/>
              <a:gd name="G1" fmla="+- 18116 0 0"/>
              <a:gd name="G2" fmla="+- 21600 0 0"/>
              <a:gd name="T0" fmla="*/ 11763 w 21600"/>
              <a:gd name="T1" fmla="*/ 0 h 18116"/>
              <a:gd name="T2" fmla="*/ 21600 w 21600"/>
              <a:gd name="T3" fmla="*/ 18116 h 18116"/>
              <a:gd name="T4" fmla="*/ 0 w 21600"/>
              <a:gd name="T5" fmla="*/ 18116 h 18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116" fill="none" extrusionOk="0">
                <a:moveTo>
                  <a:pt x="11763" y="-1"/>
                </a:moveTo>
                <a:cubicBezTo>
                  <a:pt x="17897" y="3983"/>
                  <a:pt x="21600" y="10801"/>
                  <a:pt x="21600" y="18116"/>
                </a:cubicBezTo>
              </a:path>
              <a:path w="21600" h="18116" stroke="0" extrusionOk="0">
                <a:moveTo>
                  <a:pt x="11763" y="-1"/>
                </a:moveTo>
                <a:cubicBezTo>
                  <a:pt x="17897" y="3983"/>
                  <a:pt x="21600" y="10801"/>
                  <a:pt x="21600" y="18116"/>
                </a:cubicBezTo>
                <a:lnTo>
                  <a:pt x="0" y="18116"/>
                </a:lnTo>
                <a:close/>
              </a:path>
            </a:pathLst>
          </a:custGeom>
          <a:solidFill>
            <a:schemeClr val="accent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267201" y="1755167"/>
            <a:ext cx="3651163" cy="3239651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061006" y="2789461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670769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378066" y="2789461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752544" y="4373206"/>
            <a:ext cx="894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Segoe Marker" panose="03080602040302020204" pitchFamily="66" charset="0"/>
              </a:rPr>
              <a:t>60</a:t>
            </a:r>
            <a:r>
              <a:rPr lang="en-US" altLang="en-US" sz="2400" dirty="0">
                <a:latin typeface="Segoe Marker" panose="03080602040302020204" pitchFamily="66" charset="0"/>
              </a:rPr>
              <a:t>º</a:t>
            </a:r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>
            <a:off x="6092783" y="1755166"/>
            <a:ext cx="25143" cy="3257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507319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?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830216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?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507319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1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30216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1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980215" y="3418686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√3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576908" y="2498609"/>
            <a:ext cx="894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Segoe Marker" panose="03080602040302020204" pitchFamily="66" charset="0"/>
              </a:rPr>
              <a:t>30</a:t>
            </a:r>
            <a:r>
              <a:rPr lang="en-US" altLang="en-US" sz="2400" dirty="0">
                <a:latin typeface="Segoe Marker" panose="03080602040302020204" pitchFamily="66" charset="0"/>
              </a:rPr>
              <a:t>º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019801" y="3384885"/>
            <a:ext cx="894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latin typeface="Segoe Marker" panose="030806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 animBg="1"/>
      <p:bldP spid="6" grpId="0" animBg="1"/>
      <p:bldP spid="7" grpId="0"/>
      <p:bldP spid="8" grpId="0"/>
      <p:bldP spid="8" grpId="1"/>
      <p:bldP spid="9" grpId="0"/>
      <p:bldP spid="10" grpId="0"/>
      <p:bldP spid="14" grpId="0"/>
      <p:bldP spid="14" grpId="1"/>
      <p:bldP spid="15" grpId="0"/>
      <p:bldP spid="15" grpId="1"/>
      <p:bldP spid="16" grpId="0"/>
      <p:bldP spid="17" grpId="0"/>
      <p:bldP spid="18" grpId="0"/>
      <p:bldP spid="20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58014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2" name="Rectangle 71"/>
          <p:cNvSpPr/>
          <p:nvPr/>
        </p:nvSpPr>
        <p:spPr>
          <a:xfrm>
            <a:off x="1524000" y="510698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123916" name="Group 12"/>
          <p:cNvGrpSpPr>
            <a:grpSpLocks/>
          </p:cNvGrpSpPr>
          <p:nvPr/>
        </p:nvGrpSpPr>
        <p:grpSpPr bwMode="auto">
          <a:xfrm>
            <a:off x="2106612" y="3908759"/>
            <a:ext cx="1582738" cy="584199"/>
            <a:chOff x="340" y="2115"/>
            <a:chExt cx="997" cy="368"/>
          </a:xfrm>
        </p:grpSpPr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3432176" y="3678825"/>
            <a:ext cx="777875" cy="1073149"/>
            <a:chOff x="1156" y="1979"/>
            <a:chExt cx="635" cy="676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√3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1334" y="2287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2" name="Line 18"/>
            <p:cNvSpPr>
              <a:spLocks noChangeShapeType="1"/>
            </p:cNvSpPr>
            <p:nvPr/>
          </p:nvSpPr>
          <p:spPr bwMode="auto">
            <a:xfrm>
              <a:off x="1334" y="2297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2000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23" name="Group 19"/>
          <p:cNvGrpSpPr>
            <a:grpSpLocks/>
          </p:cNvGrpSpPr>
          <p:nvPr/>
        </p:nvGrpSpPr>
        <p:grpSpPr bwMode="auto">
          <a:xfrm>
            <a:off x="4693821" y="3872081"/>
            <a:ext cx="1866900" cy="584199"/>
            <a:chOff x="1837" y="2115"/>
            <a:chExt cx="1176" cy="368"/>
          </a:xfrm>
        </p:grpSpPr>
        <p:sp>
          <p:nvSpPr>
            <p:cNvPr id="123924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25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=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6347997" y="3662533"/>
            <a:ext cx="903690" cy="1073149"/>
            <a:chOff x="1156" y="1979"/>
            <a:chExt cx="635" cy="676"/>
          </a:xfrm>
        </p:grpSpPr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8" name="Text Box 24"/>
            <p:cNvSpPr txBox="1">
              <a:spLocks noChangeArrowheads="1"/>
            </p:cNvSpPr>
            <p:nvPr/>
          </p:nvSpPr>
          <p:spPr bwMode="auto">
            <a:xfrm>
              <a:off x="1202" y="2287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2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9" name="Line 25"/>
            <p:cNvSpPr>
              <a:spLocks noChangeShapeType="1"/>
            </p:cNvSpPr>
            <p:nvPr/>
          </p:nvSpPr>
          <p:spPr bwMode="auto">
            <a:xfrm>
              <a:off x="1160" y="2301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7453901" y="3896143"/>
            <a:ext cx="1881188" cy="584199"/>
            <a:chOff x="1837" y="2115"/>
            <a:chExt cx="1185" cy="368"/>
          </a:xfrm>
        </p:grpSpPr>
        <p:sp>
          <p:nvSpPr>
            <p:cNvPr id="123931" name="Text Box 27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32" name="Text Box 28"/>
            <p:cNvSpPr txBox="1">
              <a:spLocks noChangeArrowheads="1"/>
            </p:cNvSpPr>
            <p:nvPr/>
          </p:nvSpPr>
          <p:spPr bwMode="auto">
            <a:xfrm>
              <a:off x="2617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8915566" y="3868241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 √3</a:t>
            </a:r>
            <a:endParaRPr lang="en-GB" altLang="en-US" sz="3200">
              <a:latin typeface="Segoe Marker" panose="03080602040302020204" pitchFamily="66" charset="0"/>
              <a:cs typeface="Arial" pitchFamily="34" charset="0"/>
            </a:endParaRPr>
          </a:p>
        </p:txBody>
      </p: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2151062" y="5440784"/>
            <a:ext cx="1582738" cy="584199"/>
            <a:chOff x="340" y="2115"/>
            <a:chExt cx="997" cy="368"/>
          </a:xfrm>
        </p:grpSpPr>
        <p:sp>
          <p:nvSpPr>
            <p:cNvPr id="123935" name="Text Box 31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36" name="Text Box 32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=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37" name="Group 33"/>
          <p:cNvGrpSpPr>
            <a:grpSpLocks/>
          </p:cNvGrpSpPr>
          <p:nvPr/>
        </p:nvGrpSpPr>
        <p:grpSpPr bwMode="auto">
          <a:xfrm>
            <a:off x="3563938" y="5224548"/>
            <a:ext cx="1008063" cy="1035049"/>
            <a:chOff x="1156" y="1979"/>
            <a:chExt cx="635" cy="652"/>
          </a:xfrm>
        </p:grpSpPr>
        <p:sp>
          <p:nvSpPr>
            <p:cNvPr id="123938" name="Text Box 34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39" name="Text Box 35"/>
            <p:cNvSpPr txBox="1">
              <a:spLocks noChangeArrowheads="1"/>
            </p:cNvSpPr>
            <p:nvPr/>
          </p:nvSpPr>
          <p:spPr bwMode="auto">
            <a:xfrm>
              <a:off x="1210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2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0" name="Line 36"/>
            <p:cNvSpPr>
              <a:spLocks noChangeShapeType="1"/>
            </p:cNvSpPr>
            <p:nvPr/>
          </p:nvSpPr>
          <p:spPr bwMode="auto">
            <a:xfrm>
              <a:off x="1184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1" name="Group 37"/>
          <p:cNvGrpSpPr>
            <a:grpSpLocks/>
          </p:cNvGrpSpPr>
          <p:nvPr/>
        </p:nvGrpSpPr>
        <p:grpSpPr bwMode="auto">
          <a:xfrm>
            <a:off x="4657725" y="5420730"/>
            <a:ext cx="1854200" cy="584199"/>
            <a:chOff x="1837" y="2115"/>
            <a:chExt cx="1168" cy="368"/>
          </a:xfrm>
        </p:grpSpPr>
        <p:sp>
          <p:nvSpPr>
            <p:cNvPr id="123942" name="Text Box 38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43" name="Text Box 39"/>
            <p:cNvSpPr txBox="1">
              <a:spLocks noChangeArrowheads="1"/>
            </p:cNvSpPr>
            <p:nvPr/>
          </p:nvSpPr>
          <p:spPr bwMode="auto">
            <a:xfrm>
              <a:off x="2600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44" name="Group 40"/>
          <p:cNvGrpSpPr>
            <a:grpSpLocks/>
          </p:cNvGrpSpPr>
          <p:nvPr/>
        </p:nvGrpSpPr>
        <p:grpSpPr bwMode="auto">
          <a:xfrm>
            <a:off x="6311901" y="5208508"/>
            <a:ext cx="1008063" cy="1047749"/>
            <a:chOff x="1156" y="1979"/>
            <a:chExt cx="635" cy="660"/>
          </a:xfrm>
        </p:grpSpPr>
        <p:sp>
          <p:nvSpPr>
            <p:cNvPr id="123945" name="Text Box 41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√3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6" name="Text Box 42"/>
            <p:cNvSpPr txBox="1">
              <a:spLocks noChangeArrowheads="1"/>
            </p:cNvSpPr>
            <p:nvPr/>
          </p:nvSpPr>
          <p:spPr bwMode="auto">
            <a:xfrm>
              <a:off x="1210" y="2271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7" name="Line 43"/>
            <p:cNvSpPr>
              <a:spLocks noChangeShapeType="1"/>
            </p:cNvSpPr>
            <p:nvPr/>
          </p:nvSpPr>
          <p:spPr bwMode="auto">
            <a:xfrm>
              <a:off x="1168" y="2300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7239001" y="5432762"/>
            <a:ext cx="1828801" cy="584199"/>
            <a:chOff x="1837" y="2115"/>
            <a:chExt cx="1152" cy="368"/>
          </a:xfrm>
        </p:grpSpPr>
        <p:sp>
          <p:nvSpPr>
            <p:cNvPr id="123949" name="Text Box 45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50" name="Text Box 46"/>
            <p:cNvSpPr txBox="1">
              <a:spLocks noChangeArrowheads="1"/>
            </p:cNvSpPr>
            <p:nvPr/>
          </p:nvSpPr>
          <p:spPr bwMode="auto">
            <a:xfrm>
              <a:off x="2584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51" name="Group 47"/>
          <p:cNvGrpSpPr>
            <a:grpSpLocks/>
          </p:cNvGrpSpPr>
          <p:nvPr/>
        </p:nvGrpSpPr>
        <p:grpSpPr bwMode="auto">
          <a:xfrm>
            <a:off x="8747124" y="5172412"/>
            <a:ext cx="1152525" cy="1047749"/>
            <a:chOff x="1156" y="1979"/>
            <a:chExt cx="635" cy="660"/>
          </a:xfrm>
        </p:grpSpPr>
        <p:sp>
          <p:nvSpPr>
            <p:cNvPr id="123952" name="Text Box 48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53" name="Text Box 49"/>
            <p:cNvSpPr txBox="1">
              <a:spLocks noChangeArrowheads="1"/>
            </p:cNvSpPr>
            <p:nvPr/>
          </p:nvSpPr>
          <p:spPr bwMode="auto">
            <a:xfrm>
              <a:off x="1202" y="2271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√3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55" name="Group 51"/>
          <p:cNvGrpSpPr>
            <a:grpSpLocks/>
          </p:cNvGrpSpPr>
          <p:nvPr/>
        </p:nvGrpSpPr>
        <p:grpSpPr bwMode="auto">
          <a:xfrm>
            <a:off x="9646820" y="5178761"/>
            <a:ext cx="1152525" cy="1035049"/>
            <a:chOff x="1156" y="1979"/>
            <a:chExt cx="635" cy="652"/>
          </a:xfrm>
        </p:grpSpPr>
        <p:sp>
          <p:nvSpPr>
            <p:cNvPr id="123956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√3</a:t>
              </a:r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3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3958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9355136" y="5407361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13898" y="-232610"/>
            <a:ext cx="3022144" cy="3737810"/>
            <a:chOff x="2743200" y="-1867353"/>
            <a:chExt cx="3688118" cy="4595036"/>
          </a:xfrm>
        </p:grpSpPr>
        <p:sp>
          <p:nvSpPr>
            <p:cNvPr id="56" name="Arc 16"/>
            <p:cNvSpPr>
              <a:spLocks/>
            </p:cNvSpPr>
            <p:nvPr/>
          </p:nvSpPr>
          <p:spPr bwMode="auto">
            <a:xfrm rot="7200000">
              <a:off x="3872702" y="-1903031"/>
              <a:ext cx="1357322" cy="1428677"/>
            </a:xfrm>
            <a:prstGeom prst="arc">
              <a:avLst>
                <a:gd name="adj1" fmla="val 19799455"/>
                <a:gd name="adj2" fmla="val 0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7" name="Arc 16"/>
            <p:cNvSpPr>
              <a:spLocks/>
            </p:cNvSpPr>
            <p:nvPr/>
          </p:nvSpPr>
          <p:spPr bwMode="auto">
            <a:xfrm>
              <a:off x="2745664" y="1448469"/>
              <a:ext cx="556790" cy="541366"/>
            </a:xfrm>
            <a:custGeom>
              <a:avLst/>
              <a:gdLst>
                <a:gd name="G0" fmla="+- 0 0 0"/>
                <a:gd name="G1" fmla="+- 18116 0 0"/>
                <a:gd name="G2" fmla="+- 21600 0 0"/>
                <a:gd name="T0" fmla="*/ 11763 w 21600"/>
                <a:gd name="T1" fmla="*/ 0 h 18116"/>
                <a:gd name="T2" fmla="*/ 21600 w 21600"/>
                <a:gd name="T3" fmla="*/ 18116 h 18116"/>
                <a:gd name="T4" fmla="*/ 0 w 21600"/>
                <a:gd name="T5" fmla="*/ 18116 h 18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16" fill="none" extrusionOk="0">
                  <a:moveTo>
                    <a:pt x="11763" y="-1"/>
                  </a:moveTo>
                  <a:cubicBezTo>
                    <a:pt x="17897" y="3983"/>
                    <a:pt x="21600" y="10801"/>
                    <a:pt x="21600" y="18116"/>
                  </a:cubicBezTo>
                </a:path>
                <a:path w="21600" h="18116" stroke="0" extrusionOk="0">
                  <a:moveTo>
                    <a:pt x="11763" y="-1"/>
                  </a:moveTo>
                  <a:cubicBezTo>
                    <a:pt x="17897" y="3983"/>
                    <a:pt x="21600" y="10801"/>
                    <a:pt x="21600" y="18116"/>
                  </a:cubicBezTo>
                  <a:lnTo>
                    <a:pt x="0" y="18116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8" name="AutoShape 17"/>
            <p:cNvSpPr>
              <a:spLocks noChangeArrowheads="1"/>
            </p:cNvSpPr>
            <p:nvPr/>
          </p:nvSpPr>
          <p:spPr bwMode="auto">
            <a:xfrm>
              <a:off x="2743200" y="-1238418"/>
              <a:ext cx="3651163" cy="323965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537005" y="-204124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2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2854066" y="-204124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2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3228544" y="1379620"/>
              <a:ext cx="894314" cy="454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latin typeface="Segoe Marker" panose="03080602040302020204" pitchFamily="66" charset="0"/>
                </a:rPr>
                <a:t>60</a:t>
              </a:r>
              <a:r>
                <a:rPr lang="en-US" altLang="en-US" dirty="0">
                  <a:latin typeface="Segoe Marker" panose="03080602040302020204" pitchFamily="66" charset="0"/>
                </a:rPr>
                <a:t>º</a:t>
              </a:r>
            </a:p>
          </p:txBody>
        </p:sp>
        <p:cxnSp>
          <p:nvCxnSpPr>
            <p:cNvPr id="63" name="Straight Connector 62"/>
            <p:cNvCxnSpPr>
              <a:stCxn id="58" idx="0"/>
            </p:cNvCxnSpPr>
            <p:nvPr/>
          </p:nvCxnSpPr>
          <p:spPr>
            <a:xfrm>
              <a:off x="4568782" y="-1238418"/>
              <a:ext cx="25143" cy="3257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983317" y="193312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1</a:t>
              </a: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3306215" y="193312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1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4456214" y="42510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√3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4052908" y="-494977"/>
              <a:ext cx="894314" cy="454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latin typeface="Segoe Marker" panose="03080602040302020204" pitchFamily="66" charset="0"/>
                </a:rPr>
                <a:t>30</a:t>
              </a:r>
              <a:r>
                <a:rPr lang="en-US" altLang="en-US" dirty="0">
                  <a:latin typeface="Segoe Marker" panose="03080602040302020204" pitchFamily="66" charset="0"/>
                </a:rPr>
                <a:t>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9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3" grpId="0"/>
      <p:bldP spid="1239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2090738" y="1929825"/>
            <a:ext cx="8424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The hypotenuse of the triangle </a:t>
            </a:r>
            <a:br>
              <a:rPr lang="en-GB" altLang="en-US" sz="3200" dirty="0">
                <a:latin typeface="Segoe Marker" panose="03080602040302020204" pitchFamily="66" charset="0"/>
              </a:rPr>
            </a:br>
            <a:r>
              <a:rPr lang="en-GB" altLang="en-US" sz="3200" dirty="0">
                <a:latin typeface="Segoe Marker" panose="03080602040302020204" pitchFamily="66" charset="0"/>
              </a:rPr>
              <a:t>is √2 units.</a:t>
            </a:r>
            <a:endParaRPr lang="en-US" altLang="en-US" sz="3200" dirty="0">
              <a:latin typeface="Segoe Marker" panose="03080602040302020204" pitchFamily="66" charset="0"/>
              <a:cs typeface="Arial" pitchFamily="34" charset="0"/>
            </a:endParaRPr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2090738" y="304800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Using a right angled isosceles triangle whose equal sides are 1 unit, write down expressions for the sine, cosine and tangent of 45</a:t>
            </a:r>
            <a:r>
              <a:rPr lang="en-US" altLang="en-US" sz="3200">
                <a:latin typeface="Segoe Marker" panose="03080602040302020204" pitchFamily="66" charset="0"/>
                <a:cs typeface="Arial" pitchFamily="34" charset="0"/>
              </a:rPr>
              <a:t>º.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5867401" y="4297207"/>
            <a:ext cx="1297003" cy="543108"/>
            <a:chOff x="1973" y="1418"/>
            <a:chExt cx="731" cy="278"/>
          </a:xfrm>
        </p:grpSpPr>
        <p:sp>
          <p:nvSpPr>
            <p:cNvPr id="124932" name="Arc 4"/>
            <p:cNvSpPr>
              <a:spLocks/>
            </p:cNvSpPr>
            <p:nvPr/>
          </p:nvSpPr>
          <p:spPr bwMode="auto">
            <a:xfrm>
              <a:off x="1973" y="1550"/>
              <a:ext cx="226" cy="146"/>
            </a:xfrm>
            <a:custGeom>
              <a:avLst/>
              <a:gdLst>
                <a:gd name="G0" fmla="+- 0 0 0"/>
                <a:gd name="G1" fmla="+- 16689 0 0"/>
                <a:gd name="G2" fmla="+- 21600 0 0"/>
                <a:gd name="T0" fmla="*/ 13713 w 21600"/>
                <a:gd name="T1" fmla="*/ 0 h 16689"/>
                <a:gd name="T2" fmla="*/ 21600 w 21600"/>
                <a:gd name="T3" fmla="*/ 16689 h 16689"/>
                <a:gd name="T4" fmla="*/ 0 w 21600"/>
                <a:gd name="T5" fmla="*/ 1668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689" fill="none" extrusionOk="0">
                  <a:moveTo>
                    <a:pt x="13712" y="0"/>
                  </a:moveTo>
                  <a:cubicBezTo>
                    <a:pt x="18706" y="4103"/>
                    <a:pt x="21600" y="10226"/>
                    <a:pt x="21600" y="16689"/>
                  </a:cubicBezTo>
                </a:path>
                <a:path w="21600" h="16689" stroke="0" extrusionOk="0">
                  <a:moveTo>
                    <a:pt x="13712" y="0"/>
                  </a:moveTo>
                  <a:cubicBezTo>
                    <a:pt x="18706" y="4103"/>
                    <a:pt x="21600" y="10226"/>
                    <a:pt x="21600" y="16689"/>
                  </a:cubicBezTo>
                  <a:lnTo>
                    <a:pt x="0" y="16689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3" name="Text Box 5"/>
            <p:cNvSpPr txBox="1">
              <a:spLocks noChangeArrowheads="1"/>
            </p:cNvSpPr>
            <p:nvPr/>
          </p:nvSpPr>
          <p:spPr bwMode="auto">
            <a:xfrm>
              <a:off x="2160" y="1418"/>
              <a:ext cx="54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Segoe Marker" panose="03080602040302020204" pitchFamily="66" charset="0"/>
                </a:rPr>
                <a:t>45</a:t>
              </a:r>
              <a:r>
                <a:rPr lang="en-US" altLang="en-US" sz="2400">
                  <a:latin typeface="Segoe Marker" panose="03080602040302020204" pitchFamily="66" charset="0"/>
                </a:rPr>
                <a:t>º</a:t>
              </a:r>
            </a:p>
          </p:txBody>
        </p:sp>
      </p:grpSp>
      <p:grpSp>
        <p:nvGrpSpPr>
          <p:cNvPr id="124934" name="Group 6"/>
          <p:cNvGrpSpPr>
            <a:grpSpLocks/>
          </p:cNvGrpSpPr>
          <p:nvPr/>
        </p:nvGrpSpPr>
        <p:grpSpPr bwMode="auto">
          <a:xfrm>
            <a:off x="7913795" y="2281427"/>
            <a:ext cx="1153324" cy="869364"/>
            <a:chOff x="2956" y="414"/>
            <a:chExt cx="544" cy="445"/>
          </a:xfrm>
        </p:grpSpPr>
        <p:sp>
          <p:nvSpPr>
            <p:cNvPr id="124935" name="Arc 7"/>
            <p:cNvSpPr>
              <a:spLocks/>
            </p:cNvSpPr>
            <p:nvPr/>
          </p:nvSpPr>
          <p:spPr bwMode="auto">
            <a:xfrm>
              <a:off x="3070" y="414"/>
              <a:ext cx="164" cy="226"/>
            </a:xfrm>
            <a:custGeom>
              <a:avLst/>
              <a:gdLst>
                <a:gd name="G0" fmla="+- 15662 0 0"/>
                <a:gd name="G1" fmla="+- 0 0 0"/>
                <a:gd name="G2" fmla="+- 21600 0 0"/>
                <a:gd name="T0" fmla="*/ 15593 w 15662"/>
                <a:gd name="T1" fmla="*/ 21600 h 21600"/>
                <a:gd name="T2" fmla="*/ 0 w 15662"/>
                <a:gd name="T3" fmla="*/ 14875 h 21600"/>
                <a:gd name="T4" fmla="*/ 15662 w 156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62" h="21600" fill="none" extrusionOk="0">
                  <a:moveTo>
                    <a:pt x="15593" y="21599"/>
                  </a:moveTo>
                  <a:cubicBezTo>
                    <a:pt x="9695" y="21581"/>
                    <a:pt x="4061" y="19151"/>
                    <a:pt x="0" y="14874"/>
                  </a:cubicBezTo>
                </a:path>
                <a:path w="15662" h="21600" stroke="0" extrusionOk="0">
                  <a:moveTo>
                    <a:pt x="15593" y="21599"/>
                  </a:moveTo>
                  <a:cubicBezTo>
                    <a:pt x="9695" y="21581"/>
                    <a:pt x="4061" y="19151"/>
                    <a:pt x="0" y="14874"/>
                  </a:cubicBezTo>
                  <a:lnTo>
                    <a:pt x="15662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2956" y="623"/>
              <a:ext cx="54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Segoe Marker" panose="03080602040302020204" pitchFamily="66" charset="0"/>
                </a:rPr>
                <a:t>45</a:t>
              </a:r>
              <a:r>
                <a:rPr lang="en-US" altLang="en-US" sz="2400">
                  <a:latin typeface="Segoe Marker" panose="03080602040302020204" pitchFamily="66" charset="0"/>
                </a:rPr>
                <a:t>º</a:t>
              </a:r>
            </a:p>
          </p:txBody>
        </p:sp>
      </p:grp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5859833" y="2260958"/>
            <a:ext cx="3185775" cy="3149242"/>
            <a:chOff x="1927" y="391"/>
            <a:chExt cx="1587" cy="1612"/>
          </a:xfrm>
        </p:grpSpPr>
        <p:sp>
          <p:nvSpPr>
            <p:cNvPr id="124938" name="AutoShape 10"/>
            <p:cNvSpPr>
              <a:spLocks noChangeArrowheads="1"/>
            </p:cNvSpPr>
            <p:nvPr/>
          </p:nvSpPr>
          <p:spPr bwMode="auto">
            <a:xfrm flipH="1">
              <a:off x="1927" y="391"/>
              <a:ext cx="1316" cy="1316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3107" y="1565"/>
              <a:ext cx="136" cy="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40" name="Text Box 12"/>
            <p:cNvSpPr txBox="1">
              <a:spLocks noChangeArrowheads="1"/>
            </p:cNvSpPr>
            <p:nvPr/>
          </p:nvSpPr>
          <p:spPr bwMode="auto">
            <a:xfrm>
              <a:off x="3274" y="885"/>
              <a:ext cx="24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1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4941" name="Text Box 13"/>
            <p:cNvSpPr txBox="1">
              <a:spLocks noChangeArrowheads="1"/>
            </p:cNvSpPr>
            <p:nvPr/>
          </p:nvSpPr>
          <p:spPr bwMode="auto">
            <a:xfrm>
              <a:off x="2480" y="1704"/>
              <a:ext cx="54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1</a:t>
              </a:r>
              <a:endParaRPr lang="en-US" altLang="en-US" sz="3200">
                <a:latin typeface="Segoe Marker" panose="03080602040302020204" pitchFamily="66" charset="0"/>
              </a:endParaRPr>
            </a:p>
          </p:txBody>
        </p:sp>
      </p:grp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6589747" y="3052694"/>
            <a:ext cx="11533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√2</a:t>
            </a:r>
          </a:p>
        </p:txBody>
      </p:sp>
    </p:spTree>
    <p:extLst>
      <p:ext uri="{BB962C8B-B14F-4D97-AF65-F5344CB8AC3E}">
        <p14:creationId xmlns:p14="http://schemas.microsoft.com/office/powerpoint/2010/main" val="6345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3" grpId="0"/>
      <p:bldP spid="124930" grpId="0"/>
      <p:bldP spid="124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58014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2" name="Rectangle 71"/>
          <p:cNvSpPr/>
          <p:nvPr/>
        </p:nvSpPr>
        <p:spPr>
          <a:xfrm>
            <a:off x="1524000" y="510698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123916" name="Group 12"/>
          <p:cNvGrpSpPr>
            <a:grpSpLocks/>
          </p:cNvGrpSpPr>
          <p:nvPr/>
        </p:nvGrpSpPr>
        <p:grpSpPr bwMode="auto">
          <a:xfrm>
            <a:off x="2563812" y="3908759"/>
            <a:ext cx="1582738" cy="584199"/>
            <a:chOff x="340" y="2115"/>
            <a:chExt cx="997" cy="368"/>
          </a:xfrm>
        </p:grpSpPr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3889376" y="3678825"/>
            <a:ext cx="777875" cy="1073149"/>
            <a:chOff x="1156" y="1979"/>
            <a:chExt cx="635" cy="676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1</a:t>
              </a:r>
              <a:endParaRPr lang="en-GB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1217" y="2287"/>
              <a:ext cx="50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2" name="Line 18"/>
            <p:cNvSpPr>
              <a:spLocks noChangeShapeType="1"/>
            </p:cNvSpPr>
            <p:nvPr/>
          </p:nvSpPr>
          <p:spPr bwMode="auto">
            <a:xfrm>
              <a:off x="1334" y="2297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2000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23" name="Group 19"/>
          <p:cNvGrpSpPr>
            <a:grpSpLocks/>
          </p:cNvGrpSpPr>
          <p:nvPr/>
        </p:nvGrpSpPr>
        <p:grpSpPr bwMode="auto">
          <a:xfrm>
            <a:off x="6586134" y="3872081"/>
            <a:ext cx="1866900" cy="584199"/>
            <a:chOff x="1837" y="2115"/>
            <a:chExt cx="1176" cy="368"/>
          </a:xfrm>
        </p:grpSpPr>
        <p:sp>
          <p:nvSpPr>
            <p:cNvPr id="123924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25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8187656" y="3662533"/>
            <a:ext cx="956348" cy="1073149"/>
            <a:chOff x="1119" y="1979"/>
            <a:chExt cx="672" cy="676"/>
          </a:xfrm>
        </p:grpSpPr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8" name="Text Box 24"/>
            <p:cNvSpPr txBox="1">
              <a:spLocks noChangeArrowheads="1"/>
            </p:cNvSpPr>
            <p:nvPr/>
          </p:nvSpPr>
          <p:spPr bwMode="auto">
            <a:xfrm>
              <a:off x="1119" y="2287"/>
              <a:ext cx="5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9" name="Line 25"/>
            <p:cNvSpPr>
              <a:spLocks noChangeShapeType="1"/>
            </p:cNvSpPr>
            <p:nvPr/>
          </p:nvSpPr>
          <p:spPr bwMode="auto">
            <a:xfrm>
              <a:off x="1160" y="2301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4724401" y="5432762"/>
            <a:ext cx="1828801" cy="584199"/>
            <a:chOff x="1837" y="2115"/>
            <a:chExt cx="1152" cy="368"/>
          </a:xfrm>
        </p:grpSpPr>
        <p:sp>
          <p:nvSpPr>
            <p:cNvPr id="123949" name="Text Box 45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50" name="Text Box 46"/>
            <p:cNvSpPr txBox="1">
              <a:spLocks noChangeArrowheads="1"/>
            </p:cNvSpPr>
            <p:nvPr/>
          </p:nvSpPr>
          <p:spPr bwMode="auto">
            <a:xfrm>
              <a:off x="2584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6400800" y="5407361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19600" y="342618"/>
            <a:ext cx="3153460" cy="3155283"/>
            <a:chOff x="4335832" y="2260958"/>
            <a:chExt cx="3207287" cy="3225433"/>
          </a:xfrm>
        </p:grpSpPr>
        <p:grpSp>
          <p:nvGrpSpPr>
            <p:cNvPr id="60" name="Group 3"/>
            <p:cNvGrpSpPr>
              <a:grpSpLocks/>
            </p:cNvGrpSpPr>
            <p:nvPr/>
          </p:nvGrpSpPr>
          <p:grpSpPr bwMode="auto">
            <a:xfrm>
              <a:off x="4343400" y="4297207"/>
              <a:ext cx="1297003" cy="543108"/>
              <a:chOff x="1973" y="1418"/>
              <a:chExt cx="731" cy="278"/>
            </a:xfrm>
          </p:grpSpPr>
          <p:sp>
            <p:nvSpPr>
              <p:cNvPr id="64" name="Arc 4"/>
              <p:cNvSpPr>
                <a:spLocks/>
              </p:cNvSpPr>
              <p:nvPr/>
            </p:nvSpPr>
            <p:spPr bwMode="auto">
              <a:xfrm>
                <a:off x="1973" y="1550"/>
                <a:ext cx="226" cy="146"/>
              </a:xfrm>
              <a:custGeom>
                <a:avLst/>
                <a:gdLst>
                  <a:gd name="G0" fmla="+- 0 0 0"/>
                  <a:gd name="G1" fmla="+- 16689 0 0"/>
                  <a:gd name="G2" fmla="+- 21600 0 0"/>
                  <a:gd name="T0" fmla="*/ 13713 w 21600"/>
                  <a:gd name="T1" fmla="*/ 0 h 16689"/>
                  <a:gd name="T2" fmla="*/ 21600 w 21600"/>
                  <a:gd name="T3" fmla="*/ 16689 h 16689"/>
                  <a:gd name="T4" fmla="*/ 0 w 21600"/>
                  <a:gd name="T5" fmla="*/ 16689 h 16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689" fill="none" extrusionOk="0">
                    <a:moveTo>
                      <a:pt x="13712" y="0"/>
                    </a:moveTo>
                    <a:cubicBezTo>
                      <a:pt x="18706" y="4103"/>
                      <a:pt x="21600" y="10226"/>
                      <a:pt x="21600" y="16689"/>
                    </a:cubicBezTo>
                  </a:path>
                  <a:path w="21600" h="16689" stroke="0" extrusionOk="0">
                    <a:moveTo>
                      <a:pt x="13712" y="0"/>
                    </a:moveTo>
                    <a:cubicBezTo>
                      <a:pt x="18706" y="4103"/>
                      <a:pt x="21600" y="10226"/>
                      <a:pt x="21600" y="16689"/>
                    </a:cubicBezTo>
                    <a:lnTo>
                      <a:pt x="0" y="16689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2160" y="1418"/>
                <a:ext cx="544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6389795" y="2281427"/>
              <a:ext cx="1153324" cy="943602"/>
              <a:chOff x="2956" y="414"/>
              <a:chExt cx="544" cy="483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0" y="414"/>
                <a:ext cx="164" cy="226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956" y="623"/>
                <a:ext cx="544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4335832" y="2260958"/>
              <a:ext cx="3185775" cy="3225433"/>
              <a:chOff x="1927" y="391"/>
              <a:chExt cx="1587" cy="1651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927" y="391"/>
                <a:ext cx="1316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107" y="1565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4" y="885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1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78" name="Text Box 13"/>
              <p:cNvSpPr txBox="1">
                <a:spLocks noChangeArrowheads="1"/>
              </p:cNvSpPr>
              <p:nvPr/>
            </p:nvSpPr>
            <p:spPr bwMode="auto">
              <a:xfrm>
                <a:off x="2480" y="1704"/>
                <a:ext cx="544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>
                    <a:latin typeface="Segoe Marker" panose="03080602040302020204" pitchFamily="66" charset="0"/>
                  </a:rPr>
                  <a:t>1</a:t>
                </a:r>
                <a:endParaRPr lang="en-US" altLang="en-US" sz="36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5065747" y="3052693"/>
              <a:ext cx="1153324" cy="66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√2</a:t>
              </a: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5019676" y="3654761"/>
            <a:ext cx="1152525" cy="1035049"/>
            <a:chOff x="1156" y="1979"/>
            <a:chExt cx="635" cy="652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√2</a:t>
              </a:r>
            </a:p>
          </p:txBody>
        </p:sp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2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83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626142" y="3883361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9134476" y="3654761"/>
            <a:ext cx="1152525" cy="1035049"/>
            <a:chOff x="1156" y="1979"/>
            <a:chExt cx="635" cy="652"/>
          </a:xfrm>
        </p:grpSpPr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√2</a:t>
              </a: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2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89" name="Text Box 55"/>
          <p:cNvSpPr txBox="1">
            <a:spLocks noChangeArrowheads="1"/>
          </p:cNvSpPr>
          <p:nvPr/>
        </p:nvSpPr>
        <p:spPr bwMode="auto">
          <a:xfrm>
            <a:off x="8740942" y="3883361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514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9" grpId="0"/>
      <p:bldP spid="84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430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06612" y="1471611"/>
            <a:ext cx="2103438" cy="584199"/>
            <a:chOff x="340" y="2115"/>
            <a:chExt cx="1325" cy="368"/>
          </a:xfrm>
        </p:grpSpPr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6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0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3650226" y="-1897686"/>
            <a:ext cx="3883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2000">
              <a:latin typeface="Segoe Marker" panose="03080602040302020204" pitchFamily="66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4693823" y="1434933"/>
            <a:ext cx="2170113" cy="584199"/>
            <a:chOff x="1837" y="2115"/>
            <a:chExt cx="1367" cy="368"/>
          </a:xfrm>
        </p:grpSpPr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5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1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7453901" y="1458995"/>
            <a:ext cx="1881188" cy="584199"/>
            <a:chOff x="1837" y="2115"/>
            <a:chExt cx="1185" cy="368"/>
          </a:xfrm>
        </p:grpSpPr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617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8915566" y="1431093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 0</a:t>
            </a:r>
            <a:endParaRPr lang="en-GB" altLang="en-US" sz="3200" dirty="0">
              <a:latin typeface="Segoe Marker" panose="03080602040302020204" pitchFamily="66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27432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3611562" y="3071811"/>
            <a:ext cx="2103438" cy="584199"/>
            <a:chOff x="340" y="2115"/>
            <a:chExt cx="1325" cy="368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90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6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1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6059488" y="3035133"/>
            <a:ext cx="2170113" cy="584199"/>
            <a:chOff x="1837" y="2115"/>
            <a:chExt cx="1367" cy="368"/>
          </a:xfrm>
        </p:grpSpPr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90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5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0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24000" y="46482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egoe Marker" panose="03080602040302020204" pitchFamily="66" charset="0"/>
              </a:rPr>
              <a:t>We will look at why these ratios are true when we look at trig graphs later in the course.   </a:t>
            </a:r>
          </a:p>
        </p:txBody>
      </p:sp>
    </p:spTree>
    <p:extLst>
      <p:ext uri="{BB962C8B-B14F-4D97-AF65-F5344CB8AC3E}">
        <p14:creationId xmlns:p14="http://schemas.microsoft.com/office/powerpoint/2010/main" val="40694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220"/>
            <a:ext cx="9150969" cy="6852781"/>
          </a:xfrm>
          <a:prstGeom prst="rect">
            <a:avLst/>
          </a:prstGeom>
        </p:spPr>
      </p:pic>
      <p:pic>
        <p:nvPicPr>
          <p:cNvPr id="3" name="Picture 4" descr="Ben Gordon A Twitter Exact Trig Values">
            <a:extLst>
              <a:ext uri="{FF2B5EF4-FFF2-40B4-BE49-F238E27FC236}">
                <a16:creationId xmlns:a16="http://schemas.microsoft.com/office/drawing/2014/main" id="{65E70148-F0D2-2AB0-1017-2C34030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17" y="1524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220"/>
            <a:ext cx="9150969" cy="6852781"/>
          </a:xfrm>
          <a:prstGeom prst="rect">
            <a:avLst/>
          </a:prstGeom>
        </p:spPr>
      </p:pic>
      <p:pic>
        <p:nvPicPr>
          <p:cNvPr id="3" name="Picture 4" descr="Ben Gordon A Twitter Exact Trig Values">
            <a:extLst>
              <a:ext uri="{FF2B5EF4-FFF2-40B4-BE49-F238E27FC236}">
                <a16:creationId xmlns:a16="http://schemas.microsoft.com/office/drawing/2014/main" id="{65E70148-F0D2-2AB0-1017-2C34030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17" y="1524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0A9B1-FB02-9F89-A4FA-16EC767A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200401"/>
            <a:ext cx="6400800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AE2-2F79-44EE-99EA-7CB2973D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9E3-A950-4D52-AF40-249433C6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8D711-E5E0-4E4E-AA62-A68AB108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5" y="96854"/>
            <a:ext cx="11123897" cy="61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t Rule - Mathonline">
            <a:extLst>
              <a:ext uri="{FF2B5EF4-FFF2-40B4-BE49-F238E27FC236}">
                <a16:creationId xmlns:a16="http://schemas.microsoft.com/office/drawing/2014/main" id="{2FEB22EB-4036-D041-A660-73B7D9C4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46458"/>
            <a:ext cx="6057900" cy="5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EF9396-56F7-22A4-EE15-0E7FD4634BB7}"/>
              </a:ext>
            </a:extLst>
          </p:cNvPr>
          <p:cNvSpPr txBox="1"/>
          <p:nvPr/>
        </p:nvSpPr>
        <p:spPr>
          <a:xfrm>
            <a:off x="2133600" y="15240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CAST Rule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3783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244859"/>
                  </p:ext>
                </p:extLst>
              </p:nvPr>
            </p:nvGraphicFramePr>
            <p:xfrm>
              <a:off x="1565329" y="2114740"/>
              <a:ext cx="1015139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76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244859"/>
                  </p:ext>
                </p:extLst>
              </p:nvPr>
            </p:nvGraphicFramePr>
            <p:xfrm>
              <a:off x="1565329" y="2114740"/>
              <a:ext cx="1015139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76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27409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86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667" t="-168085" r="-599524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608" t="-168085" r="-502392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608" t="-168085" r="-402392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667" t="-268085" r="-599524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608" t="-268085" r="-502392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667" t="-368085" r="-599524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608" t="-368085" r="-502392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608" t="-368085" r="-402392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9" y="228601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60" y="228601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14DF5-C674-D2AC-2B37-83362430A3EB}"/>
              </a:ext>
            </a:extLst>
          </p:cNvPr>
          <p:cNvSpPr txBox="1"/>
          <p:nvPr/>
        </p:nvSpPr>
        <p:spPr>
          <a:xfrm>
            <a:off x="309966" y="228601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Angles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410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76556"/>
                  </p:ext>
                </p:extLst>
              </p:nvPr>
            </p:nvGraphicFramePr>
            <p:xfrm>
              <a:off x="1523999" y="2114741"/>
              <a:ext cx="1002224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278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76556"/>
                  </p:ext>
                </p:extLst>
              </p:nvPr>
            </p:nvGraphicFramePr>
            <p:xfrm>
              <a:off x="1523999" y="2114741"/>
              <a:ext cx="1002224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278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25278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85" t="-184375" r="-600971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463" t="-184375" r="-503902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84375" r="-401456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85" t="-258156" r="-600971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463" t="-258156" r="-503902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85" t="-358156" r="-600971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463" t="-358156" r="-503902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58156" r="-401456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9" y="228601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60" y="228601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DC4A2-0326-CA5B-8CE1-B3A561C21FB9}"/>
              </a:ext>
            </a:extLst>
          </p:cNvPr>
          <p:cNvSpPr txBox="1"/>
          <p:nvPr/>
        </p:nvSpPr>
        <p:spPr>
          <a:xfrm>
            <a:off x="309966" y="228601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Angles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478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A8EF6-6625-2452-A44C-E0C9D2DE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4" y="219850"/>
            <a:ext cx="6252952" cy="6418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D9B835-96B1-1831-550A-D843C6CEC1B2}"/>
              </a:ext>
            </a:extLst>
          </p:cNvPr>
          <p:cNvSpPr/>
          <p:nvPr/>
        </p:nvSpPr>
        <p:spPr>
          <a:xfrm>
            <a:off x="2867186" y="511444"/>
            <a:ext cx="852407" cy="619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4EA98-4AF5-63EC-2ADB-3A7917252141}"/>
              </a:ext>
            </a:extLst>
          </p:cNvPr>
          <p:cNvSpPr/>
          <p:nvPr/>
        </p:nvSpPr>
        <p:spPr>
          <a:xfrm>
            <a:off x="640596" y="2942095"/>
            <a:ext cx="583770" cy="619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493B8-6C94-61F5-A5AB-09DBE449CA10}"/>
              </a:ext>
            </a:extLst>
          </p:cNvPr>
          <p:cNvSpPr/>
          <p:nvPr/>
        </p:nvSpPr>
        <p:spPr>
          <a:xfrm>
            <a:off x="5321085" y="2809068"/>
            <a:ext cx="583770" cy="619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A81AA6-9665-CC63-60E7-767D961E4E45}"/>
              </a:ext>
            </a:extLst>
          </p:cNvPr>
          <p:cNvSpPr/>
          <p:nvPr/>
        </p:nvSpPr>
        <p:spPr>
          <a:xfrm>
            <a:off x="2867185" y="5251342"/>
            <a:ext cx="852407" cy="619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6F6D9-E06F-782D-E5B3-EE96B35EF18B}"/>
              </a:ext>
            </a:extLst>
          </p:cNvPr>
          <p:cNvSpPr/>
          <p:nvPr/>
        </p:nvSpPr>
        <p:spPr>
          <a:xfrm>
            <a:off x="446867" y="5718875"/>
            <a:ext cx="2017364" cy="393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281144-15AE-7F49-94A4-3B0860BA3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88848"/>
              </p:ext>
            </p:extLst>
          </p:nvPr>
        </p:nvGraphicFramePr>
        <p:xfrm>
          <a:off x="6827246" y="219850"/>
          <a:ext cx="5052452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13">
                  <a:extLst>
                    <a:ext uri="{9D8B030D-6E8A-4147-A177-3AD203B41FA5}">
                      <a16:colId xmlns:a16="http://schemas.microsoft.com/office/drawing/2014/main" val="1232477162"/>
                    </a:ext>
                  </a:extLst>
                </a:gridCol>
                <a:gridCol w="1263113">
                  <a:extLst>
                    <a:ext uri="{9D8B030D-6E8A-4147-A177-3AD203B41FA5}">
                      <a16:colId xmlns:a16="http://schemas.microsoft.com/office/drawing/2014/main" val="2390877959"/>
                    </a:ext>
                  </a:extLst>
                </a:gridCol>
                <a:gridCol w="1263113">
                  <a:extLst>
                    <a:ext uri="{9D8B030D-6E8A-4147-A177-3AD203B41FA5}">
                      <a16:colId xmlns:a16="http://schemas.microsoft.com/office/drawing/2014/main" val="2505544843"/>
                    </a:ext>
                  </a:extLst>
                </a:gridCol>
                <a:gridCol w="1263113">
                  <a:extLst>
                    <a:ext uri="{9D8B030D-6E8A-4147-A177-3AD203B41FA5}">
                      <a16:colId xmlns:a16="http://schemas.microsoft.com/office/drawing/2014/main" val="55576471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400" dirty="0"/>
                        <a:t>Angle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tan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7739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400" dirty="0"/>
                        <a:t>0⁰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686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30AE8A-85D9-7752-D8C6-B3F6EBDD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83562"/>
              </p:ext>
            </p:extLst>
          </p:nvPr>
        </p:nvGraphicFramePr>
        <p:xfrm>
          <a:off x="6827246" y="1616850"/>
          <a:ext cx="5055030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60">
                  <a:extLst>
                    <a:ext uri="{9D8B030D-6E8A-4147-A177-3AD203B41FA5}">
                      <a16:colId xmlns:a16="http://schemas.microsoft.com/office/drawing/2014/main" val="208786072"/>
                    </a:ext>
                  </a:extLst>
                </a:gridCol>
                <a:gridCol w="1274090">
                  <a:extLst>
                    <a:ext uri="{9D8B030D-6E8A-4147-A177-3AD203B41FA5}">
                      <a16:colId xmlns:a16="http://schemas.microsoft.com/office/drawing/2014/main" val="2187793317"/>
                    </a:ext>
                  </a:extLst>
                </a:gridCol>
                <a:gridCol w="1274090">
                  <a:extLst>
                    <a:ext uri="{9D8B030D-6E8A-4147-A177-3AD203B41FA5}">
                      <a16:colId xmlns:a16="http://schemas.microsoft.com/office/drawing/2014/main" val="574827398"/>
                    </a:ext>
                  </a:extLst>
                </a:gridCol>
                <a:gridCol w="1274090">
                  <a:extLst>
                    <a:ext uri="{9D8B030D-6E8A-4147-A177-3AD203B41FA5}">
                      <a16:colId xmlns:a16="http://schemas.microsoft.com/office/drawing/2014/main" val="4022094264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90⁰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UD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702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7CA3F0-D597-8BB9-2A21-75388148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47037"/>
              </p:ext>
            </p:extLst>
          </p:nvPr>
        </p:nvGraphicFramePr>
        <p:xfrm>
          <a:off x="6869866" y="2315350"/>
          <a:ext cx="5011120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80">
                  <a:extLst>
                    <a:ext uri="{9D8B030D-6E8A-4147-A177-3AD203B41FA5}">
                      <a16:colId xmlns:a16="http://schemas.microsoft.com/office/drawing/2014/main" val="3316946096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388046338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46199232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2411484710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400" dirty="0"/>
                        <a:t>180⁰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4994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2C1A1F-9750-95D7-9D5B-82B02D5B7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0040"/>
              </p:ext>
            </p:extLst>
          </p:nvPr>
        </p:nvGraphicFramePr>
        <p:xfrm>
          <a:off x="6868576" y="2948198"/>
          <a:ext cx="5011120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80">
                  <a:extLst>
                    <a:ext uri="{9D8B030D-6E8A-4147-A177-3AD203B41FA5}">
                      <a16:colId xmlns:a16="http://schemas.microsoft.com/office/drawing/2014/main" val="3487935419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964258852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2819966990"/>
                    </a:ext>
                  </a:extLst>
                </a:gridCol>
                <a:gridCol w="1252780">
                  <a:extLst>
                    <a:ext uri="{9D8B030D-6E8A-4147-A177-3AD203B41FA5}">
                      <a16:colId xmlns:a16="http://schemas.microsoft.com/office/drawing/2014/main" val="100239627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270⁰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UD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514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060464-C310-A331-2596-F8870176517F}"/>
                  </a:ext>
                </a:extLst>
              </p:cNvPr>
              <p:cNvSpPr txBox="1"/>
              <p:nvPr/>
            </p:nvSpPr>
            <p:spPr>
              <a:xfrm>
                <a:off x="6395637" y="3593817"/>
                <a:ext cx="2076773" cy="3166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/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060464-C310-A331-2596-F88701765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37" y="3593817"/>
                <a:ext cx="2076773" cy="3166701"/>
              </a:xfrm>
              <a:prstGeom prst="rect">
                <a:avLst/>
              </a:prstGeom>
              <a:blipFill>
                <a:blip r:embed="rId3"/>
                <a:stretch>
                  <a:fillRect b="-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94A496-41BD-93A6-733C-9091BFCFC257}"/>
                  </a:ext>
                </a:extLst>
              </p:cNvPr>
              <p:cNvSpPr txBox="1"/>
              <p:nvPr/>
            </p:nvSpPr>
            <p:spPr>
              <a:xfrm>
                <a:off x="8741044" y="4161506"/>
                <a:ext cx="345095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28∗2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AU" dirty="0"/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94A496-41BD-93A6-733C-9091BFCF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044" y="4161506"/>
                <a:ext cx="3450955" cy="2031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368400" y="-41213"/>
            <a:ext cx="3426144" cy="6899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4" name="Group 3"/>
          <p:cNvGrpSpPr/>
          <p:nvPr/>
        </p:nvGrpSpPr>
        <p:grpSpPr>
          <a:xfrm>
            <a:off x="2173658" y="1058191"/>
            <a:ext cx="3769943" cy="2568762"/>
            <a:chOff x="3783791" y="2260958"/>
            <a:chExt cx="3759328" cy="2574876"/>
          </a:xfrm>
        </p:grpSpPr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6389795" y="2281427"/>
              <a:ext cx="1153324" cy="931880"/>
              <a:chOff x="2956" y="414"/>
              <a:chExt cx="544" cy="477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2" y="414"/>
                <a:ext cx="162" cy="194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956" y="623"/>
                <a:ext cx="544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 dirty="0">
                    <a:latin typeface="Segoe Marker" panose="03080602040302020204" pitchFamily="66" charset="0"/>
                  </a:rPr>
                  <a:t>30</a:t>
                </a:r>
                <a:r>
                  <a:rPr lang="en-US" altLang="en-US" sz="2800" dirty="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3783791" y="2260958"/>
              <a:ext cx="3737815" cy="2574876"/>
              <a:chOff x="1652" y="391"/>
              <a:chExt cx="1862" cy="1318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652" y="391"/>
                <a:ext cx="1587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107" y="1573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4" y="885"/>
                <a:ext cx="240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4823848" y="3052693"/>
              <a:ext cx="1153323" cy="64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33052" y="989937"/>
            <a:ext cx="2791948" cy="1206496"/>
            <a:chOff x="5209053" y="989937"/>
            <a:chExt cx="2294594" cy="1206496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5209053" y="1270929"/>
              <a:ext cx="1866900" cy="646111"/>
              <a:chOff x="1837" y="2115"/>
              <a:chExt cx="1176" cy="407"/>
            </a:xfrm>
          </p:grpSpPr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1837" y="2115"/>
                <a:ext cx="10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Cos 30</a:t>
                </a:r>
                <a:r>
                  <a:rPr lang="en-US" altLang="en-US" sz="3600" dirty="0">
                    <a:latin typeface="Segoe Marker" panose="03080602040302020204" pitchFamily="66" charset="0"/>
                    <a:cs typeface="Arial" pitchFamily="34" charset="0"/>
                  </a:rPr>
                  <a:t>º</a:t>
                </a: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608" y="2115"/>
                <a:ext cx="40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=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6581453" y="989937"/>
              <a:ext cx="922194" cy="1206496"/>
              <a:chOff x="958" y="1934"/>
              <a:chExt cx="648" cy="760"/>
            </a:xfrm>
          </p:grpSpPr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958" y="1934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</a:t>
                </a: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>
                <a:off x="1035" y="228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8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160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66751" y="2195454"/>
            <a:ext cx="2405293" cy="1222923"/>
            <a:chOff x="5442750" y="2007631"/>
            <a:chExt cx="2405293" cy="1222923"/>
          </a:xfrm>
        </p:grpSpPr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5442750" y="2090732"/>
              <a:ext cx="1152525" cy="1139822"/>
              <a:chOff x="1006" y="1952"/>
              <a:chExt cx="635" cy="718"/>
            </a:xfrm>
          </p:grpSpPr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95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spc="300" dirty="0">
                    <a:latin typeface="Segoe Marker" panose="03080602040302020204" pitchFamily="66" charset="0"/>
                  </a:rPr>
                  <a:t> √3</a:t>
                </a:r>
              </a:p>
            </p:txBody>
          </p:sp>
          <p:sp>
            <p:nvSpPr>
              <p:cNvPr id="54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263"/>
                <a:ext cx="31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2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>
                <a:off x="1192" y="2293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6599717" y="2286000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6868925" y="2007631"/>
              <a:ext cx="979118" cy="1177922"/>
              <a:chOff x="1160" y="1952"/>
              <a:chExt cx="688" cy="742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1160" y="195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</a:t>
                </a: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277" y="228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8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1424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048426" y="3417397"/>
            <a:ext cx="2247975" cy="1154109"/>
            <a:chOff x="5524425" y="3098794"/>
            <a:chExt cx="2247975" cy="1154109"/>
          </a:xfrm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524425" y="3098794"/>
              <a:ext cx="1152525" cy="1154109"/>
              <a:chOff x="1051" y="1943"/>
              <a:chExt cx="635" cy="727"/>
            </a:xfrm>
          </p:grpSpPr>
          <p:sp>
            <p:nvSpPr>
              <p:cNvPr id="69" name="Text Box 52"/>
              <p:cNvSpPr txBox="1">
                <a:spLocks noChangeArrowheads="1"/>
              </p:cNvSpPr>
              <p:nvPr/>
            </p:nvSpPr>
            <p:spPr bwMode="auto">
              <a:xfrm>
                <a:off x="1051" y="1943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spc="300" dirty="0">
                    <a:latin typeface="Segoe Marker" panose="03080602040302020204" pitchFamily="66" charset="0"/>
                  </a:rPr>
                  <a:t>8√3</a:t>
                </a:r>
              </a:p>
            </p:txBody>
          </p:sp>
          <p:sp>
            <p:nvSpPr>
              <p:cNvPr id="90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263"/>
                <a:ext cx="31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2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91" name="Line 54"/>
              <p:cNvSpPr>
                <a:spLocks noChangeShapeType="1"/>
              </p:cNvSpPr>
              <p:nvPr/>
            </p:nvSpPr>
            <p:spPr bwMode="auto">
              <a:xfrm>
                <a:off x="1192" y="2293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6591300" y="33083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6868707" y="33020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</a:t>
              </a:r>
              <a:r>
                <a:rPr lang="en-GB" altLang="en-US" sz="3600" i="1" dirty="0">
                  <a:latin typeface="Segoe Marker" panose="03080602040302020204" pitchFamily="66" charset="0"/>
                </a:rPr>
                <a:t>x</a:t>
              </a:r>
              <a:endParaRPr lang="en-GB" altLang="en-US" sz="3600" i="1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90096" y="4570526"/>
            <a:ext cx="2106304" cy="687275"/>
            <a:chOff x="5666096" y="4292601"/>
            <a:chExt cx="2106304" cy="687275"/>
          </a:xfrm>
        </p:grpSpPr>
        <p:sp>
          <p:nvSpPr>
            <p:cNvPr id="98" name="Text Box 52"/>
            <p:cNvSpPr txBox="1">
              <a:spLocks noChangeArrowheads="1"/>
            </p:cNvSpPr>
            <p:nvPr/>
          </p:nvSpPr>
          <p:spPr bwMode="auto">
            <a:xfrm>
              <a:off x="5666096" y="4333545"/>
              <a:ext cx="11525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spc="300" dirty="0">
                  <a:latin typeface="Segoe Marker" panose="03080602040302020204" pitchFamily="66" charset="0"/>
                </a:rPr>
                <a:t>4√3</a:t>
              </a: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6564004" y="42989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102" name="Text Box 23"/>
            <p:cNvSpPr txBox="1">
              <a:spLocks noChangeArrowheads="1"/>
            </p:cNvSpPr>
            <p:nvPr/>
          </p:nvSpPr>
          <p:spPr bwMode="auto">
            <a:xfrm>
              <a:off x="6868707" y="42926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</a:t>
              </a:r>
              <a:r>
                <a:rPr lang="en-GB" altLang="en-US" sz="3600" i="1" dirty="0">
                  <a:latin typeface="Segoe Marker" panose="03080602040302020204" pitchFamily="66" charset="0"/>
                </a:rPr>
                <a:t>x</a:t>
              </a:r>
              <a:endParaRPr lang="en-GB" altLang="en-US" sz="3600" i="1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6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368400" y="-41213"/>
            <a:ext cx="3426144" cy="6899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4" name="Group 3"/>
          <p:cNvGrpSpPr/>
          <p:nvPr/>
        </p:nvGrpSpPr>
        <p:grpSpPr>
          <a:xfrm flipH="1">
            <a:off x="2186841" y="1058192"/>
            <a:ext cx="3186315" cy="3164055"/>
            <a:chOff x="3783791" y="2260958"/>
            <a:chExt cx="3743837" cy="3171586"/>
          </a:xfrm>
        </p:grpSpPr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5842814" y="2281427"/>
              <a:ext cx="1153324" cy="945555"/>
              <a:chOff x="2698" y="414"/>
              <a:chExt cx="544" cy="484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2" y="414"/>
                <a:ext cx="162" cy="194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698" y="630"/>
                <a:ext cx="544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 dirty="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 dirty="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3783791" y="2260958"/>
              <a:ext cx="3743837" cy="2574876"/>
              <a:chOff x="1652" y="391"/>
              <a:chExt cx="1865" cy="1318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652" y="391"/>
                <a:ext cx="1587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098" y="1573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7" y="951"/>
                <a:ext cx="240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4493157" y="4784675"/>
              <a:ext cx="1153323" cy="64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5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33052" y="989937"/>
            <a:ext cx="2831773" cy="1111246"/>
            <a:chOff x="5209053" y="989937"/>
            <a:chExt cx="2327325" cy="1111246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5209053" y="1270929"/>
              <a:ext cx="1866900" cy="646111"/>
              <a:chOff x="1837" y="2115"/>
              <a:chExt cx="1176" cy="407"/>
            </a:xfrm>
          </p:grpSpPr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1837" y="2115"/>
                <a:ext cx="10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Tan 45</a:t>
                </a:r>
                <a:r>
                  <a:rPr lang="en-US" altLang="en-US" sz="3600" dirty="0">
                    <a:latin typeface="Segoe Marker" panose="03080602040302020204" pitchFamily="66" charset="0"/>
                    <a:cs typeface="Arial" pitchFamily="34" charset="0"/>
                  </a:rPr>
                  <a:t>º</a:t>
                </a: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608" y="2115"/>
                <a:ext cx="40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=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6626992" y="989937"/>
              <a:ext cx="909386" cy="1111246"/>
              <a:chOff x="990" y="1934"/>
              <a:chExt cx="639" cy="700"/>
            </a:xfrm>
          </p:grpSpPr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994" y="1934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5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>
                <a:off x="990" y="222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160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654245" y="2179578"/>
            <a:ext cx="1753378" cy="1114422"/>
            <a:chOff x="6130245" y="1991756"/>
            <a:chExt cx="1753378" cy="1114422"/>
          </a:xfrm>
        </p:grpSpPr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6130245" y="2282662"/>
              <a:ext cx="575355" cy="646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1</a:t>
              </a:r>
              <a:endParaRPr lang="en-US" altLang="en-US" sz="3600" dirty="0">
                <a:latin typeface="Segoe Marker" panose="03080602040302020204" pitchFamily="66" charset="0"/>
              </a:endParaRP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6599717" y="2286000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6979931" y="1991756"/>
              <a:ext cx="903692" cy="1114422"/>
              <a:chOff x="1238" y="1942"/>
              <a:chExt cx="635" cy="702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1238" y="194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5</a:t>
                </a:r>
                <a:endParaRPr lang="en-GB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255" y="223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1424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682164" y="3620603"/>
            <a:ext cx="1614237" cy="669978"/>
            <a:chOff x="6158163" y="3302001"/>
            <a:chExt cx="1614237" cy="669978"/>
          </a:xfrm>
        </p:grpSpPr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6158163" y="3325868"/>
              <a:ext cx="575355" cy="646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i="1" dirty="0">
                  <a:latin typeface="Segoe Marker" panose="03080602040302020204" pitchFamily="66" charset="0"/>
                </a:rPr>
                <a:t> x</a:t>
              </a:r>
              <a:endParaRPr lang="en-US" altLang="en-US" sz="3600" i="1" dirty="0">
                <a:latin typeface="Segoe Marker" panose="03080602040302020204" pitchFamily="66" charset="0"/>
              </a:endParaRPr>
            </a:p>
          </p:txBody>
        </p: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6591300" y="33083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6868707" y="33020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5</a:t>
              </a:r>
              <a:endParaRPr lang="en-GB" altLang="en-US" sz="36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5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egoe Marker" panose="03080602040302020204" pitchFamily="66" charset="0"/>
              </a:rPr>
              <a:t>Trig ratio code breaker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46291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48508"/>
            <a:ext cx="4800600" cy="695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7419" y="310055"/>
            <a:ext cx="3301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Segoe Marker" panose="03080602040302020204" pitchFamily="66" charset="0"/>
              </a:rPr>
              <a:t>Show all stages of working out in your exercise book</a:t>
            </a:r>
          </a:p>
        </p:txBody>
      </p:sp>
    </p:spTree>
    <p:extLst>
      <p:ext uri="{BB962C8B-B14F-4D97-AF65-F5344CB8AC3E}">
        <p14:creationId xmlns:p14="http://schemas.microsoft.com/office/powerpoint/2010/main" val="98313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51144"/>
            <a:ext cx="9372600" cy="28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7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2C7C-452C-4B3F-B667-1C62CEFB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and cosine of a unit circle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FD86B-002D-4497-A8DB-56DFC38F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03" y="1871550"/>
            <a:ext cx="7759263" cy="4052732"/>
          </a:xfrm>
        </p:spPr>
        <p:txBody>
          <a:bodyPr>
            <a:normAutofit/>
          </a:bodyPr>
          <a:lstStyle/>
          <a:p>
            <a:r>
              <a:rPr lang="en-US" dirty="0"/>
              <a:t>Consider the unit circle.</a:t>
            </a:r>
          </a:p>
          <a:p>
            <a:r>
              <a:rPr lang="en-US" dirty="0"/>
              <a:t>The position of point P on the circle can be described by relating the angle θ to the Cartesian coordinates x and y.</a:t>
            </a:r>
          </a:p>
          <a:p>
            <a:r>
              <a:rPr lang="en-US" dirty="0"/>
              <a:t>The point P on the circle corresponding to an angle θ is written P(θ).</a:t>
            </a:r>
          </a:p>
          <a:p>
            <a:r>
              <a:rPr lang="en-US" dirty="0"/>
              <a:t>The x-coordinate of P(θ) is determined by the angle θ. Similarly, the y-coordinate of P(θ) is determined by the angle θ. So we can define two functions, called sine and cosine, as follows:</a:t>
            </a:r>
          </a:p>
          <a:p>
            <a:r>
              <a:rPr lang="en-US" b="1" dirty="0"/>
              <a:t>The x-coordinate of P(θ) is given by   x= cosine θ,   for </a:t>
            </a:r>
            <a:r>
              <a:rPr lang="en-US" b="1" dirty="0" err="1"/>
              <a:t>θ∈</a:t>
            </a:r>
            <a:r>
              <a:rPr lang="en-US" b="1" dirty="0" err="1">
                <a:latin typeface="Castellar" panose="020A0402060406010301" pitchFamily="18" charset="0"/>
              </a:rPr>
              <a:t>R</a:t>
            </a:r>
            <a:r>
              <a:rPr lang="en-US" b="1" dirty="0"/>
              <a:t>.</a:t>
            </a:r>
          </a:p>
          <a:p>
            <a:r>
              <a:rPr lang="en-US" b="1" dirty="0"/>
              <a:t>The y-coordinate of P(θ) is given by   y= sine θ,    for </a:t>
            </a:r>
            <a:r>
              <a:rPr lang="en-US" b="1" dirty="0" err="1"/>
              <a:t>θ∈</a:t>
            </a:r>
            <a:r>
              <a:rPr lang="en-US" b="1" dirty="0" err="1">
                <a:latin typeface="Castellar" panose="020A0402060406010301" pitchFamily="18" charset="0"/>
              </a:rPr>
              <a:t>R</a:t>
            </a:r>
            <a:r>
              <a:rPr lang="en-US" b="1" dirty="0"/>
              <a:t>.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22FAB-0F5F-4889-BB79-F148E3AE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62" y="1985652"/>
            <a:ext cx="3451538" cy="36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87482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31E57-585A-EEC5-BBA1-EF7ACB4548F8}"/>
              </a:ext>
            </a:extLst>
          </p:cNvPr>
          <p:cNvSpPr txBox="1"/>
          <p:nvPr/>
        </p:nvSpPr>
        <p:spPr>
          <a:xfrm>
            <a:off x="1702230" y="5428393"/>
            <a:ext cx="8432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https://www.interactive-maths.com/trigonometric-exact-values-qqi-bingo.html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07701-5F08-0127-6AC3-8DC588AFEB46}"/>
              </a:ext>
            </a:extLst>
          </p:cNvPr>
          <p:cNvSpPr txBox="1"/>
          <p:nvPr/>
        </p:nvSpPr>
        <p:spPr>
          <a:xfrm>
            <a:off x="1738394" y="4782062"/>
            <a:ext cx="7586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5"/>
              </a:rPr>
              <a:t>https://create.kahoot.it/details/e5814978-68fe-4bc6-a5c2-c22582007fdd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9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7294-DC84-4C75-95B0-7D3A941E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and cosine of a unit circle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C5A-D325-49F1-8A41-D90B2D08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281" y="1956042"/>
            <a:ext cx="7141078" cy="4023360"/>
          </a:xfrm>
        </p:spPr>
        <p:txBody>
          <a:bodyPr>
            <a:normAutofit/>
          </a:bodyPr>
          <a:lstStyle/>
          <a:p>
            <a:r>
              <a:rPr lang="en-US" dirty="0"/>
              <a:t>These functions are usually written in an abbreviated form as follows: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x=</a:t>
            </a:r>
            <a:r>
              <a:rPr lang="en-US" dirty="0" err="1"/>
              <a:t>cosθ</a:t>
            </a:r>
            <a:endParaRPr lang="en-US" dirty="0"/>
          </a:p>
          <a:p>
            <a:r>
              <a:rPr lang="en-US" dirty="0"/>
              <a:t>y =</a:t>
            </a:r>
            <a:r>
              <a:rPr lang="en-US" dirty="0" err="1"/>
              <a:t>sinθ</a:t>
            </a:r>
            <a:endParaRPr lang="en-US" dirty="0"/>
          </a:p>
          <a:p>
            <a:r>
              <a:rPr lang="en-US" dirty="0"/>
              <a:t>Hence the coordinates of P(θ) are (</a:t>
            </a:r>
            <a:r>
              <a:rPr lang="en-US" dirty="0" err="1"/>
              <a:t>cosθ,sinθ</a:t>
            </a:r>
            <a:r>
              <a:rPr lang="en-US" dirty="0"/>
              <a:t>).</a:t>
            </a:r>
          </a:p>
          <a:p>
            <a:r>
              <a:rPr lang="en-US" dirty="0"/>
              <a:t>Note:</a:t>
            </a:r>
          </a:p>
          <a:p>
            <a:r>
              <a:rPr lang="en-US" dirty="0"/>
              <a:t>Adding 2π to the angle results in a return to the same point on the unit circle. Thus cos(2π+θ)=</a:t>
            </a:r>
            <a:r>
              <a:rPr lang="en-US" dirty="0" err="1"/>
              <a:t>cosθ</a:t>
            </a:r>
            <a:r>
              <a:rPr lang="en-US" dirty="0"/>
              <a:t> and sin(2π+θ)=</a:t>
            </a:r>
            <a:r>
              <a:rPr lang="en-US" dirty="0" err="1"/>
              <a:t>sinθ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F7B33-E449-4EE5-BC97-BE55C863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14" y="2084832"/>
            <a:ext cx="3616699" cy="30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2F8F-70C2-404F-9075-FDBDCF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9CA9-A4FA-4261-A9D6-99AADCD4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sinπ and cosπ.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After moving through an angle of π, the position is P(π)=(−1,0).</a:t>
            </a:r>
          </a:p>
          <a:p>
            <a:r>
              <a:rPr lang="en-US" dirty="0"/>
              <a:t>∴ cosπ=−1 and sinπ=0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F8CE3-3F52-4442-B678-3ABCDE2B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62" y="1985652"/>
            <a:ext cx="3451538" cy="36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A14C-29FA-4748-B593-D4E8AD79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EE1D9F-9E1D-414A-A5AD-4F41F015C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sin(−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and cos(−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Solution	</a:t>
                </a:r>
              </a:p>
              <a:p>
                <a:r>
                  <a:rPr lang="en-US" dirty="0"/>
                  <a:t>The point P(−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has coordinates (0,1).</a:t>
                </a:r>
              </a:p>
              <a:p>
                <a:r>
                  <a:rPr lang="en-US" dirty="0"/>
                  <a:t>sin(−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=1 </a:t>
                </a:r>
              </a:p>
              <a:p>
                <a:r>
                  <a:rPr lang="en-US" dirty="0"/>
                  <a:t>The point P(−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has coordinates (0,−1).</a:t>
                </a:r>
              </a:p>
              <a:p>
                <a:r>
                  <a:rPr lang="en-US" dirty="0"/>
                  <a:t>cos(−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=0	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EE1D9F-9E1D-414A-A5AD-4F41F015C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6AC122-503A-4815-A87B-FB65B057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62" y="1985652"/>
            <a:ext cx="3451538" cy="36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E4E5-FF4F-45A1-A5B5-42EDEA48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DB76C-2CA7-4C02-83C5-3E1ACFD0D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chemeClr val="tx1"/>
                    </a:solidFill>
                  </a:rPr>
                  <a:t>Evaluate sin(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) </a:t>
                </a:r>
                <a:r>
                  <a:rPr lang="en-AU" dirty="0">
                    <a:solidFill>
                      <a:schemeClr val="tx1"/>
                    </a:solidFill>
                  </a:rPr>
                  <a:t>and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).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Solution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:r>
                  <a:rPr lang="en-AU" dirty="0"/>
                  <a:t>sin(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</a:t>
                </a:r>
                <a:r>
                  <a:rPr lang="en-US" dirty="0"/>
                  <a:t>=</a:t>
                </a:r>
                <a:r>
                  <a:rPr lang="en-AU" dirty="0"/>
                  <a:t> sin(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)</a:t>
                </a:r>
                <a:r>
                  <a:rPr lang="en-US" dirty="0"/>
                  <a:t>=</a:t>
                </a:r>
                <a:r>
                  <a:rPr lang="en-AU" dirty="0"/>
                  <a:t>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)</a:t>
                </a:r>
                <a:r>
                  <a:rPr lang="en-US" dirty="0"/>
                  <a:t>=1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AU" dirty="0"/>
                  <a:t>sin(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</a:t>
                </a:r>
                <a:r>
                  <a:rPr lang="en-US" dirty="0"/>
                  <a:t>=</a:t>
                </a:r>
                <a:r>
                  <a:rPr lang="en-AU" dirty="0"/>
                  <a:t> sin(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)</a:t>
                </a:r>
                <a:r>
                  <a:rPr lang="en-US" dirty="0"/>
                  <a:t>=</a:t>
                </a:r>
                <a:r>
                  <a:rPr lang="en-AU" dirty="0"/>
                  <a:t>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)</a:t>
                </a:r>
                <a:r>
                  <a:rPr lang="en-US" dirty="0"/>
                  <a:t>= </a:t>
                </a:r>
                <a:r>
                  <a:rPr lang="el-GR" dirty="0"/>
                  <a:t>− </a:t>
                </a:r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DB76C-2CA7-4C02-83C5-3E1ACFD0D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C753745-EF9D-4823-97EE-D67C5F47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62" y="1985652"/>
            <a:ext cx="3451538" cy="36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8100-2D42-4AE1-8BF6-7085F27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7F7A3-2471-4A6C-B839-6C9EF58E8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Evaluate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 </a:t>
                </a:r>
                <a:r>
                  <a:rPr lang="en-AU" dirty="0"/>
                  <a:t>and cos(27</a:t>
                </a:r>
                <a:r>
                  <a:rPr lang="el-GR" dirty="0"/>
                  <a:t>π).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AU" dirty="0"/>
                  <a:t>sin(4</a:t>
                </a:r>
                <a:r>
                  <a:rPr lang="el-GR" dirty="0"/>
                  <a:t>π+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)=</a:t>
                </a:r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)=1</a:t>
                </a:r>
              </a:p>
              <a:p>
                <a:r>
                  <a:rPr lang="en-AU" dirty="0"/>
                  <a:t>cos(27</a:t>
                </a:r>
                <a:r>
                  <a:rPr lang="el-GR" dirty="0"/>
                  <a:t>π)=</a:t>
                </a:r>
                <a:r>
                  <a:rPr lang="en-AU" dirty="0"/>
                  <a:t>cos(26</a:t>
                </a:r>
                <a:r>
                  <a:rPr lang="el-GR" dirty="0"/>
                  <a:t>π+π)=</a:t>
                </a:r>
                <a:r>
                  <a:rPr lang="en-AU" dirty="0"/>
                  <a:t>cos</a:t>
                </a:r>
                <a:r>
                  <a:rPr lang="el-GR" dirty="0"/>
                  <a:t>π=−1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7F7A3-2471-4A6C-B839-6C9EF58E8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1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E21CD8-8FC2-4636-A43C-3D8C3231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62" y="1985652"/>
            <a:ext cx="3451538" cy="36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162A-C92B-41C2-BFF5-11BDE38A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9233C-C67F-4F37-B1F3-19F851AB3A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5262" y="1897438"/>
                <a:ext cx="7025167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P(θ)=(</a:t>
                </a:r>
                <a:r>
                  <a:rPr lang="en-US" dirty="0" err="1"/>
                  <a:t>cosθ,sinθ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r>
                  <a:rPr lang="en-US" dirty="0"/>
                  <a:t>cos(2π+θ)=</a:t>
                </a:r>
                <a:r>
                  <a:rPr lang="en-US" dirty="0" err="1"/>
                  <a:t>cosθ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and </a:t>
                </a:r>
              </a:p>
              <a:p>
                <a:r>
                  <a:rPr lang="en-US" dirty="0"/>
                  <a:t>sin(2π+θ)=</a:t>
                </a:r>
                <a:r>
                  <a:rPr lang="en-US" dirty="0" err="1"/>
                  <a:t>sinθ</a:t>
                </a:r>
                <a:endParaRPr lang="en-US" dirty="0"/>
              </a:p>
              <a:p>
                <a:r>
                  <a:rPr lang="en-US" dirty="0"/>
                  <a:t>If an angle is an odd multiple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then its sine is either 1 or −1, and its cosine is zero.</a:t>
                </a:r>
              </a:p>
              <a:p>
                <a:r>
                  <a:rPr lang="en-US" dirty="0"/>
                  <a:t>If an angle is an even multiple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then its sine is zero, and its cosine is either 1 or −1.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9233C-C67F-4F37-B1F3-19F851AB3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5262" y="1897438"/>
                <a:ext cx="7025167" cy="4023360"/>
              </a:xfrm>
              <a:blipFill>
                <a:blip r:embed="rId2"/>
                <a:stretch>
                  <a:fillRect l="-434" t="-2424" r="-11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920A0F-3A94-402F-883C-D5844C07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562" y="1897438"/>
            <a:ext cx="3616699" cy="30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886681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Marker" panose="03080602040302020204" pitchFamily="66" charset="0"/>
              </a:rPr>
              <a:t>Exact Trig Values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990600"/>
            <a:ext cx="4829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tional vs irrational numbers">
            <a:extLst>
              <a:ext uri="{FF2B5EF4-FFF2-40B4-BE49-F238E27FC236}">
                <a16:creationId xmlns:a16="http://schemas.microsoft.com/office/drawing/2014/main" id="{AD7132E0-A1AB-237D-16EA-90DE38CB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880060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3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2FB1F-7AD8-AE11-A3BB-E180162B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41964"/>
            <a:ext cx="5181600" cy="6574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3CFA2-0C71-C6F1-3808-31417ABBB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499412"/>
            <a:ext cx="5181600" cy="22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242A-BEC6-9FF1-EFD9-265AAF97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432"/>
            <a:ext cx="6400800" cy="64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8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0" y="609600"/>
            <a:ext cx="7772400" cy="5105400"/>
          </a:xfrm>
        </p:spPr>
        <p:txBody>
          <a:bodyPr>
            <a:noAutofit/>
          </a:bodyPr>
          <a:lstStyle/>
          <a:p>
            <a:r>
              <a:rPr lang="en-GB" sz="4800" i="1" dirty="0">
                <a:solidFill>
                  <a:schemeClr val="tx2"/>
                </a:solidFill>
                <a:latin typeface="Segoe Marker" panose="03080602040302020204" pitchFamily="66" charset="0"/>
              </a:rPr>
              <a:t>“ 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Know the exact values of 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latin typeface="Segoe Marker" panose="03080602040302020204" pitchFamily="66" charset="0"/>
              </a:rPr>
              <a:t>sin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latin typeface="Segoe Marker" panose="03080602040302020204" pitchFamily="66" charset="0"/>
              </a:rPr>
              <a:t>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cos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for 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=</a:t>
            </a:r>
            <a:r>
              <a:rPr lang="en-GB" sz="4800" dirty="0">
                <a:latin typeface="Segoe Marker" panose="03080602040302020204" pitchFamily="66" charset="0"/>
              </a:rPr>
              <a:t> 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30˚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45˚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60˚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90˚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latin typeface="Segoe Marker" panose="03080602040302020204" pitchFamily="66" charset="0"/>
              </a:rPr>
              <a:t>tan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for 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= </a:t>
            </a:r>
            <a:r>
              <a:rPr lang="en-GB" sz="4800" dirty="0">
                <a:latin typeface="Segoe Marker" panose="03080602040302020204" pitchFamily="66" charset="0"/>
              </a:rPr>
              <a:t>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30˚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45˚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60˚</a:t>
            </a:r>
            <a:r>
              <a:rPr lang="en-GB" sz="4800" i="1" dirty="0">
                <a:solidFill>
                  <a:schemeClr val="tx2"/>
                </a:solidFill>
                <a:latin typeface="Segoe Marker" panose="03080602040302020204" pitchFamily="66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5397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057400"/>
            <a:ext cx="5943600" cy="1676400"/>
          </a:xfrm>
        </p:spPr>
        <p:txBody>
          <a:bodyPr>
            <a:noAutofit/>
          </a:bodyPr>
          <a:lstStyle/>
          <a:p>
            <a:r>
              <a:rPr lang="en-GB" altLang="en-US" sz="6600" dirty="0">
                <a:latin typeface="Segoe Marker" panose="03080602040302020204" pitchFamily="66" charset="0"/>
              </a:rPr>
              <a:t>Sine, Cosine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and Tangent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of 30</a:t>
            </a:r>
            <a:r>
              <a:rPr lang="en-US" altLang="en-US" sz="6600" dirty="0">
                <a:latin typeface="Segoe Marker" panose="03080602040302020204" pitchFamily="66" charset="0"/>
              </a:rPr>
              <a:t>º, 45º </a:t>
            </a:r>
            <a:br>
              <a:rPr lang="en-US" altLang="en-US" sz="6600" dirty="0">
                <a:latin typeface="Segoe Marker" panose="03080602040302020204" pitchFamily="66" charset="0"/>
              </a:rPr>
            </a:br>
            <a:r>
              <a:rPr lang="en-US" altLang="en-US" sz="6600" dirty="0">
                <a:latin typeface="Segoe Marker" panose="03080602040302020204" pitchFamily="66" charset="0"/>
              </a:rPr>
              <a:t>and 60º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44782"/>
            <a:ext cx="36576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</TotalTime>
  <Words>1192</Words>
  <Application>Microsoft Office PowerPoint</Application>
  <PresentationFormat>Widescreen</PresentationFormat>
  <Paragraphs>312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-apple-system</vt:lpstr>
      <vt:lpstr>Arial Narrow</vt:lpstr>
      <vt:lpstr>Calibri</vt:lpstr>
      <vt:lpstr>Cambria Math</vt:lpstr>
      <vt:lpstr>Castellar</vt:lpstr>
      <vt:lpstr>Segoe Marker</vt:lpstr>
      <vt:lpstr>Tw Cen MT</vt:lpstr>
      <vt:lpstr>Tw Cen MT Condensed</vt:lpstr>
      <vt:lpstr>Wingdings 3</vt:lpstr>
      <vt:lpstr>Integral</vt:lpstr>
      <vt:lpstr>Defining circular functions sine and cosine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  Know the exact values of  sinϴ and cosϴ for ϴ = 0˚, 30˚, 45˚, 60˚ and 90˚  tanϴ for ϴ = 0˚, 30˚, 45˚ and 60˚"</vt:lpstr>
      <vt:lpstr>Sine, Cosine  and Tangent  of 30º, 45º  and 60º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Sine and cosine of a unit circle</vt:lpstr>
      <vt:lpstr>Sine and cosine of a unit circle</vt:lpstr>
      <vt:lpstr>example</vt:lpstr>
      <vt:lpstr>example</vt:lpstr>
      <vt:lpstr>example</vt:lpstr>
      <vt:lpstr>example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circular functions sine and cosine</dc:title>
  <dc:creator>Lyn ZHANG</dc:creator>
  <cp:lastModifiedBy>Lyn ZHANG</cp:lastModifiedBy>
  <cp:revision>16</cp:revision>
  <dcterms:created xsi:type="dcterms:W3CDTF">2021-07-06T04:10:52Z</dcterms:created>
  <dcterms:modified xsi:type="dcterms:W3CDTF">2023-05-02T22:03:05Z</dcterms:modified>
</cp:coreProperties>
</file>