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3" r:id="rId2"/>
    <p:sldMasterId id="2147483670" r:id="rId3"/>
    <p:sldMasterId id="2147483672" r:id="rId4"/>
  </p:sldMasterIdLst>
  <p:notesMasterIdLst>
    <p:notesMasterId r:id="rId22"/>
  </p:notesMasterIdLst>
  <p:sldIdLst>
    <p:sldId id="401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410" r:id="rId17"/>
    <p:sldId id="411" r:id="rId18"/>
    <p:sldId id="413" r:id="rId19"/>
    <p:sldId id="414" r:id="rId20"/>
    <p:sldId id="415" r:id="rId21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5">
          <p15:clr>
            <a:srgbClr val="A4A3A4"/>
          </p15:clr>
        </p15:guide>
        <p15:guide id="2" orient="horz" pos="3441">
          <p15:clr>
            <a:srgbClr val="A4A3A4"/>
          </p15:clr>
        </p15:guide>
        <p15:guide id="3" orient="horz" pos="1581">
          <p15:clr>
            <a:srgbClr val="A4A3A4"/>
          </p15:clr>
        </p15:guide>
        <p15:guide id="4" orient="horz" pos="2579">
          <p15:clr>
            <a:srgbClr val="A4A3A4"/>
          </p15:clr>
        </p15:guide>
        <p15:guide id="5" pos="4057">
          <p15:clr>
            <a:srgbClr val="A4A3A4"/>
          </p15:clr>
        </p15:guide>
        <p15:guide id="6" pos="2890">
          <p15:clr>
            <a:srgbClr val="A4A3A4"/>
          </p15:clr>
        </p15:guide>
        <p15:guide id="7" pos="1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000"/>
    <a:srgbClr val="FF9900"/>
    <a:srgbClr val="FFCC00"/>
    <a:srgbClr val="FFCC66"/>
    <a:srgbClr val="000000"/>
    <a:srgbClr val="3333FF"/>
    <a:srgbClr val="FFFF99"/>
    <a:srgbClr val="FC4E32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4" y="54"/>
      </p:cViewPr>
      <p:guideLst>
        <p:guide orient="horz" pos="1955"/>
        <p:guide orient="horz" pos="3441"/>
        <p:guide orient="horz" pos="1581"/>
        <p:guide orient="horz" pos="2579"/>
        <p:guide pos="4057"/>
        <p:guide pos="2890"/>
        <p:guide pos="14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79620FA-623E-4E4C-B781-AD15610A77E8}" type="slidenum">
              <a:rPr lang="en-CA" altLang="en-US" sz="1200">
                <a:latin typeface="Tahoma" panose="020B0604030504040204" pitchFamily="34" charset="0"/>
              </a:rPr>
              <a:pPr algn="r" eaLnBrk="1" hangingPunct="1"/>
              <a:t>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able to find exact values of Trig Ratios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900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gray">
          <a:xfrm>
            <a:off x="0" y="6511925"/>
            <a:ext cx="9145588" cy="365125"/>
          </a:xfrm>
          <a:prstGeom prst="rect">
            <a:avLst/>
          </a:prstGeom>
          <a:solidFill>
            <a:srgbClr val="008B5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F3F5E7"/>
                </a:solidFill>
                <a:latin typeface="Arial" charset="0"/>
              </a:rPr>
              <a:t>Copyright © 2017, 2013, 2009 Pearson Education, Inc.</a:t>
            </a:r>
          </a:p>
        </p:txBody>
      </p:sp>
      <p:pic>
        <p:nvPicPr>
          <p:cNvPr id="3" name="Picture 6" descr="Pearson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6456363"/>
            <a:ext cx="15287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53213" y="6302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600">
              <a:solidFill>
                <a:srgbClr val="F3F5E7"/>
              </a:solidFill>
            </a:endParaRPr>
          </a:p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905E024C-6C15-4678-B059-AC78A4C11170}" type="slidenum">
              <a:rPr lang="en-US" altLang="en-US" sz="1600">
                <a:solidFill>
                  <a:srgbClr val="F3F5E7"/>
                </a:solidFill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altLang="en-US" sz="1600">
              <a:solidFill>
                <a:srgbClr val="F3F5E7"/>
              </a:solidFill>
            </a:endParaRPr>
          </a:p>
        </p:txBody>
      </p:sp>
      <p:pic>
        <p:nvPicPr>
          <p:cNvPr id="5" name="Picture 8" descr="Pearson_Strap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42075"/>
            <a:ext cx="176212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2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09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22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6511925"/>
            <a:ext cx="9145588" cy="365125"/>
          </a:xfrm>
          <a:prstGeom prst="rect">
            <a:avLst/>
          </a:prstGeom>
          <a:solidFill>
            <a:srgbClr val="008B5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F3F5E7"/>
                </a:solidFill>
                <a:latin typeface="Arial" charset="0"/>
              </a:rPr>
              <a:t>Copyright © 2017, 2013, 2009 Pearson Education, Inc.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6456363"/>
            <a:ext cx="15287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653213" y="6302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600">
              <a:solidFill>
                <a:srgbClr val="F3F5E7"/>
              </a:solidFill>
            </a:endParaRPr>
          </a:p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26A3DB1E-41F3-4027-BB9A-8A27BDEC2C57}" type="slidenum">
              <a:rPr lang="en-US" altLang="en-US" sz="1600">
                <a:solidFill>
                  <a:srgbClr val="F3F5E7"/>
                </a:solidFill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altLang="en-US" sz="1600">
              <a:solidFill>
                <a:srgbClr val="F3F5E7"/>
              </a:solidFill>
            </a:endParaRPr>
          </a:p>
        </p:txBody>
      </p:sp>
      <p:pic>
        <p:nvPicPr>
          <p:cNvPr id="5" name="Picture 5" descr="Pearson_Strap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42075"/>
            <a:ext cx="176212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25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03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05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83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06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646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14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3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145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965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93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901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284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93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565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698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627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431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94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55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81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42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389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383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785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411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9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075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280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699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4226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560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293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792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000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37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0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17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4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44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7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5" name="Rectangle 9"/>
          <p:cNvSpPr>
            <a:spLocks noChangeArrowheads="1"/>
          </p:cNvSpPr>
          <p:nvPr userDrawn="1"/>
        </p:nvSpPr>
        <p:spPr bwMode="gray">
          <a:xfrm>
            <a:off x="0" y="6511925"/>
            <a:ext cx="9145588" cy="365125"/>
          </a:xfrm>
          <a:prstGeom prst="rect">
            <a:avLst/>
          </a:prstGeom>
          <a:solidFill>
            <a:srgbClr val="008B5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F3F5E7"/>
                </a:solidFill>
                <a:latin typeface="Arial" charset="0"/>
              </a:rPr>
              <a:t>Copyright © 2017, 2013, 2009 Pearson Education, Inc.</a:t>
            </a:r>
          </a:p>
        </p:txBody>
      </p:sp>
      <p:pic>
        <p:nvPicPr>
          <p:cNvPr id="5123" name="Picture 10" descr="Pearson_Strap_Bound_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42075"/>
            <a:ext cx="176212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Pearson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6456363"/>
            <a:ext cx="15287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8" name="Rectangle 12"/>
          <p:cNvSpPr>
            <a:spLocks noChangeArrowheads="1"/>
          </p:cNvSpPr>
          <p:nvPr userDrawn="1"/>
        </p:nvSpPr>
        <p:spPr bwMode="auto">
          <a:xfrm>
            <a:off x="6653213" y="6302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600">
              <a:solidFill>
                <a:srgbClr val="F3F5E7"/>
              </a:solidFill>
            </a:endParaRPr>
          </a:p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AFC5CBA9-D3C8-4D1F-AE79-4FCF1842FFB4}" type="slidenum">
              <a:rPr lang="en-US" altLang="en-US" sz="1600">
                <a:solidFill>
                  <a:srgbClr val="F3F5E7"/>
                </a:solidFill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altLang="en-US" sz="1600">
              <a:solidFill>
                <a:srgbClr val="F3F5E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456712" name="Rectangle 8"/>
          <p:cNvSpPr>
            <a:spLocks noChangeArrowheads="1"/>
          </p:cNvSpPr>
          <p:nvPr userDrawn="1"/>
        </p:nvSpPr>
        <p:spPr bwMode="gray">
          <a:xfrm>
            <a:off x="0" y="6511925"/>
            <a:ext cx="9145588" cy="365125"/>
          </a:xfrm>
          <a:prstGeom prst="rect">
            <a:avLst/>
          </a:prstGeom>
          <a:solidFill>
            <a:srgbClr val="008B5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F3F5E7"/>
                </a:solidFill>
                <a:latin typeface="Arial" charset="0"/>
              </a:rPr>
              <a:t>Copyright © 2017, 2013, 2009 Pearson Education, Inc.</a:t>
            </a:r>
          </a:p>
        </p:txBody>
      </p:sp>
      <p:pic>
        <p:nvPicPr>
          <p:cNvPr id="6149" name="Picture 9" descr="Pearson_Bound_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6456363"/>
            <a:ext cx="15287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14" name="Rectangle 10"/>
          <p:cNvSpPr>
            <a:spLocks noChangeArrowheads="1"/>
          </p:cNvSpPr>
          <p:nvPr userDrawn="1"/>
        </p:nvSpPr>
        <p:spPr bwMode="auto">
          <a:xfrm>
            <a:off x="6653213" y="6302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600">
              <a:solidFill>
                <a:srgbClr val="F3F5E7"/>
              </a:solidFill>
            </a:endParaRPr>
          </a:p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B20B2C2E-EDE0-4265-B953-68A641384431}" type="slidenum">
              <a:rPr lang="en-US" altLang="en-US" sz="1600">
                <a:solidFill>
                  <a:srgbClr val="F3F5E7"/>
                </a:solidFill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altLang="en-US" sz="1600">
              <a:solidFill>
                <a:srgbClr val="F3F5E7"/>
              </a:solidFill>
            </a:endParaRPr>
          </a:p>
        </p:txBody>
      </p:sp>
      <p:pic>
        <p:nvPicPr>
          <p:cNvPr id="6151" name="Picture 11" descr="Pearson_Strap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42075"/>
            <a:ext cx="176212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16" name="Rectangle 12"/>
          <p:cNvSpPr>
            <a:spLocks noChangeArrowheads="1"/>
          </p:cNvSpPr>
          <p:nvPr userDrawn="1"/>
        </p:nvSpPr>
        <p:spPr bwMode="auto">
          <a:xfrm>
            <a:off x="0" y="3175"/>
            <a:ext cx="9144000" cy="11620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514054" name="Rectangle 6"/>
          <p:cNvSpPr>
            <a:spLocks noChangeArrowheads="1"/>
          </p:cNvSpPr>
          <p:nvPr userDrawn="1"/>
        </p:nvSpPr>
        <p:spPr bwMode="gray">
          <a:xfrm>
            <a:off x="0" y="6511925"/>
            <a:ext cx="9145588" cy="365125"/>
          </a:xfrm>
          <a:prstGeom prst="rect">
            <a:avLst/>
          </a:prstGeom>
          <a:solidFill>
            <a:srgbClr val="008B5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F3F5E7"/>
                </a:solidFill>
                <a:latin typeface="Arial" charset="0"/>
              </a:rPr>
              <a:t>Copyright © 2017, 2013, 2009 Pearson Education, Inc.</a:t>
            </a:r>
          </a:p>
        </p:txBody>
      </p:sp>
      <p:pic>
        <p:nvPicPr>
          <p:cNvPr id="7173" name="Picture 7" descr="Pearson_Bound_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6456363"/>
            <a:ext cx="15287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6" name="Rectangle 8"/>
          <p:cNvSpPr>
            <a:spLocks noChangeArrowheads="1"/>
          </p:cNvSpPr>
          <p:nvPr userDrawn="1"/>
        </p:nvSpPr>
        <p:spPr bwMode="auto">
          <a:xfrm>
            <a:off x="6653213" y="6302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600">
              <a:solidFill>
                <a:srgbClr val="F3F5E7"/>
              </a:solidFill>
            </a:endParaRPr>
          </a:p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313B00DB-2FE5-4496-B925-984B2C981139}" type="slidenum">
              <a:rPr lang="en-US" altLang="en-US" sz="1600">
                <a:solidFill>
                  <a:srgbClr val="F3F5E7"/>
                </a:solidFill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altLang="en-US" sz="1600">
              <a:solidFill>
                <a:srgbClr val="F3F5E7"/>
              </a:solidFill>
            </a:endParaRPr>
          </a:p>
        </p:txBody>
      </p:sp>
      <p:pic>
        <p:nvPicPr>
          <p:cNvPr id="7175" name="Picture 9" descr="Pearson_Strap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42075"/>
            <a:ext cx="176212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8" name="Rectangle 10"/>
          <p:cNvSpPr>
            <a:spLocks noChangeArrowheads="1"/>
          </p:cNvSpPr>
          <p:nvPr userDrawn="1"/>
        </p:nvSpPr>
        <p:spPr bwMode="auto">
          <a:xfrm>
            <a:off x="0" y="3175"/>
            <a:ext cx="9144000" cy="11620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8625" y="304800"/>
            <a:ext cx="3429000" cy="5638800"/>
          </a:xfrm>
          <a:prstGeom prst="rect">
            <a:avLst/>
          </a:prstGeom>
          <a:solidFill>
            <a:srgbClr val="4AA7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200" dirty="0">
                <a:solidFill>
                  <a:srgbClr val="FEE692"/>
                </a:solidFill>
                <a:latin typeface="Calibri" panose="020F0502020204030204" pitchFamily="34" charset="0"/>
              </a:rPr>
              <a:t> 14D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57213" y="1752600"/>
            <a:ext cx="3138487" cy="14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FFFF"/>
                </a:solidFill>
              </a:rPr>
              <a:t>Reviewing trigonometric ratios</a:t>
            </a:r>
          </a:p>
        </p:txBody>
      </p:sp>
      <p:pic>
        <p:nvPicPr>
          <p:cNvPr id="26630" name="Picture 6" descr="Pearson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6442075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Pearson_Strap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27788"/>
            <a:ext cx="176212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85" y="476656"/>
            <a:ext cx="4238513" cy="52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0" y="0"/>
            <a:ext cx="9144000" cy="1176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955675" y="369888"/>
            <a:ext cx="5600700" cy="1414462"/>
          </a:xfrm>
          <a:prstGeom prst="rect">
            <a:avLst/>
          </a:prstGeom>
          <a:solidFill>
            <a:srgbClr val="92D050"/>
          </a:solidFill>
          <a:ln w="41402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FF"/>
              </a:buClr>
            </a:pP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Finding Trigonometric Function Values For Any Nonquadrantal Angle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(continued)</a:t>
            </a:r>
            <a:endParaRPr lang="el-GR" altLang="en-US" sz="28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958850" y="1819275"/>
            <a:ext cx="7226300" cy="4240213"/>
          </a:xfrm>
          <a:prstGeom prst="rect">
            <a:avLst/>
          </a:prstGeom>
          <a:noFill/>
          <a:ln w="4752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981075" y="1839913"/>
            <a:ext cx="1212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tx1"/>
                </a:solidFill>
              </a:rPr>
              <a:t>Step 4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330450" y="1839913"/>
            <a:ext cx="57419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Determine the correct signs for the values found in </a:t>
            </a:r>
            <a:r>
              <a:rPr lang="en-US" altLang="en-US" sz="2800" i="1">
                <a:solidFill>
                  <a:schemeClr val="tx1"/>
                </a:solidFill>
              </a:rPr>
              <a:t>Step 3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. This gives the values of the trigonometric functions for angle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l-GR" altLang="en-US" sz="2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9050"/>
            <a:ext cx="8150225" cy="51911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dirty="0"/>
              <a:t>Find the exact value of cos(</a:t>
            </a:r>
            <a:r>
              <a:rPr lang="en-US" altLang="en-US" dirty="0">
                <a:cs typeface="Arial" panose="020B0604020202020204" pitchFamily="34" charset="0"/>
              </a:rPr>
              <a:t>–</a:t>
            </a:r>
            <a:r>
              <a:rPr lang="en-US" altLang="en-US" dirty="0"/>
              <a:t>240</a:t>
            </a:r>
            <a:r>
              <a:rPr lang="en-US" altLang="en-US" dirty="0">
                <a:cs typeface="Arial" panose="020B0604020202020204" pitchFamily="34" charset="0"/>
              </a:rPr>
              <a:t>°)</a:t>
            </a:r>
            <a:r>
              <a:rPr lang="en-US" altLang="en-US" i="1" dirty="0"/>
              <a:t>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29797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FFFF99"/>
                </a:solidFill>
              </a:rPr>
              <a:t>	Example 3(a)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984500" y="-6350"/>
            <a:ext cx="602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FINDING TRIGONOMETRIC FUNCTION VALUES USING REFERENCE ANGLES</a:t>
            </a:r>
          </a:p>
        </p:txBody>
      </p:sp>
      <p:sp>
        <p:nvSpPr>
          <p:cNvPr id="32773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60143" name="Picture 15" descr="fig02-02-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608388"/>
            <a:ext cx="33337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479425" y="1974850"/>
            <a:ext cx="75501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Since an angle of 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</a:rPr>
              <a:t>240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is coterminal with an angle of 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</a:rPr>
              <a:t>240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+ 360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= 120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, the reference angle is 180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 – </a:t>
            </a:r>
            <a:r>
              <a:rPr lang="en-US" altLang="en-US" sz="2800">
                <a:solidFill>
                  <a:schemeClr val="tx1"/>
                </a:solidFill>
              </a:rPr>
              <a:t>120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= 60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°.</a:t>
            </a:r>
          </a:p>
        </p:txBody>
      </p:sp>
      <p:pic>
        <p:nvPicPr>
          <p:cNvPr id="560145" name="Picture 17" descr="eq02-02-slide13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4090988"/>
            <a:ext cx="35194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9B86CF-C9A9-309E-5A87-DC05E5183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575" y="2856570"/>
            <a:ext cx="1149728" cy="1096616"/>
          </a:xfrm>
          <a:prstGeom prst="rect">
            <a:avLst/>
          </a:prstGeom>
        </p:spPr>
      </p:pic>
      <p:pic>
        <p:nvPicPr>
          <p:cNvPr id="3" name="Picture 22" descr="Exact Trigonometric Values | GCSE Maths | Beyond Revision">
            <a:extLst>
              <a:ext uri="{FF2B5EF4-FFF2-40B4-BE49-F238E27FC236}">
                <a16:creationId xmlns:a16="http://schemas.microsoft.com/office/drawing/2014/main" id="{DBA33623-3CB3-AA64-4EA0-C9B86242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83" y="2825493"/>
            <a:ext cx="2757245" cy="12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5450" y="1111250"/>
            <a:ext cx="8150225" cy="51911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Find the exact value of tan 675</a:t>
            </a:r>
            <a:r>
              <a:rPr lang="en-US" altLang="en-US">
                <a:cs typeface="Arial" panose="020B0604020202020204" pitchFamily="34" charset="0"/>
              </a:rPr>
              <a:t>°</a:t>
            </a:r>
            <a:r>
              <a:rPr lang="en-US" altLang="en-US" i="1"/>
              <a:t>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29797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FFFF99"/>
                </a:solidFill>
              </a:rPr>
              <a:t>	Example 3(b)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984500" y="-6350"/>
            <a:ext cx="602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FINDING TRIGONOMETRIC FUNCTION VALUES USING REFERENCE ANGLES</a:t>
            </a:r>
          </a:p>
        </p:txBody>
      </p:sp>
      <p:sp>
        <p:nvSpPr>
          <p:cNvPr id="33797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425450" y="1539875"/>
            <a:ext cx="84851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Subtract 360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to find a coterminal angle between 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and 360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°:  675°</a:t>
            </a:r>
            <a:r>
              <a:rPr lang="en-US" altLang="en-US" sz="2800">
                <a:solidFill>
                  <a:schemeClr val="tx1"/>
                </a:solidFill>
              </a:rPr>
              <a:t> 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– 360° </a:t>
            </a:r>
            <a:r>
              <a:rPr lang="en-US" altLang="en-US" sz="2800">
                <a:solidFill>
                  <a:schemeClr val="tx1"/>
                </a:solidFill>
              </a:rPr>
              <a:t>= 315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. </a:t>
            </a:r>
            <a:endParaRPr lang="en-US" altLang="en-US" sz="2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84714" name="Picture 10" descr="fig02-02-1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560763"/>
            <a:ext cx="3333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15" name="Picture 11" descr="eq02-02-slide14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976688"/>
            <a:ext cx="304323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16" name="Text Box 12"/>
          <p:cNvSpPr txBox="1">
            <a:spLocks noChangeArrowheads="1"/>
          </p:cNvSpPr>
          <p:nvPr/>
        </p:nvSpPr>
        <p:spPr bwMode="auto">
          <a:xfrm>
            <a:off x="425450" y="2354263"/>
            <a:ext cx="84756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The reference angle is 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360° </a:t>
            </a:r>
            <a:r>
              <a:rPr lang="en-US" altLang="en-US" sz="2800">
                <a:solidFill>
                  <a:schemeClr val="tx1"/>
                </a:solidFill>
              </a:rPr>
              <a:t>– 315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 = 45º</a:t>
            </a:r>
            <a:r>
              <a:rPr lang="en-US" altLang="en-US" sz="2800">
                <a:solidFill>
                  <a:schemeClr val="tx1"/>
                </a:solidFill>
              </a:rPr>
              <a:t>. An angle of 315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º is in quadrant IV, so the tangent will be negative.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2" grpId="0"/>
      <p:bldP spid="584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150225" cy="519112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Evaluate                                                .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0"/>
            <a:ext cx="2816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99"/>
                </a:solidFill>
              </a:rPr>
              <a:t>	Example 4</a:t>
            </a:r>
            <a:endParaRPr lang="en-US" altLang="en-US" sz="2800">
              <a:solidFill>
                <a:srgbClr val="FFFF99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84488" y="-6350"/>
            <a:ext cx="602297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 dirty="0"/>
              <a:t>USING FUNCTION VALUES OF SPECIAL ANGLES</a:t>
            </a:r>
          </a:p>
        </p:txBody>
      </p:sp>
      <p:sp>
        <p:nvSpPr>
          <p:cNvPr id="19461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2" name="Picture 10" descr="eq02-02-slide15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2063"/>
            <a:ext cx="46434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9" name="Picture 11" descr="eq02-02-slide15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052638"/>
            <a:ext cx="22304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40" name="Picture 12" descr="eq02-02-slide15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990725"/>
            <a:ext cx="1974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41" name="Picture 13" descr="eq02-02-slide15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990725"/>
            <a:ext cx="2020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43" name="Picture 15" descr="eq02-02-slide15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2857500"/>
            <a:ext cx="37941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44" name="Picture 16" descr="eq02-02-slide15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63888"/>
            <a:ext cx="46434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45" name="Picture 17" descr="eq02-02-slide15-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4000500"/>
            <a:ext cx="24860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46" name="Picture 18" descr="eq02-02-slide15-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54575"/>
            <a:ext cx="5762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397875" cy="9461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Evaluate cos 780</a:t>
            </a:r>
            <a:r>
              <a:rPr lang="en-US" altLang="en-US">
                <a:cs typeface="Arial" panose="020B0604020202020204" pitchFamily="34" charset="0"/>
              </a:rPr>
              <a:t>°</a:t>
            </a:r>
            <a:r>
              <a:rPr lang="en-US" altLang="en-US"/>
              <a:t> by first expressing the function in terms of an angle between 0° and 360°.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29797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FFFF99"/>
                </a:solidFill>
              </a:rPr>
              <a:t>	Example 5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84500" y="-6350"/>
            <a:ext cx="602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USING COTERMINAL ANGLES TO FIND FUNCTION VALUES</a:t>
            </a:r>
          </a:p>
        </p:txBody>
      </p:sp>
      <p:sp>
        <p:nvSpPr>
          <p:cNvPr id="20485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6767" name="Picture 15" descr="eq02-02-slide16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447925"/>
            <a:ext cx="4772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768" name="Picture 16" descr="eq02-02-slide16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3132138"/>
            <a:ext cx="142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769" name="Picture 17" descr="eq02-02-slide16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808413"/>
            <a:ext cx="5762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8475" y="1014413"/>
            <a:ext cx="8150225" cy="60325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400"/>
              <a:t>Find all values of </a:t>
            </a:r>
            <a:r>
              <a:rPr lang="el-GR" altLang="en-US" sz="2400" i="1">
                <a:cs typeface="Arial" panose="020B0604020202020204" pitchFamily="34" charset="0"/>
              </a:rPr>
              <a:t>θ</a:t>
            </a:r>
            <a:r>
              <a:rPr lang="en-US" altLang="en-US" sz="2400">
                <a:cs typeface="Arial" panose="020B0604020202020204" pitchFamily="34" charset="0"/>
              </a:rPr>
              <a:t>, if </a:t>
            </a:r>
            <a:r>
              <a:rPr lang="el-GR" altLang="en-US" sz="2400" i="1">
                <a:cs typeface="Arial" panose="020B0604020202020204" pitchFamily="34" charset="0"/>
              </a:rPr>
              <a:t>θ</a:t>
            </a:r>
            <a:r>
              <a:rPr lang="en-US" altLang="en-US" sz="2400" i="1">
                <a:cs typeface="Arial" panose="020B0604020202020204" pitchFamily="34" charset="0"/>
              </a:rPr>
              <a:t> </a:t>
            </a:r>
            <a:r>
              <a:rPr lang="en-US" altLang="en-US" sz="2400">
                <a:cs typeface="Arial" panose="020B0604020202020204" pitchFamily="34" charset="0"/>
              </a:rPr>
              <a:t>is in the interval [0°, 360°) and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2816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99"/>
                </a:solidFill>
              </a:rPr>
              <a:t>	Example 6</a:t>
            </a:r>
            <a:endParaRPr lang="en-US" altLang="en-US" sz="2800">
              <a:solidFill>
                <a:srgbClr val="FFFF99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84488" y="-6350"/>
            <a:ext cx="602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FINDING ANGLE MEASURES GIVEN AN INTERVAL AND A FUNCTION VALUE</a:t>
            </a:r>
          </a:p>
        </p:txBody>
      </p:sp>
      <p:sp>
        <p:nvSpPr>
          <p:cNvPr id="22533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4" name="Picture 14" descr="eq02-02-slide18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66863"/>
            <a:ext cx="17192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15" name="Rectangle 15"/>
          <p:cNvSpPr>
            <a:spLocks noChangeArrowheads="1"/>
          </p:cNvSpPr>
          <p:nvPr/>
        </p:nvSpPr>
        <p:spPr bwMode="auto">
          <a:xfrm>
            <a:off x="468313" y="2173288"/>
            <a:ext cx="837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Since 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cos </a:t>
            </a:r>
            <a:r>
              <a:rPr lang="el-GR" altLang="en-US" sz="24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 is negative, </a:t>
            </a:r>
            <a:r>
              <a:rPr lang="el-GR" altLang="en-US" sz="24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 must lie in quadrant II or III.</a:t>
            </a:r>
          </a:p>
        </p:txBody>
      </p:sp>
      <p:sp>
        <p:nvSpPr>
          <p:cNvPr id="588819" name="Rectangle 19"/>
          <p:cNvSpPr>
            <a:spLocks noChangeArrowheads="1"/>
          </p:cNvSpPr>
          <p:nvPr/>
        </p:nvSpPr>
        <p:spPr bwMode="auto">
          <a:xfrm>
            <a:off x="338138" y="3370263"/>
            <a:ext cx="3916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The angle 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in quadrant II is 180° –</a:t>
            </a:r>
            <a:r>
              <a:rPr lang="en-US" altLang="en-US" sz="2400">
                <a:solidFill>
                  <a:srgbClr val="F90030"/>
                </a:solidFill>
                <a:cs typeface="Arial" panose="020B0604020202020204" pitchFamily="34" charset="0"/>
              </a:rPr>
              <a:t> 45° 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  <a:r>
              <a:rPr lang="en-US" altLang="en-US" sz="2400">
                <a:solidFill>
                  <a:srgbClr val="F9003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FF"/>
                </a:solidFill>
                <a:cs typeface="Arial" panose="020B0604020202020204" pitchFamily="34" charset="0"/>
              </a:rPr>
              <a:t>135°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88820" name="Rectangle 20"/>
          <p:cNvSpPr>
            <a:spLocks noChangeArrowheads="1"/>
          </p:cNvSpPr>
          <p:nvPr/>
        </p:nvSpPr>
        <p:spPr bwMode="auto">
          <a:xfrm>
            <a:off x="5018088" y="3371850"/>
            <a:ext cx="390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The angle 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in quadrant III is 180° +</a:t>
            </a:r>
            <a:r>
              <a:rPr lang="en-US" altLang="en-US" sz="2400">
                <a:solidFill>
                  <a:srgbClr val="F90030"/>
                </a:solidFill>
                <a:cs typeface="Arial" panose="020B0604020202020204" pitchFamily="34" charset="0"/>
              </a:rPr>
              <a:t> 45° 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  <a:r>
              <a:rPr lang="en-US" altLang="en-US" sz="2400">
                <a:solidFill>
                  <a:srgbClr val="F9003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B050"/>
                </a:solidFill>
                <a:cs typeface="Arial" panose="020B0604020202020204" pitchFamily="34" charset="0"/>
              </a:rPr>
              <a:t>225°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2538" name="Rectangle 17"/>
          <p:cNvSpPr>
            <a:spLocks noChangeArrowheads="1"/>
          </p:cNvSpPr>
          <p:nvPr/>
        </p:nvSpPr>
        <p:spPr bwMode="auto">
          <a:xfrm>
            <a:off x="493713" y="2670175"/>
            <a:ext cx="868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67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The absolute value of 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cos </a:t>
            </a:r>
            <a:r>
              <a:rPr lang="el-GR" altLang="en-US" sz="24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 is        so the reference angle is 45°.</a:t>
            </a:r>
          </a:p>
        </p:txBody>
      </p:sp>
      <p:pic>
        <p:nvPicPr>
          <p:cNvPr id="22539" name="Picture 21" descr="eq02-02-slide18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619375"/>
            <a:ext cx="5302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23" name="Picture 23" descr="04-02-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175125"/>
            <a:ext cx="24130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24" name="Picture 24" descr="04-02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173538"/>
            <a:ext cx="22701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15" grpId="0"/>
      <p:bldP spid="588819" grpId="0"/>
      <p:bldP spid="5888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0F2C-7965-D53C-9165-FE521763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14D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66E44-7CCE-BBA5-66A4-A9CDF476C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1044"/>
            <a:ext cx="6916115" cy="203863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38BF5-AEBD-DB47-AD94-1321EDFD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497" y="1232042"/>
            <a:ext cx="1149728" cy="1096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3E174-4772-C7FF-BFE3-40044793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0" y="3618322"/>
            <a:ext cx="8173591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8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C043-EA00-63C2-9CEC-C75DBA7C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14D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904326-4277-F3C8-38E6-8E999AE04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9385"/>
            <a:ext cx="8106906" cy="263879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79075-0C2E-0CFB-1636-20C2D870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049" y="4905141"/>
            <a:ext cx="1149728" cy="10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2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Reference Angles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b="1" dirty="0">
                <a:solidFill>
                  <a:srgbClr val="FF0000"/>
                </a:solidFill>
              </a:rPr>
              <a:t>reference angle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for an angle </a:t>
            </a:r>
            <a:r>
              <a:rPr lang="el-GR" altLang="en-US" i="1" dirty="0">
                <a:cs typeface="Arial" panose="020B0604020202020204" pitchFamily="34" charset="0"/>
              </a:rPr>
              <a:t>θ</a:t>
            </a:r>
            <a:r>
              <a:rPr lang="en-US" altLang="en-US" dirty="0"/>
              <a:t> is the positive acute angle made by the terminal side of angle </a:t>
            </a:r>
            <a:r>
              <a:rPr lang="el-GR" altLang="en-US" i="1" dirty="0">
                <a:cs typeface="Arial" panose="020B0604020202020204" pitchFamily="34" charset="0"/>
              </a:rPr>
              <a:t>θ</a:t>
            </a:r>
            <a:r>
              <a:rPr lang="en-US" altLang="en-US" dirty="0"/>
              <a:t> and the 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dirty="0">
                <a:solidFill>
                  <a:srgbClr val="FF0000"/>
                </a:solidFill>
              </a:rPr>
              <a:t>-axis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3556" name="Picture 4" descr="fig02-02-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03563"/>
            <a:ext cx="8572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1160463" y="1849438"/>
            <a:ext cx="7127875" cy="33813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1000125" y="1685925"/>
            <a:ext cx="7127875" cy="3367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C4E3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336675" y="1817688"/>
            <a:ext cx="65008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altLang="en-US" sz="2800" b="1">
                <a:solidFill>
                  <a:srgbClr val="FC4E32"/>
                </a:solidFill>
              </a:rPr>
              <a:t>Caution 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A common error is to find the reference angle by using the terminal side of </a:t>
            </a:r>
            <a:r>
              <a:rPr lang="el-GR" altLang="en-US" sz="2800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 and the </a:t>
            </a:r>
            <a:r>
              <a:rPr lang="en-US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y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-axis</a:t>
            </a:r>
            <a:r>
              <a:rPr lang="en-US" altLang="en-US" sz="2800">
                <a:solidFill>
                  <a:schemeClr val="tx1"/>
                </a:solidFill>
              </a:rPr>
              <a:t>.</a:t>
            </a:r>
            <a:endParaRPr lang="en-US" altLang="en-US" sz="2800">
              <a:solidFill>
                <a:srgbClr val="FC4E32"/>
              </a:solidFill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336675" y="3919538"/>
            <a:ext cx="65008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altLang="en-US" sz="2800" b="1" i="1" dirty="0">
                <a:solidFill>
                  <a:schemeClr val="tx1"/>
                </a:solidFill>
              </a:rPr>
              <a:t>The </a:t>
            </a:r>
            <a:r>
              <a:rPr lang="en-US" altLang="en-US" sz="2800" b="1" i="1" dirty="0">
                <a:solidFill>
                  <a:srgbClr val="FF0000"/>
                </a:solidFill>
              </a:rPr>
              <a:t>reference angle</a:t>
            </a:r>
            <a:r>
              <a:rPr lang="en-US" altLang="en-US" sz="2800" b="1" i="1" dirty="0">
                <a:solidFill>
                  <a:schemeClr val="tx1"/>
                </a:solidFill>
              </a:rPr>
              <a:t> is always found with reference to the </a:t>
            </a:r>
            <a:r>
              <a:rPr lang="en-US" altLang="en-US" sz="2800" b="1" i="1" dirty="0">
                <a:solidFill>
                  <a:srgbClr val="FF0000"/>
                </a:solidFill>
              </a:rPr>
              <a:t>x-axis</a:t>
            </a:r>
            <a:r>
              <a:rPr lang="en-US" altLang="en-US" sz="2800" b="1" i="1" dirty="0">
                <a:solidFill>
                  <a:schemeClr val="tx1"/>
                </a:solidFill>
              </a:rPr>
              <a:t>.</a:t>
            </a:r>
            <a:endParaRPr lang="en-US" altLang="en-US" sz="2800" i="1" dirty="0">
              <a:solidFill>
                <a:srgbClr val="FC4E3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66113" cy="51911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dirty="0"/>
              <a:t>Find the </a:t>
            </a:r>
            <a:r>
              <a:rPr lang="en-US" altLang="en-US" dirty="0">
                <a:solidFill>
                  <a:srgbClr val="FF0000"/>
                </a:solidFill>
              </a:rPr>
              <a:t>reference angle </a:t>
            </a:r>
            <a:r>
              <a:rPr lang="en-US" altLang="en-US" dirty="0"/>
              <a:t>for an angle of 218</a:t>
            </a:r>
            <a:r>
              <a:rPr lang="en-US" altLang="en-US" dirty="0">
                <a:cs typeface="Arial" panose="020B0604020202020204" pitchFamily="34" charset="0"/>
              </a:rPr>
              <a:t>°</a:t>
            </a:r>
            <a:r>
              <a:rPr lang="en-US" altLang="en-US" i="1" dirty="0"/>
              <a:t>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29797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FFFF99"/>
                </a:solidFill>
              </a:rPr>
              <a:t>	Example 1(a)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84500" y="182563"/>
            <a:ext cx="602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FINDING REFERENCE ANGLES</a:t>
            </a:r>
          </a:p>
        </p:txBody>
      </p:sp>
      <p:sp>
        <p:nvSpPr>
          <p:cNvPr id="25605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59121" name="Picture 17" descr="fig02-02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787525"/>
            <a:ext cx="29987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9123" name="Text Box 19"/>
          <p:cNvSpPr txBox="1">
            <a:spLocks noChangeArrowheads="1"/>
          </p:cNvSpPr>
          <p:nvPr/>
        </p:nvSpPr>
        <p:spPr bwMode="auto">
          <a:xfrm>
            <a:off x="493713" y="1974850"/>
            <a:ext cx="50371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The positive acute angle made by the terminal side of this angle and the </a:t>
            </a:r>
            <a:r>
              <a:rPr lang="en-US" altLang="en-US" sz="2800" i="1">
                <a:solidFill>
                  <a:schemeClr val="tx1"/>
                </a:solidFill>
              </a:rPr>
              <a:t>x</a:t>
            </a:r>
            <a:r>
              <a:rPr lang="en-US" altLang="en-US" sz="2800">
                <a:solidFill>
                  <a:schemeClr val="tx1"/>
                </a:solidFill>
              </a:rPr>
              <a:t>-axis is 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218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 – </a:t>
            </a:r>
            <a:r>
              <a:rPr lang="en-US" altLang="en-US" sz="2800">
                <a:solidFill>
                  <a:schemeClr val="tx1"/>
                </a:solidFill>
              </a:rPr>
              <a:t>180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= 38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59128" name="Text Box 24"/>
          <p:cNvSpPr txBox="1">
            <a:spLocks noChangeArrowheads="1"/>
          </p:cNvSpPr>
          <p:nvPr/>
        </p:nvSpPr>
        <p:spPr bwMode="auto">
          <a:xfrm>
            <a:off x="676275" y="4687888"/>
            <a:ext cx="77644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For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chemeClr val="tx1"/>
                </a:solidFill>
              </a:rPr>
              <a:t> 218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°, the reference angle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l-GR" altLang="en-US" sz="2800">
                <a:solidFill>
                  <a:schemeClr val="tx1"/>
                </a:solidFill>
                <a:cs typeface="Arial" panose="020B0604020202020204" pitchFamily="34" charset="0"/>
              </a:rPr>
              <a:t>′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 = 38°.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23" grpId="0"/>
      <p:bldP spid="559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66113" cy="51911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Find the reference angle for an angle of 1387</a:t>
            </a:r>
            <a:r>
              <a:rPr lang="en-US" altLang="en-US">
                <a:cs typeface="Arial" panose="020B0604020202020204" pitchFamily="34" charset="0"/>
              </a:rPr>
              <a:t>°</a:t>
            </a:r>
            <a:r>
              <a:rPr lang="en-US" altLang="en-US" i="1"/>
              <a:t>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0"/>
            <a:ext cx="29797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FFFF99"/>
                </a:solidFill>
              </a:rPr>
              <a:t>	Example 1(b)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84500" y="182563"/>
            <a:ext cx="602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FINDING REFERENCE ANGLES</a:t>
            </a:r>
          </a:p>
        </p:txBody>
      </p:sp>
      <p:sp>
        <p:nvSpPr>
          <p:cNvPr id="26629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9592" name="Text Box 8"/>
          <p:cNvSpPr txBox="1">
            <a:spLocks noChangeArrowheads="1"/>
          </p:cNvSpPr>
          <p:nvPr/>
        </p:nvSpPr>
        <p:spPr bwMode="auto">
          <a:xfrm>
            <a:off x="465138" y="1976438"/>
            <a:ext cx="503713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First find a coterminal angle between 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 and 360°.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Divide 1387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º</a:t>
            </a:r>
            <a:r>
              <a:rPr lang="en-US" altLang="en-US" sz="2800">
                <a:solidFill>
                  <a:schemeClr val="tx1"/>
                </a:solidFill>
              </a:rPr>
              <a:t> by 360 to get a quotient of about 3.9. Begin by subtracting 360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three times.  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1387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– 3(360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) = 307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433388" y="5195888"/>
            <a:ext cx="83454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The reference angle for 307° (and thus for 1387°) is 360° – 307° = 53°.</a:t>
            </a:r>
          </a:p>
        </p:txBody>
      </p:sp>
      <p:pic>
        <p:nvPicPr>
          <p:cNvPr id="579594" name="Picture 10" descr="fig02-02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797050"/>
            <a:ext cx="30067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1" name="Picture 5" descr="untable02-02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58763"/>
            <a:ext cx="728503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66113" cy="9461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Find the values of the six trigonometric functions for 210</a:t>
            </a:r>
            <a:r>
              <a:rPr lang="en-US" altLang="en-US">
                <a:cs typeface="Arial" panose="020B0604020202020204" pitchFamily="34" charset="0"/>
              </a:rPr>
              <a:t>°</a:t>
            </a:r>
            <a:r>
              <a:rPr lang="en-US" altLang="en-US" i="1"/>
              <a:t>.</a:t>
            </a:r>
            <a:endParaRPr lang="en-US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0"/>
            <a:ext cx="2816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FFFF99"/>
                </a:solidFill>
              </a:rPr>
              <a:t>	Example 2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84488" y="-3175"/>
            <a:ext cx="602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FINDING TRIGONOMETRIC FUNCTION VALUES OF A QUADRANT III ANGLE</a:t>
            </a:r>
          </a:p>
        </p:txBody>
      </p:sp>
      <p:sp>
        <p:nvSpPr>
          <p:cNvPr id="28677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1640" name="Text Box 8"/>
          <p:cNvSpPr txBox="1">
            <a:spLocks noChangeArrowheads="1"/>
          </p:cNvSpPr>
          <p:nvPr/>
        </p:nvSpPr>
        <p:spPr bwMode="auto">
          <a:xfrm>
            <a:off x="420688" y="2133600"/>
            <a:ext cx="48339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The reference angle for a 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210° angle is 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210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 – </a:t>
            </a:r>
            <a:r>
              <a:rPr lang="en-US" altLang="en-US" sz="2800">
                <a:solidFill>
                  <a:schemeClr val="tx1"/>
                </a:solidFill>
              </a:rPr>
              <a:t>180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 = 30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en-US" altLang="en-US" sz="28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81642" name="Picture 10" descr="fig02-02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797050"/>
            <a:ext cx="299878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7721600" y="3468688"/>
            <a:ext cx="1089025" cy="1074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694" name="Picture 22" descr="Exact Trigonometric Values | GCSE Maths | Beyond Revision">
            <a:extLst>
              <a:ext uri="{FF2B5EF4-FFF2-40B4-BE49-F238E27FC236}">
                <a16:creationId xmlns:a16="http://schemas.microsoft.com/office/drawing/2014/main" id="{678E37C6-ED69-0D7F-DCAB-11F08007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6" y="3928564"/>
            <a:ext cx="4833938" cy="22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C62D6B-C9AF-7395-C95F-7154D79EE4DA}"/>
              </a:ext>
            </a:extLst>
          </p:cNvPr>
          <p:cNvSpPr/>
          <p:nvPr/>
        </p:nvSpPr>
        <p:spPr bwMode="auto">
          <a:xfrm>
            <a:off x="1906292" y="4231037"/>
            <a:ext cx="1704813" cy="1282700"/>
          </a:xfrm>
          <a:prstGeom prst="rect">
            <a:avLst/>
          </a:prstGeom>
          <a:noFill/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D9096-FD52-544C-E6AD-DFFDB912A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717" y="4593500"/>
            <a:ext cx="1543026" cy="147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0"/>
            <a:ext cx="2816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FFFF99"/>
                </a:solidFill>
              </a:rPr>
              <a:t>	Example 2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884488" y="-3175"/>
            <a:ext cx="602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</a:pPr>
            <a:r>
              <a:rPr lang="en-GB" altLang="en-US" sz="2400" b="1"/>
              <a:t>FINDING TRIGONOMETRIC FUNCTION VALUES OF A QUADRANT III ANGLE (continued)</a:t>
            </a:r>
          </a:p>
        </p:txBody>
      </p:sp>
      <p:sp>
        <p:nvSpPr>
          <p:cNvPr id="29700" name="AutoShape 5"/>
          <p:cNvSpPr>
            <a:spLocks noChangeAspect="1" noChangeArrowheads="1"/>
          </p:cNvSpPr>
          <p:nvPr/>
        </p:nvSpPr>
        <p:spPr bwMode="auto">
          <a:xfrm rot="5400000">
            <a:off x="243682" y="205581"/>
            <a:ext cx="374650" cy="31591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1" name="Picture 7" descr="fig02-02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797050"/>
            <a:ext cx="299878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98335"/>
              </p:ext>
            </p:extLst>
          </p:nvPr>
        </p:nvGraphicFramePr>
        <p:xfrm>
          <a:off x="720725" y="1238134"/>
          <a:ext cx="209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200" imgH="838080" progId="">
                  <p:embed/>
                </p:oleObj>
              </mc:Choice>
              <mc:Fallback>
                <p:oleObj name="Equation" r:id="rId3" imgW="2095200" imgH="83808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1238134"/>
                        <a:ext cx="2095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09757"/>
              </p:ext>
            </p:extLst>
          </p:nvPr>
        </p:nvGraphicFramePr>
        <p:xfrm>
          <a:off x="536575" y="2178125"/>
          <a:ext cx="246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3480" imgH="914400" progId="">
                  <p:embed/>
                </p:oleObj>
              </mc:Choice>
              <mc:Fallback>
                <p:oleObj name="Equation" r:id="rId5" imgW="2463480" imgH="9144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178125"/>
                        <a:ext cx="2463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456758"/>
              </p:ext>
            </p:extLst>
          </p:nvPr>
        </p:nvGraphicFramePr>
        <p:xfrm>
          <a:off x="536575" y="3194316"/>
          <a:ext cx="3263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63760" imgH="977760" progId="">
                  <p:embed/>
                </p:oleObj>
              </mc:Choice>
              <mc:Fallback>
                <p:oleObj name="Equation" r:id="rId7" imgW="3263760" imgH="97776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3194316"/>
                        <a:ext cx="32639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10456"/>
              </p:ext>
            </p:extLst>
          </p:nvPr>
        </p:nvGraphicFramePr>
        <p:xfrm>
          <a:off x="536575" y="4274007"/>
          <a:ext cx="209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95200" imgH="444240" progId="">
                  <p:embed/>
                </p:oleObj>
              </mc:Choice>
              <mc:Fallback>
                <p:oleObj name="Equation" r:id="rId9" imgW="2095200" imgH="44424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274007"/>
                        <a:ext cx="2095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6398"/>
              </p:ext>
            </p:extLst>
          </p:nvPr>
        </p:nvGraphicFramePr>
        <p:xfrm>
          <a:off x="388924" y="4820298"/>
          <a:ext cx="3771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771720" imgH="977760" progId="">
                  <p:embed/>
                </p:oleObj>
              </mc:Choice>
              <mc:Fallback>
                <p:oleObj name="Equation" r:id="rId11" imgW="3771720" imgH="977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24" y="4820298"/>
                        <a:ext cx="37719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50743"/>
              </p:ext>
            </p:extLst>
          </p:nvPr>
        </p:nvGraphicFramePr>
        <p:xfrm>
          <a:off x="436260" y="5899988"/>
          <a:ext cx="2095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95200" imgH="393480" progId="">
                  <p:embed/>
                </p:oleObj>
              </mc:Choice>
              <mc:Fallback>
                <p:oleObj name="Equation" r:id="rId13" imgW="2095200" imgH="3934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60" y="5899988"/>
                        <a:ext cx="2095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2" descr="Exact Trigonometric Values | GCSE Maths | Beyond Revision">
            <a:extLst>
              <a:ext uri="{FF2B5EF4-FFF2-40B4-BE49-F238E27FC236}">
                <a16:creationId xmlns:a16="http://schemas.microsoft.com/office/drawing/2014/main" id="{ED133BDD-2CF2-A20E-64D0-DC088498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62" y="4888191"/>
            <a:ext cx="3029219" cy="13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835FCA-0B22-D1B9-4666-F55817AEAF7C}"/>
              </a:ext>
            </a:extLst>
          </p:cNvPr>
          <p:cNvSpPr/>
          <p:nvPr/>
        </p:nvSpPr>
        <p:spPr bwMode="auto">
          <a:xfrm>
            <a:off x="6261316" y="5073758"/>
            <a:ext cx="1084881" cy="826230"/>
          </a:xfrm>
          <a:prstGeom prst="rect">
            <a:avLst/>
          </a:prstGeom>
          <a:noFill/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10CD1-28FC-BBB9-8AA2-21FF16FD6C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2867" y="1846076"/>
            <a:ext cx="1149728" cy="1096616"/>
          </a:xfrm>
          <a:prstGeom prst="rect">
            <a:avLst/>
          </a:prstGeom>
        </p:spPr>
      </p:pic>
      <p:pic>
        <p:nvPicPr>
          <p:cNvPr id="29758" name="Picture 62" descr="Trigonometric Ratios (examples, videos, worksheets, solutions, activities)">
            <a:extLst>
              <a:ext uri="{FF2B5EF4-FFF2-40B4-BE49-F238E27FC236}">
                <a16:creationId xmlns:a16="http://schemas.microsoft.com/office/drawing/2014/main" id="{442CAD87-A12F-0664-D4B1-5DDDD0DE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84" y="8204"/>
            <a:ext cx="3635826" cy="19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955675" y="369888"/>
            <a:ext cx="5600700" cy="1414462"/>
          </a:xfrm>
          <a:prstGeom prst="rect">
            <a:avLst/>
          </a:prstGeom>
          <a:solidFill>
            <a:srgbClr val="92D050"/>
          </a:solidFill>
          <a:ln w="41402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FF"/>
              </a:buClr>
            </a:pP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Finding Trigonometric Function Values For Any Nonquadrantal Angle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958850" y="1790700"/>
            <a:ext cx="7226300" cy="4240213"/>
          </a:xfrm>
          <a:prstGeom prst="rect">
            <a:avLst/>
          </a:prstGeom>
          <a:noFill/>
          <a:ln w="4752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981075" y="1839913"/>
            <a:ext cx="1212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2330450" y="1839913"/>
            <a:ext cx="57419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If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 &gt; 360°</a:t>
            </a:r>
            <a:r>
              <a:rPr lang="en-US" altLang="en-US" sz="2800">
                <a:solidFill>
                  <a:schemeClr val="tx1"/>
                </a:solidFill>
              </a:rPr>
              <a:t>, or if </a:t>
            </a:r>
            <a:r>
              <a:rPr lang="en-US" altLang="en-US" sz="2800" i="1">
                <a:solidFill>
                  <a:schemeClr val="tx1"/>
                </a:solidFill>
              </a:rPr>
              <a:t>θ</a:t>
            </a:r>
            <a:r>
              <a:rPr lang="en-US" altLang="en-US" sz="2800">
                <a:solidFill>
                  <a:schemeClr val="tx1"/>
                </a:solidFill>
              </a:rPr>
              <a:t> &lt; 0°, find a coterminal angle by adding or subtracting 360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° as many times as needed to get an angle greater than 0° but less than 360°.</a:t>
            </a: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981075" y="4075113"/>
            <a:ext cx="1212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2330450" y="4075113"/>
            <a:ext cx="57419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Find the reference angle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θ′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28" name="Rectangle 17"/>
          <p:cNvSpPr>
            <a:spLocks noChangeArrowheads="1"/>
          </p:cNvSpPr>
          <p:nvPr/>
        </p:nvSpPr>
        <p:spPr bwMode="auto">
          <a:xfrm>
            <a:off x="981075" y="4816475"/>
            <a:ext cx="1212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30729" name="Rectangle 18"/>
          <p:cNvSpPr>
            <a:spLocks noChangeArrowheads="1"/>
          </p:cNvSpPr>
          <p:nvPr/>
        </p:nvSpPr>
        <p:spPr bwMode="auto">
          <a:xfrm>
            <a:off x="2330450" y="4816475"/>
            <a:ext cx="57419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Find the trigonometric function values for reference angle </a:t>
            </a:r>
            <a:r>
              <a:rPr lang="el-GR" altLang="en-US" sz="2800" i="1">
                <a:solidFill>
                  <a:schemeClr val="tx1"/>
                </a:solidFill>
                <a:cs typeface="Arial" panose="020B0604020202020204" pitchFamily="34" charset="0"/>
              </a:rPr>
              <a:t>θ′</a:t>
            </a:r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637</Words>
  <Application>Microsoft Office PowerPoint</Application>
  <PresentationFormat>On-screen Show (4:3)</PresentationFormat>
  <Paragraphs>60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1_Custom Design</vt:lpstr>
      <vt:lpstr>3_Custom Design</vt:lpstr>
      <vt:lpstr>Default Design</vt:lpstr>
      <vt:lpstr>2_Custom Design</vt:lpstr>
      <vt:lpstr>Equation</vt:lpstr>
      <vt:lpstr>PowerPoint Presentation</vt:lpstr>
      <vt:lpstr>Reference 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14D</vt:lpstr>
      <vt:lpstr>14D</vt:lpstr>
    </vt:vector>
  </TitlesOfParts>
  <Company>Copyright © 2013, 2009, 2005 Pearson Education.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5, Section 3</dc:title>
  <dc:subject>College Algebra and Trigonometry 5e / Precalculus 5e</dc:subject>
  <dc:creator>Lial/Hornsby/Schneider/Daniels</dc:creator>
  <cp:lastModifiedBy>Lyn ZHANG</cp:lastModifiedBy>
  <cp:revision>193</cp:revision>
  <dcterms:modified xsi:type="dcterms:W3CDTF">2023-05-03T22:07:11Z</dcterms:modified>
</cp:coreProperties>
</file>