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1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7FE7CF30-210D-4813-AB5C-5F08EE1D82B0}" type="datetimeFigureOut">
              <a:rPr lang="en-AU" smtClean="0"/>
              <a:t>8/05/2023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BF373D44-00CE-4BF1-B87D-9D8FCD65ED2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76512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7CF30-210D-4813-AB5C-5F08EE1D82B0}" type="datetimeFigureOut">
              <a:rPr lang="en-AU" smtClean="0"/>
              <a:t>8/05/2023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73D44-00CE-4BF1-B87D-9D8FCD65ED2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14336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7CF30-210D-4813-AB5C-5F08EE1D82B0}" type="datetimeFigureOut">
              <a:rPr lang="en-AU" smtClean="0"/>
              <a:t>8/05/2023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73D44-00CE-4BF1-B87D-9D8FCD65ED2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184642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7CF30-210D-4813-AB5C-5F08EE1D82B0}" type="datetimeFigureOut">
              <a:rPr lang="en-AU" smtClean="0"/>
              <a:t>8/05/2023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73D44-00CE-4BF1-B87D-9D8FCD65ED22}" type="slidenum">
              <a:rPr lang="en-AU" smtClean="0"/>
              <a:t>‹#›</a:t>
            </a:fld>
            <a:endParaRPr lang="en-AU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16955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7CF30-210D-4813-AB5C-5F08EE1D82B0}" type="datetimeFigureOut">
              <a:rPr lang="en-AU" smtClean="0"/>
              <a:t>8/05/2023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73D44-00CE-4BF1-B87D-9D8FCD65ED2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491785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7CF30-210D-4813-AB5C-5F08EE1D82B0}" type="datetimeFigureOut">
              <a:rPr lang="en-AU" smtClean="0"/>
              <a:t>8/05/2023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73D44-00CE-4BF1-B87D-9D8FCD65ED2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662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7CF30-210D-4813-AB5C-5F08EE1D82B0}" type="datetimeFigureOut">
              <a:rPr lang="en-AU" smtClean="0"/>
              <a:t>8/05/2023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73D44-00CE-4BF1-B87D-9D8FCD65ED2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03484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7CF30-210D-4813-AB5C-5F08EE1D82B0}" type="datetimeFigureOut">
              <a:rPr lang="en-AU" smtClean="0"/>
              <a:t>8/05/2023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73D44-00CE-4BF1-B87D-9D8FCD65ED2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460687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7CF30-210D-4813-AB5C-5F08EE1D82B0}" type="datetimeFigureOut">
              <a:rPr lang="en-AU" smtClean="0"/>
              <a:t>8/05/2023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73D44-00CE-4BF1-B87D-9D8FCD65ED2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06919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7CF30-210D-4813-AB5C-5F08EE1D82B0}" type="datetimeFigureOut">
              <a:rPr lang="en-AU" smtClean="0"/>
              <a:t>8/05/2023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73D44-00CE-4BF1-B87D-9D8FCD65ED2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39764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7CF30-210D-4813-AB5C-5F08EE1D82B0}" type="datetimeFigureOut">
              <a:rPr lang="en-AU" smtClean="0"/>
              <a:t>8/05/2023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73D44-00CE-4BF1-B87D-9D8FCD65ED2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04774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7CF30-210D-4813-AB5C-5F08EE1D82B0}" type="datetimeFigureOut">
              <a:rPr lang="en-AU" smtClean="0"/>
              <a:t>8/05/2023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73D44-00CE-4BF1-B87D-9D8FCD65ED2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06687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7CF30-210D-4813-AB5C-5F08EE1D82B0}" type="datetimeFigureOut">
              <a:rPr lang="en-AU" smtClean="0"/>
              <a:t>8/05/2023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73D44-00CE-4BF1-B87D-9D8FCD65ED2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04347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7CF30-210D-4813-AB5C-5F08EE1D82B0}" type="datetimeFigureOut">
              <a:rPr lang="en-AU" smtClean="0"/>
              <a:t>8/05/2023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73D44-00CE-4BF1-B87D-9D8FCD65ED2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3798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7CF30-210D-4813-AB5C-5F08EE1D82B0}" type="datetimeFigureOut">
              <a:rPr lang="en-AU" smtClean="0"/>
              <a:t>8/05/2023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73D44-00CE-4BF1-B87D-9D8FCD65ED2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272515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7CF30-210D-4813-AB5C-5F08EE1D82B0}" type="datetimeFigureOut">
              <a:rPr lang="en-AU" smtClean="0"/>
              <a:t>8/05/2023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73D44-00CE-4BF1-B87D-9D8FCD65ED2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4211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7CF30-210D-4813-AB5C-5F08EE1D82B0}" type="datetimeFigureOut">
              <a:rPr lang="en-AU" smtClean="0"/>
              <a:t>8/05/2023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73D44-00CE-4BF1-B87D-9D8FCD65ED2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06002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7CF30-210D-4813-AB5C-5F08EE1D82B0}" type="datetimeFigureOut">
              <a:rPr lang="en-AU" smtClean="0"/>
              <a:t>8/05/2023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73D44-00CE-4BF1-B87D-9D8FCD65ED2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3051181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presentation/d/1AyIdLF7iCW_zwxyq7xN2eZ8QjCA5Ickt39d1sQvwqfQ/copy" TargetMode="External"/><Relationship Id="rId2" Type="http://schemas.openxmlformats.org/officeDocument/2006/relationships/hyperlink" Target="https://docs.google.com/forms/d/1bQflCcYFNxKXeBwJEoR9wUpB0DcV-8w5SRB3mby2kUs/copy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EBADC-2649-41F2-9F74-5EBA7342B6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Symmetry properties of circular functions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48D436-D1C0-46AD-A7EE-BCB52BBF65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14E</a:t>
            </a:r>
            <a:endParaRPr lang="en-A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778C775-C26F-47D9-E0B6-C0CD2199433D}"/>
              </a:ext>
            </a:extLst>
          </p:cNvPr>
          <p:cNvSpPr txBox="1"/>
          <p:nvPr/>
        </p:nvSpPr>
        <p:spPr>
          <a:xfrm>
            <a:off x="2878810" y="4106753"/>
            <a:ext cx="6098582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AU" dirty="0">
                <a:hlinkClick r:id="rId2"/>
              </a:rPr>
              <a:t>https://docs.google.com/forms/d/1bQflCcYFNxKXeBwJEoR9wUpB0DcV-8w5SRB3mby2kUs/copy</a:t>
            </a:r>
            <a:endParaRPr lang="en-AU" dirty="0"/>
          </a:p>
          <a:p>
            <a:r>
              <a:rPr lang="en-AU" dirty="0">
                <a:hlinkClick r:id="rId3"/>
              </a:rPr>
              <a:t>https://docs.google.com/presentation/d/1AyIdLF7iCW_zwxyq7xN2eZ8QjCA5Ickt39d1sQvwqfQ/copy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78769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1A8DF9C5-9B4D-3EDC-9D0F-A666504A67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28600"/>
            <a:ext cx="8305800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dirty="0">
                <a:solidFill>
                  <a:srgbClr val="003399"/>
                </a:solidFill>
                <a:latin typeface="Arial Black" panose="020B0A04020102020204" pitchFamily="34" charset="0"/>
              </a:rPr>
              <a:t>Steps for Finding the Trigonometry exact values</a:t>
            </a:r>
          </a:p>
        </p:txBody>
      </p:sp>
      <p:grpSp>
        <p:nvGrpSpPr>
          <p:cNvPr id="21515" name="Group 11">
            <a:extLst>
              <a:ext uri="{FF2B5EF4-FFF2-40B4-BE49-F238E27FC236}">
                <a16:creationId xmlns:a16="http://schemas.microsoft.com/office/drawing/2014/main" id="{CD05C109-CC09-2A0C-E235-0C376E973146}"/>
              </a:ext>
            </a:extLst>
          </p:cNvPr>
          <p:cNvGrpSpPr>
            <a:grpSpLocks/>
          </p:cNvGrpSpPr>
          <p:nvPr/>
        </p:nvGrpSpPr>
        <p:grpSpPr bwMode="auto">
          <a:xfrm>
            <a:off x="3581400" y="5181600"/>
            <a:ext cx="2667000" cy="1676400"/>
            <a:chOff x="1296" y="3264"/>
            <a:chExt cx="1680" cy="1056"/>
          </a:xfrm>
        </p:grpSpPr>
        <p:sp>
          <p:nvSpPr>
            <p:cNvPr id="13325" name="AutoShape 3">
              <a:extLst>
                <a:ext uri="{FF2B5EF4-FFF2-40B4-BE49-F238E27FC236}">
                  <a16:creationId xmlns:a16="http://schemas.microsoft.com/office/drawing/2014/main" id="{E5C1046A-BC8E-846D-7A9F-C99C5D3EA2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3264"/>
              <a:ext cx="1680" cy="1056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13326" name="Text Box 4">
              <a:extLst>
                <a:ext uri="{FF2B5EF4-FFF2-40B4-BE49-F238E27FC236}">
                  <a16:creationId xmlns:a16="http://schemas.microsoft.com/office/drawing/2014/main" id="{5F8D3729-F76E-C9AC-DCB6-A5E4F718E8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6" y="3648"/>
              <a:ext cx="1344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 dirty="0">
                  <a:latin typeface="Arial" panose="020B0604020202020204" pitchFamily="34" charset="0"/>
                </a:rPr>
                <a:t>Find </a:t>
              </a:r>
              <a:r>
                <a:rPr lang="en-US" altLang="en-US" sz="2000" b="1">
                  <a:latin typeface="Arial" panose="020B0604020202020204" pitchFamily="34" charset="0"/>
                </a:rPr>
                <a:t>smallest positive co-terminal </a:t>
              </a:r>
              <a:r>
                <a:rPr lang="en-US" altLang="en-US" sz="2000" b="1" dirty="0">
                  <a:latin typeface="Arial" panose="020B0604020202020204" pitchFamily="34" charset="0"/>
                </a:rPr>
                <a:t>angle</a:t>
              </a:r>
              <a:endParaRPr lang="en-US" altLang="en-US" sz="2000" b="1" i="1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21516" name="Group 12">
            <a:extLst>
              <a:ext uri="{FF2B5EF4-FFF2-40B4-BE49-F238E27FC236}">
                <a16:creationId xmlns:a16="http://schemas.microsoft.com/office/drawing/2014/main" id="{327F6B4C-3C75-74B8-1BFE-AA046AF33648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3932238"/>
            <a:ext cx="2667000" cy="1676400"/>
            <a:chOff x="1968" y="2477"/>
            <a:chExt cx="1680" cy="1056"/>
          </a:xfrm>
        </p:grpSpPr>
        <p:sp>
          <p:nvSpPr>
            <p:cNvPr id="13323" name="AutoShape 5">
              <a:extLst>
                <a:ext uri="{FF2B5EF4-FFF2-40B4-BE49-F238E27FC236}">
                  <a16:creationId xmlns:a16="http://schemas.microsoft.com/office/drawing/2014/main" id="{5D2940E8-F818-3BCF-843D-C3CB77B01E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2477"/>
              <a:ext cx="1680" cy="1056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13324" name="Text Box 6">
              <a:extLst>
                <a:ext uri="{FF2B5EF4-FFF2-40B4-BE49-F238E27FC236}">
                  <a16:creationId xmlns:a16="http://schemas.microsoft.com/office/drawing/2014/main" id="{90BC0740-A7BA-28EE-1D7A-92739833F0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2861"/>
              <a:ext cx="1248" cy="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 dirty="0">
                  <a:latin typeface="Arial" panose="020B0604020202020204" pitchFamily="34" charset="0"/>
                </a:rPr>
                <a:t>Decide which quadrant this angle is</a:t>
              </a:r>
            </a:p>
          </p:txBody>
        </p:sp>
      </p:grpSp>
      <p:grpSp>
        <p:nvGrpSpPr>
          <p:cNvPr id="21517" name="Group 13">
            <a:extLst>
              <a:ext uri="{FF2B5EF4-FFF2-40B4-BE49-F238E27FC236}">
                <a16:creationId xmlns:a16="http://schemas.microsoft.com/office/drawing/2014/main" id="{CAEE0511-DC6B-4BB8-6A2D-4CDA01F32B44}"/>
              </a:ext>
            </a:extLst>
          </p:cNvPr>
          <p:cNvGrpSpPr>
            <a:grpSpLocks/>
          </p:cNvGrpSpPr>
          <p:nvPr/>
        </p:nvGrpSpPr>
        <p:grpSpPr bwMode="auto">
          <a:xfrm>
            <a:off x="5715000" y="2667000"/>
            <a:ext cx="2667000" cy="1676400"/>
            <a:chOff x="2640" y="1680"/>
            <a:chExt cx="1680" cy="1056"/>
          </a:xfrm>
        </p:grpSpPr>
        <p:sp>
          <p:nvSpPr>
            <p:cNvPr id="13321" name="AutoShape 7">
              <a:extLst>
                <a:ext uri="{FF2B5EF4-FFF2-40B4-BE49-F238E27FC236}">
                  <a16:creationId xmlns:a16="http://schemas.microsoft.com/office/drawing/2014/main" id="{5DFA077A-ED92-A6AE-9E71-7BA2178255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0" y="1680"/>
              <a:ext cx="1680" cy="1056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13322" name="Text Box 8">
              <a:extLst>
                <a:ext uri="{FF2B5EF4-FFF2-40B4-BE49-F238E27FC236}">
                  <a16:creationId xmlns:a16="http://schemas.microsoft.com/office/drawing/2014/main" id="{49AF4376-322E-1C04-C9C7-938D1AFEF9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6" y="2064"/>
              <a:ext cx="1254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b="1" dirty="0">
                  <a:latin typeface="Arial" panose="020B0604020202020204" pitchFamily="34" charset="0"/>
                </a:rPr>
                <a:t>Find reference angle</a:t>
              </a:r>
            </a:p>
          </p:txBody>
        </p:sp>
      </p:grpSp>
      <p:grpSp>
        <p:nvGrpSpPr>
          <p:cNvPr id="21518" name="Group 14">
            <a:extLst>
              <a:ext uri="{FF2B5EF4-FFF2-40B4-BE49-F238E27FC236}">
                <a16:creationId xmlns:a16="http://schemas.microsoft.com/office/drawing/2014/main" id="{887DC061-F5B4-6387-D134-EACF8C0115A4}"/>
              </a:ext>
            </a:extLst>
          </p:cNvPr>
          <p:cNvGrpSpPr>
            <a:grpSpLocks/>
          </p:cNvGrpSpPr>
          <p:nvPr/>
        </p:nvGrpSpPr>
        <p:grpSpPr bwMode="auto">
          <a:xfrm>
            <a:off x="6934200" y="1371600"/>
            <a:ext cx="2667000" cy="1676400"/>
            <a:chOff x="3408" y="864"/>
            <a:chExt cx="1680" cy="1056"/>
          </a:xfrm>
        </p:grpSpPr>
        <p:sp>
          <p:nvSpPr>
            <p:cNvPr id="13319" name="AutoShape 9">
              <a:extLst>
                <a:ext uri="{FF2B5EF4-FFF2-40B4-BE49-F238E27FC236}">
                  <a16:creationId xmlns:a16="http://schemas.microsoft.com/office/drawing/2014/main" id="{3E87CC69-C338-DB4B-881E-3347957325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8" y="864"/>
              <a:ext cx="1680" cy="1056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13320" name="Text Box 10">
              <a:extLst>
                <a:ext uri="{FF2B5EF4-FFF2-40B4-BE49-F238E27FC236}">
                  <a16:creationId xmlns:a16="http://schemas.microsoft.com/office/drawing/2014/main" id="{7127919F-CAAA-6E7E-35F0-BDF285025F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52" y="1164"/>
              <a:ext cx="1152" cy="75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 b="1" i="1" dirty="0">
                  <a:latin typeface="Arial" panose="020B0604020202020204" pitchFamily="34" charset="0"/>
                </a:rPr>
                <a:t>Exact value for reference angle plus = or - sign</a:t>
              </a:r>
              <a:endParaRPr lang="en-US" altLang="en-US" sz="1800" b="1" dirty="0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1E7A8-80C0-48D3-B9BD-9D4E99AED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1717" y="348061"/>
            <a:ext cx="9905998" cy="1006675"/>
          </a:xfrm>
        </p:spPr>
        <p:txBody>
          <a:bodyPr/>
          <a:lstStyle/>
          <a:p>
            <a:r>
              <a:rPr lang="en-US" dirty="0"/>
              <a:t>quadrants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FC6E4F-E9C2-47A8-B915-97644839F3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5060" y="1374807"/>
            <a:ext cx="10599312" cy="3541714"/>
          </a:xfrm>
        </p:spPr>
        <p:txBody>
          <a:bodyPr/>
          <a:lstStyle/>
          <a:p>
            <a:r>
              <a:rPr lang="en-US" dirty="0"/>
              <a:t>The coordinate axes divide the unit circle into four quadrants. The quadrants can be numbered, anticlockwise from the positive direction of the x-axis, as shown.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DD44249-5D1E-43BE-877D-9B28120E1B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1209" y="2518160"/>
            <a:ext cx="5768295" cy="3650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171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93BBC-1D2B-4C8B-9334-B510A7FE9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444" y="27956"/>
            <a:ext cx="9905998" cy="759521"/>
          </a:xfrm>
        </p:spPr>
        <p:txBody>
          <a:bodyPr/>
          <a:lstStyle/>
          <a:p>
            <a:r>
              <a:rPr lang="en-US" dirty="0"/>
              <a:t>quadrants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C1EC2F-96DF-42B6-A91A-C067283B3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655" y="1463875"/>
            <a:ext cx="3996175" cy="375206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Using symmetry, we can determine relationships between the circular functions for angles in different quadrants.</a:t>
            </a:r>
          </a:p>
          <a:p>
            <a:r>
              <a:rPr lang="en-US" dirty="0"/>
              <a:t>Note:</a:t>
            </a:r>
          </a:p>
          <a:p>
            <a:r>
              <a:rPr lang="en-US" dirty="0"/>
              <a:t>These relationships are true for all values of θ.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DC41A29-1FE7-423B-8158-79B82BAF4D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9192" y="128974"/>
            <a:ext cx="5909821" cy="416615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4B90859-586B-4199-A18C-5EA589A743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9191" y="4295132"/>
            <a:ext cx="5912813" cy="1577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4790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37CDC-3127-494B-9703-355F7D9E4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Signs of circular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32794E-C8D7-422F-A7C6-CABBB6D47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5776" y="2249487"/>
            <a:ext cx="9905999" cy="3541714"/>
          </a:xfrm>
        </p:spPr>
        <p:txBody>
          <a:bodyPr>
            <a:normAutofit/>
          </a:bodyPr>
          <a:lstStyle/>
          <a:p>
            <a:r>
              <a:rPr lang="en-US" dirty="0"/>
              <a:t>1st quadrant     all are positive       	(A)</a:t>
            </a:r>
          </a:p>
          <a:p>
            <a:r>
              <a:rPr lang="en-US" dirty="0"/>
              <a:t>2nd quadrant    sin is positive          	(S)</a:t>
            </a:r>
          </a:p>
          <a:p>
            <a:r>
              <a:rPr lang="en-US" dirty="0"/>
              <a:t>3rd quadrant    tan is positive         	(T)</a:t>
            </a:r>
          </a:p>
          <a:p>
            <a:r>
              <a:rPr lang="en-US" dirty="0"/>
              <a:t>4th quadrant    cos is positive          	(C)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F2FD6A7-7BEF-4230-94B4-01A7F97D09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0515" y="1776182"/>
            <a:ext cx="4047320" cy="4167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167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31237-412A-4F41-AE75-D6BA6A065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Negative of angles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72FF75E-DF0E-4EAF-B266-6DC4E34EBFF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296362" y="1844932"/>
                <a:ext cx="4954587" cy="3541714"/>
              </a:xfrm>
            </p:spPr>
            <p:txBody>
              <a:bodyPr>
                <a:normAutofit/>
              </a:bodyPr>
              <a:lstStyle/>
              <a:p>
                <a:r>
                  <a:rPr lang="en-AU" sz="2800" dirty="0"/>
                  <a:t>By symmetry:</a:t>
                </a:r>
              </a:p>
              <a:p>
                <a:r>
                  <a:rPr lang="en-AU" sz="2800" dirty="0"/>
                  <a:t>cos(−</a:t>
                </a:r>
                <a:r>
                  <a:rPr lang="el-GR" sz="2800" dirty="0"/>
                  <a:t>θ) =</a:t>
                </a:r>
                <a:r>
                  <a:rPr lang="en-AU" sz="2800" dirty="0"/>
                  <a:t>cos</a:t>
                </a:r>
                <a:r>
                  <a:rPr lang="el-GR" sz="2800" dirty="0"/>
                  <a:t>θ</a:t>
                </a:r>
                <a:r>
                  <a:rPr lang="en-US" sz="2800" dirty="0"/>
                  <a:t> </a:t>
                </a:r>
              </a:p>
              <a:p>
                <a:r>
                  <a:rPr lang="en-AU" sz="2800" dirty="0"/>
                  <a:t>sin(−</a:t>
                </a:r>
                <a:r>
                  <a:rPr lang="el-GR" sz="2800" dirty="0"/>
                  <a:t>θ) =−</a:t>
                </a:r>
                <a:r>
                  <a:rPr lang="en-AU" sz="2800" dirty="0"/>
                  <a:t>sin</a:t>
                </a:r>
                <a:r>
                  <a:rPr lang="el-GR" sz="2800" dirty="0"/>
                  <a:t>θ</a:t>
                </a:r>
                <a:r>
                  <a:rPr lang="en-US" sz="2800" dirty="0"/>
                  <a:t> </a:t>
                </a:r>
              </a:p>
              <a:p>
                <a:r>
                  <a:rPr lang="en-AU" sz="2800" dirty="0"/>
                  <a:t>tan(−</a:t>
                </a:r>
                <a:r>
                  <a:rPr lang="el-GR" sz="2800" dirty="0"/>
                  <a:t>θ)</a:t>
                </a:r>
                <a:r>
                  <a:rPr lang="en-US" sz="2800" dirty="0"/>
                  <a:t> </a:t>
                </a:r>
                <a:r>
                  <a:rPr lang="el-GR" sz="2800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8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80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m:rPr>
                            <m:nor/>
                          </m:rPr>
                          <a:rPr lang="en-AU" sz="2800" dirty="0">
                            <a:solidFill>
                              <a:schemeClr val="tx1"/>
                            </a:solidFill>
                          </a:rPr>
                          <m:t>sin</m:t>
                        </m:r>
                        <m:r>
                          <m:rPr>
                            <m:nor/>
                          </m:rPr>
                          <a:rPr lang="el-GR" sz="2800" dirty="0">
                            <a:solidFill>
                              <a:schemeClr val="tx1"/>
                            </a:solidFill>
                          </a:rPr>
                          <m:t>θ</m:t>
                        </m:r>
                      </m:num>
                      <m:den>
                        <m:r>
                          <m:rPr>
                            <m:nor/>
                          </m:rPr>
                          <a:rPr lang="en-AU" sz="2800" dirty="0">
                            <a:solidFill>
                              <a:schemeClr val="tx1"/>
                            </a:solidFill>
                          </a:rPr>
                          <m:t>cos</m:t>
                        </m:r>
                        <m:r>
                          <m:rPr>
                            <m:nor/>
                          </m:rPr>
                          <a:rPr lang="el-GR" sz="2800" dirty="0">
                            <a:solidFill>
                              <a:schemeClr val="tx1"/>
                            </a:solidFill>
                          </a:rPr>
                          <m:t>θ</m:t>
                        </m:r>
                      </m:den>
                    </m:f>
                    <m:r>
                      <a:rPr lang="en-US" sz="2800" b="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l-GR" sz="2800" dirty="0"/>
                  <a:t>=</a:t>
                </a:r>
                <a:r>
                  <a:rPr lang="en-US" sz="2800" dirty="0"/>
                  <a:t> </a:t>
                </a:r>
                <a:r>
                  <a:rPr lang="el-GR" sz="2800" dirty="0"/>
                  <a:t>−</a:t>
                </a:r>
                <a:r>
                  <a:rPr lang="en-AU" sz="2800" dirty="0"/>
                  <a:t>tan</a:t>
                </a:r>
                <a:r>
                  <a:rPr lang="el-GR" sz="2800" dirty="0"/>
                  <a:t>θ</a:t>
                </a:r>
                <a:endParaRPr lang="en-AU" sz="28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72FF75E-DF0E-4EAF-B266-6DC4E34EBFF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96362" y="1844932"/>
                <a:ext cx="4954587" cy="3541714"/>
              </a:xfrm>
              <a:blipFill>
                <a:blip r:embed="rId2"/>
                <a:stretch>
                  <a:fillRect l="-3202" t="-292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D8FD3EE8-5A69-4B87-BB39-E2451F123B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5898" y="1209925"/>
            <a:ext cx="4161696" cy="4176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272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A2CD8-D2BF-411E-A0C3-6ED3E00929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7668" y="189026"/>
            <a:ext cx="9905998" cy="877773"/>
          </a:xfrm>
        </p:spPr>
        <p:txBody>
          <a:bodyPr/>
          <a:lstStyle/>
          <a:p>
            <a:r>
              <a:rPr lang="en-US" dirty="0"/>
              <a:t>example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0E5FA8-BD27-4788-962C-AF81A5F151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066798"/>
            <a:ext cx="9905999" cy="5151121"/>
          </a:xfrm>
        </p:spPr>
        <p:txBody>
          <a:bodyPr>
            <a:normAutofit fontScale="92500" lnSpcReduction="10000"/>
          </a:bodyPr>
          <a:lstStyle/>
          <a:p>
            <a:r>
              <a:rPr lang="en-AU" dirty="0"/>
              <a:t>If </a:t>
            </a:r>
            <a:r>
              <a:rPr lang="en-AU" dirty="0" err="1"/>
              <a:t>sinx</a:t>
            </a:r>
            <a:r>
              <a:rPr lang="en-AU" dirty="0"/>
              <a:t>=0.6, find the value of:</a:t>
            </a:r>
          </a:p>
          <a:p>
            <a:r>
              <a:rPr lang="en-AU" dirty="0"/>
              <a:t>sin(</a:t>
            </a:r>
            <a:r>
              <a:rPr lang="el-GR" dirty="0"/>
              <a:t>π−</a:t>
            </a:r>
            <a:r>
              <a:rPr lang="en-AU" dirty="0"/>
              <a:t>x)</a:t>
            </a:r>
          </a:p>
          <a:p>
            <a:r>
              <a:rPr lang="en-AU" dirty="0"/>
              <a:t>sin(</a:t>
            </a:r>
            <a:r>
              <a:rPr lang="el-GR" dirty="0"/>
              <a:t>π+</a:t>
            </a:r>
            <a:r>
              <a:rPr lang="en-AU" dirty="0"/>
              <a:t>x)</a:t>
            </a:r>
          </a:p>
          <a:p>
            <a:r>
              <a:rPr lang="en-AU" dirty="0"/>
              <a:t>sin(2</a:t>
            </a:r>
            <a:r>
              <a:rPr lang="el-GR" dirty="0"/>
              <a:t>π−</a:t>
            </a:r>
            <a:r>
              <a:rPr lang="en-AU" dirty="0"/>
              <a:t>x)</a:t>
            </a:r>
          </a:p>
          <a:p>
            <a:r>
              <a:rPr lang="en-AU" dirty="0"/>
              <a:t>sin(−x)</a:t>
            </a:r>
          </a:p>
          <a:p>
            <a:r>
              <a:rPr lang="en-AU" dirty="0"/>
              <a:t>Solution</a:t>
            </a:r>
          </a:p>
          <a:p>
            <a:r>
              <a:rPr lang="en-AU" dirty="0"/>
              <a:t>sin(</a:t>
            </a:r>
            <a:r>
              <a:rPr lang="el-GR" dirty="0"/>
              <a:t>π−</a:t>
            </a:r>
            <a:r>
              <a:rPr lang="en-AU" dirty="0"/>
              <a:t>x)=</a:t>
            </a:r>
            <a:r>
              <a:rPr lang="en-AU" dirty="0" err="1"/>
              <a:t>sinx</a:t>
            </a:r>
            <a:r>
              <a:rPr lang="en-AU" dirty="0"/>
              <a:t>=0.6</a:t>
            </a:r>
          </a:p>
          <a:p>
            <a:r>
              <a:rPr lang="en-AU" dirty="0"/>
              <a:t>sin(</a:t>
            </a:r>
            <a:r>
              <a:rPr lang="el-GR" dirty="0"/>
              <a:t>π+</a:t>
            </a:r>
            <a:r>
              <a:rPr lang="en-AU" dirty="0"/>
              <a:t>x)=−</a:t>
            </a:r>
            <a:r>
              <a:rPr lang="en-AU" dirty="0" err="1"/>
              <a:t>sinx</a:t>
            </a:r>
            <a:r>
              <a:rPr lang="en-AU" dirty="0"/>
              <a:t>=−0.6</a:t>
            </a:r>
          </a:p>
          <a:p>
            <a:r>
              <a:rPr lang="en-AU" dirty="0"/>
              <a:t>sin(2</a:t>
            </a:r>
            <a:r>
              <a:rPr lang="el-GR" dirty="0"/>
              <a:t>π−</a:t>
            </a:r>
            <a:r>
              <a:rPr lang="en-AU" dirty="0"/>
              <a:t>x)=−</a:t>
            </a:r>
            <a:r>
              <a:rPr lang="en-AU" dirty="0" err="1"/>
              <a:t>sinx</a:t>
            </a:r>
            <a:r>
              <a:rPr lang="en-AU" dirty="0"/>
              <a:t>=−0.6</a:t>
            </a:r>
          </a:p>
          <a:p>
            <a:r>
              <a:rPr lang="en-AU" dirty="0"/>
              <a:t>sin(−x)=−</a:t>
            </a:r>
            <a:r>
              <a:rPr lang="en-AU" dirty="0" err="1"/>
              <a:t>sinx</a:t>
            </a:r>
            <a:r>
              <a:rPr lang="en-AU" dirty="0"/>
              <a:t>=−0.6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4B9F2C4-09DA-4CEA-8DC4-FB213F1D98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9192" y="128974"/>
            <a:ext cx="5909821" cy="416615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81FF723-9D78-4171-AAD7-703DF6F4B5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9191" y="4295132"/>
            <a:ext cx="5912813" cy="1577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53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2B383-4DAD-490C-BF94-081015945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72648"/>
            <a:ext cx="9905998" cy="994151"/>
          </a:xfrm>
        </p:spPr>
        <p:txBody>
          <a:bodyPr/>
          <a:lstStyle/>
          <a:p>
            <a:r>
              <a:rPr lang="en-US" dirty="0"/>
              <a:t>example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C52EB-80CB-4D90-900B-C6AE7A593E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066798"/>
            <a:ext cx="9905999" cy="5217623"/>
          </a:xfrm>
        </p:spPr>
        <p:txBody>
          <a:bodyPr>
            <a:normAutofit/>
          </a:bodyPr>
          <a:lstStyle/>
          <a:p>
            <a:r>
              <a:rPr lang="en-AU" dirty="0"/>
              <a:t>If </a:t>
            </a:r>
            <a:r>
              <a:rPr lang="en-AU" dirty="0" err="1"/>
              <a:t>cosx</a:t>
            </a:r>
            <a:r>
              <a:rPr lang="en-AU" dirty="0"/>
              <a:t>°=0.8, find the value of:</a:t>
            </a:r>
          </a:p>
          <a:p>
            <a:r>
              <a:rPr lang="en-AU" dirty="0"/>
              <a:t>cos(180−x)°</a:t>
            </a:r>
          </a:p>
          <a:p>
            <a:r>
              <a:rPr lang="en-AU" dirty="0"/>
              <a:t>cos(180+x)°</a:t>
            </a:r>
          </a:p>
          <a:p>
            <a:r>
              <a:rPr lang="en-AU" dirty="0"/>
              <a:t>cos(360−x)°</a:t>
            </a:r>
          </a:p>
          <a:p>
            <a:r>
              <a:rPr lang="en-AU" dirty="0"/>
              <a:t>cos(−x)°</a:t>
            </a:r>
          </a:p>
          <a:p>
            <a:r>
              <a:rPr lang="en-AU" dirty="0"/>
              <a:t>cos(180−x)°=−</a:t>
            </a:r>
            <a:r>
              <a:rPr lang="en-AU" dirty="0" err="1"/>
              <a:t>cosx</a:t>
            </a:r>
            <a:r>
              <a:rPr lang="en-AU" dirty="0"/>
              <a:t>°=−0.8</a:t>
            </a:r>
          </a:p>
          <a:p>
            <a:r>
              <a:rPr lang="en-AU" dirty="0"/>
              <a:t>cos(180+x)°=−</a:t>
            </a:r>
            <a:r>
              <a:rPr lang="en-AU" dirty="0" err="1"/>
              <a:t>cosx</a:t>
            </a:r>
            <a:r>
              <a:rPr lang="en-AU" dirty="0"/>
              <a:t>°=−0.8</a:t>
            </a:r>
          </a:p>
          <a:p>
            <a:r>
              <a:rPr lang="en-AU" dirty="0"/>
              <a:t>cos(360−x)°=</a:t>
            </a:r>
            <a:r>
              <a:rPr lang="en-AU" dirty="0" err="1"/>
              <a:t>cosx</a:t>
            </a:r>
            <a:r>
              <a:rPr lang="en-AU" dirty="0"/>
              <a:t>°=0.8</a:t>
            </a:r>
          </a:p>
          <a:p>
            <a:r>
              <a:rPr lang="en-AU" dirty="0"/>
              <a:t>cos(−x)°=</a:t>
            </a:r>
            <a:r>
              <a:rPr lang="en-AU" dirty="0" err="1"/>
              <a:t>cosx</a:t>
            </a:r>
            <a:r>
              <a:rPr lang="en-AU" dirty="0"/>
              <a:t>°=0.8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CFE619-ABC7-42D8-A0C5-280968EBA7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9192" y="128974"/>
            <a:ext cx="5909821" cy="416615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7658A6D-E38C-4043-BE5A-0ED69A4672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59191" y="4295132"/>
            <a:ext cx="5912813" cy="1577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151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96</TotalTime>
  <Words>354</Words>
  <Application>Microsoft Office PowerPoint</Application>
  <PresentationFormat>Widescreen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Arial Black</vt:lpstr>
      <vt:lpstr>Cambria Math</vt:lpstr>
      <vt:lpstr>Times New Roman</vt:lpstr>
      <vt:lpstr>Tw Cen MT</vt:lpstr>
      <vt:lpstr>Circuit</vt:lpstr>
      <vt:lpstr>Symmetry properties of circular functions</vt:lpstr>
      <vt:lpstr>PowerPoint Presentation</vt:lpstr>
      <vt:lpstr>quadrants</vt:lpstr>
      <vt:lpstr>quadrants</vt:lpstr>
      <vt:lpstr>Signs of circular functions</vt:lpstr>
      <vt:lpstr>Negative of angles</vt:lpstr>
      <vt:lpstr>example</vt:lpstr>
      <vt:lpstr>example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Symmetry properties of circular functions</dc:title>
  <dc:creator>Lyn ZHANG</dc:creator>
  <cp:lastModifiedBy>Lyn ZHANG</cp:lastModifiedBy>
  <cp:revision>11</cp:revision>
  <dcterms:created xsi:type="dcterms:W3CDTF">2021-07-06T06:46:35Z</dcterms:created>
  <dcterms:modified xsi:type="dcterms:W3CDTF">2023-05-07T22:47:28Z</dcterms:modified>
</cp:coreProperties>
</file>