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54" r:id="rId3"/>
    <p:sldId id="355" r:id="rId4"/>
    <p:sldId id="356" r:id="rId5"/>
    <p:sldId id="262" r:id="rId6"/>
    <p:sldId id="357" r:id="rId7"/>
    <p:sldId id="346" r:id="rId8"/>
    <p:sldId id="347" r:id="rId9"/>
    <p:sldId id="348" r:id="rId10"/>
    <p:sldId id="353" r:id="rId11"/>
    <p:sldId id="352" r:id="rId12"/>
    <p:sldId id="338" r:id="rId13"/>
    <p:sldId id="339" r:id="rId14"/>
    <p:sldId id="350" r:id="rId15"/>
    <p:sldId id="319" r:id="rId16"/>
    <p:sldId id="331" r:id="rId17"/>
    <p:sldId id="332" r:id="rId18"/>
    <p:sldId id="334" r:id="rId19"/>
    <p:sldId id="337" r:id="rId20"/>
    <p:sldId id="336" r:id="rId21"/>
    <p:sldId id="361" r:id="rId22"/>
    <p:sldId id="333" r:id="rId23"/>
    <p:sldId id="340" r:id="rId24"/>
    <p:sldId id="257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44" d="100"/>
          <a:sy n="44" d="100"/>
        </p:scale>
        <p:origin x="149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D558-C95B-4946-9E52-E63148FFE68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FEC-B1DF-944A-885A-5E43A1D6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nter-the-matrix/699d3e3f-3b7a-49c2-958f-5656bdb2afe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https://create.kahoot.it/details/enter-the-matrix/699d3e3f-3b7a-49c2-958f-5656bdb2afec</a:t>
            </a:r>
            <a:endParaRPr lang="en-AU" dirty="0"/>
          </a:p>
          <a:p>
            <a:r>
              <a:rPr lang="en-AU"/>
              <a:t>Kahoot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8FBDF-51FF-0446-8BC8-546D8A44AACA}"/>
              </a:ext>
            </a:extLst>
          </p:cNvPr>
          <p:cNvSpPr/>
          <p:nvPr userDrawn="1"/>
        </p:nvSpPr>
        <p:spPr>
          <a:xfrm>
            <a:off x="486833" y="274639"/>
            <a:ext cx="3591984" cy="630237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6" descr="ppt_bg_example.jpg">
            <a:extLst>
              <a:ext uri="{FF2B5EF4-FFF2-40B4-BE49-F238E27FC236}">
                <a16:creationId xmlns:a16="http://schemas.microsoft.com/office/drawing/2014/main" id="{E9EE0B9B-9A94-0C4B-A397-52D79391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4"/>
          <a:stretch>
            <a:fillRect/>
          </a:stretch>
        </p:blipFill>
        <p:spPr bwMode="auto">
          <a:xfrm>
            <a:off x="0" y="6289676"/>
            <a:ext cx="1219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6930F225-19E5-B24D-9FBE-F16020D80D93}"/>
              </a:ext>
            </a:extLst>
          </p:cNvPr>
          <p:cNvSpPr/>
          <p:nvPr userDrawn="1"/>
        </p:nvSpPr>
        <p:spPr>
          <a:xfrm rot="5400000">
            <a:off x="578908" y="383117"/>
            <a:ext cx="450850" cy="389467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C7342-6937-F84A-8CA8-1DE32E617AB8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753600" y="6618289"/>
            <a:ext cx="243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6600"/>
                </a:solidFill>
              </a:rPr>
              <a:t>5.7 - </a:t>
            </a:r>
            <a:fld id="{329DDF2A-A421-E442-B437-734E97FE883F}" type="slidenum">
              <a:rPr lang="en-US" altLang="en-US" sz="1200" b="1">
                <a:solidFill>
                  <a:srgbClr val="FF6600"/>
                </a:solidFill>
              </a:rPr>
              <a:pPr algn="r" eaLnBrk="1" hangingPunct="1"/>
              <a:t>‹#›</a:t>
            </a:fld>
            <a:endParaRPr lang="en-CA" altLang="en-US" sz="1200" b="1">
              <a:solidFill>
                <a:srgbClr val="FF66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9061" y="353028"/>
            <a:ext cx="3080119" cy="449943"/>
          </a:xfrm>
        </p:spPr>
        <p:txBody>
          <a:bodyPr/>
          <a:lstStyle>
            <a:lvl1pPr algn="l">
              <a:defRPr sz="2800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5366" y="274639"/>
            <a:ext cx="7145867" cy="630237"/>
          </a:xfrm>
        </p:spPr>
        <p:txBody>
          <a:bodyPr/>
          <a:lstStyle>
            <a:lvl1pPr>
              <a:buNone/>
              <a:defRPr sz="2800" b="1" baseline="0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D1104B3-74DC-427F-833B-736CEE848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71E1F-1CC7-5647-B2D4-647926C4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Matrix arithmetic: the product of two matrices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FA8D-9CE0-9248-BD1A-74274B78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11D</a:t>
            </a:r>
          </a:p>
        </p:txBody>
      </p:sp>
    </p:spTree>
    <p:extLst>
      <p:ext uri="{BB962C8B-B14F-4D97-AF65-F5344CB8AC3E}">
        <p14:creationId xmlns:p14="http://schemas.microsoft.com/office/powerpoint/2010/main" val="525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>
            <a:extLst>
              <a:ext uri="{FF2B5EF4-FFF2-40B4-BE49-F238E27FC236}">
                <a16:creationId xmlns:a16="http://schemas.microsoft.com/office/drawing/2014/main" id="{278167E9-B1EF-DB42-AEE2-BE751AF0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5" y="352425"/>
            <a:ext cx="3178060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4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3300F9A2-995C-074E-8EED-1BC48B317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28801"/>
          <a:ext cx="914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8483600" progId="Equation.DSMT4">
                  <p:embed/>
                </p:oleObj>
              </mc:Choice>
              <mc:Fallback>
                <p:oleObj name="Equation" r:id="rId2" imgW="4978400" imgH="84836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3300F9A2-995C-074E-8EED-1BC48B317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1"/>
                        <a:ext cx="914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F270F1-FC91-0F49-8B85-2ECE14B7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1662113"/>
          <a:ext cx="5600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019300" imgH="25158700" progId="Equation.DSMT4">
                  <p:embed/>
                </p:oleObj>
              </mc:Choice>
              <mc:Fallback>
                <p:oleObj name="Equation" r:id="rId4" imgW="129019300" imgH="251587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4F270F1-FC91-0F49-8B85-2ECE14B7C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662113"/>
                        <a:ext cx="5600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9B8073-32D8-5F49-A7CF-0752D0A4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3217864"/>
          <a:ext cx="83740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00" imgH="19316700" progId="Equation.DSMT4">
                  <p:embed/>
                </p:oleObj>
              </mc:Choice>
              <mc:Fallback>
                <p:oleObj name="Equation" r:id="rId6" imgW="182880000" imgH="193167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9B8073-32D8-5F49-A7CF-0752D0A4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17864"/>
                        <a:ext cx="83740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573C99-1CF2-E549-B70C-35EACD6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4295776"/>
            <a:ext cx="601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Use the definition of matrix multiplication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A18FDC-55B6-0343-B3E1-EC029566B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9" y="5019675"/>
          <a:ext cx="3260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48100" imgH="25158700" progId="Equation.DSMT4">
                  <p:embed/>
                </p:oleObj>
              </mc:Choice>
              <mc:Fallback>
                <p:oleObj name="Equation" r:id="rId8" imgW="92748100" imgH="251587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EBA18FDC-55B6-0343-B3E1-EC029566B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5019675"/>
                        <a:ext cx="3260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FA25E-51F3-8B41-98E7-04A737A5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256213"/>
            <a:ext cx="343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Perform the operations.</a:t>
            </a:r>
          </a:p>
        </p:txBody>
      </p:sp>
      <p:sp>
        <p:nvSpPr>
          <p:cNvPr id="27657" name="Text Placeholder 2">
            <a:extLst>
              <a:ext uri="{FF2B5EF4-FFF2-40B4-BE49-F238E27FC236}">
                <a16:creationId xmlns:a16="http://schemas.microsoft.com/office/drawing/2014/main" id="{0D86C8BA-11A4-5647-86C2-163E8BB1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2" y="1124678"/>
            <a:ext cx="5253037" cy="644525"/>
          </a:xfrm>
        </p:spPr>
        <p:txBody>
          <a:bodyPr/>
          <a:lstStyle/>
          <a:p>
            <a:pPr marL="0" indent="0"/>
            <a:r>
              <a:rPr lang="en-US" altLang="en-US" dirty="0"/>
              <a:t>MULTIPLYING MATRICES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3692-A6EF-9849-A2C5-2322D404A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B92C-C0FB-6283-19E0-7685999F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3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F961-A504-AE8A-6B5F-02E376FC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5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6D9EE-25FF-9B56-A974-9410CB3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13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569E0-EDA7-C0AD-3AF9-A6AB7C2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589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8FEDB603-C71A-2FD1-5647-BF93635885BC}"/>
              </a:ext>
            </a:extLst>
          </p:cNvPr>
          <p:cNvGrpSpPr>
            <a:grpSpLocks/>
          </p:cNvGrpSpPr>
          <p:nvPr/>
        </p:nvGrpSpPr>
        <p:grpSpPr bwMode="auto">
          <a:xfrm>
            <a:off x="8748851" y="1149540"/>
            <a:ext cx="536575" cy="338137"/>
            <a:chOff x="2854155" y="5570801"/>
            <a:chExt cx="536163" cy="33921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725D96-48C0-5264-26F0-BCAAFFF90B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402EE-7440-37A2-4E54-02E29AA8ACE1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70EF180-160E-2AB2-394E-B70D7C3F2376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55889"/>
            <a:ext cx="536575" cy="336550"/>
            <a:chOff x="4710288" y="5577174"/>
            <a:chExt cx="536162" cy="3376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FCA93-8037-A9AA-A852-0857AA084A8B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C40AE-4BAD-8ABF-244D-0DC93EDF0C37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97F9B-E903-F99B-ED22-C773545A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01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640FBB76-C877-F686-DA2B-6479F7600CDA}"/>
              </a:ext>
            </a:extLst>
          </p:cNvPr>
          <p:cNvGrpSpPr>
            <a:grpSpLocks/>
          </p:cNvGrpSpPr>
          <p:nvPr/>
        </p:nvGrpSpPr>
        <p:grpSpPr bwMode="auto">
          <a:xfrm>
            <a:off x="8231326" y="1097151"/>
            <a:ext cx="1071563" cy="564962"/>
            <a:chOff x="2336526" y="5518576"/>
            <a:chExt cx="1072326" cy="8327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4CEF08-DFD8-F042-33DD-6F4C3631425C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DD3C35-F6F1-C093-8FF7-CC09B40D9969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3E1A84C-4BCD-B599-DFE5-607A2576F6D1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03502"/>
            <a:ext cx="1157287" cy="562805"/>
            <a:chOff x="4710288" y="5573414"/>
            <a:chExt cx="536162" cy="3381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B2D50-E525-7E8C-CD62-D82C20EFA77A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E1652-6253-2943-A7CC-FE8173EA8821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DAD8C3-9C96-FF70-E39D-F4BFE357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097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3" grpId="0"/>
      <p:bldP spid="4" grpId="0"/>
      <p:bldP spid="5" grpId="0"/>
      <p:bldP spid="18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2B71826-3B3A-364C-8F53-0BF70AA2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Examples:</a:t>
            </a:r>
            <a:endParaRPr lang="en-US" altLang="en-US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EEC19B3-3857-C44F-BFE3-0A92C9A21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762000"/>
          <a:ext cx="5113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04800" progId="Equation.DSMT36">
                  <p:embed/>
                </p:oleObj>
              </mc:Choice>
              <mc:Fallback>
                <p:oleObj name="Equation" r:id="rId2" imgW="1282700" imgH="304800" progId="Equation.DSMT36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BEEC19B3-3857-C44F-BFE3-0A92C9A2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113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5">
            <a:extLst>
              <a:ext uri="{FF2B5EF4-FFF2-40B4-BE49-F238E27FC236}">
                <a16:creationId xmlns:a16="http://schemas.microsoft.com/office/drawing/2014/main" id="{BC9673D9-6760-614C-9EC6-59265DC9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00D75A3-D2A5-FB45-84EB-43D2ECB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0"/>
            <a:ext cx="609600" cy="12192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F3FAF86-09A9-2944-9B7A-698DDEE8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	 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8EAE509-4E03-8348-A0C6-56031C6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85800"/>
            <a:ext cx="609600" cy="1295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B5715D9A-A6D9-874B-AF77-A7D73551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609600" cy="13716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BA7CFF3-49F8-A14D-8759-D16430E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146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06F370C-A6F8-3D42-A649-EDA1D69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20D82931-214C-594A-84C1-70D7F525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C05573C-9304-F54C-A7EF-3720B73E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8"/>
            <a:ext cx="19811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2F99D3B-B51B-D74A-81DA-30CFB523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9811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E6BEB48C-910B-874E-A055-79260AD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 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E5007A2B-9164-DB49-A9A9-8E84381CD58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6400800" cy="1524000"/>
            <a:chOff x="576" y="1536"/>
            <a:chExt cx="4032" cy="960"/>
          </a:xfrm>
        </p:grpSpPr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D5A03778-8F7D-1148-BCE6-B3A9E52A2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36"/>
              <a:ext cx="336" cy="960"/>
              <a:chOff x="720" y="1536"/>
              <a:chExt cx="192" cy="672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3E1324-1C9C-214E-9C1C-E942F6F6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20">
                <a:extLst>
                  <a:ext uri="{FF2B5EF4-FFF2-40B4-BE49-F238E27FC236}">
                    <a16:creationId xmlns:a16="http://schemas.microsoft.com/office/drawing/2014/main" id="{F9D82334-A1E6-374E-A0E6-BFFB68E64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21">
                <a:extLst>
                  <a:ext uri="{FF2B5EF4-FFF2-40B4-BE49-F238E27FC236}">
                    <a16:creationId xmlns:a16="http://schemas.microsoft.com/office/drawing/2014/main" id="{61B935E6-C91B-7A47-9E3E-947289144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29">
              <a:extLst>
                <a:ext uri="{FF2B5EF4-FFF2-40B4-BE49-F238E27FC236}">
                  <a16:creationId xmlns:a16="http://schemas.microsoft.com/office/drawing/2014/main" id="{8515F179-FDEB-074B-9CB6-BBC9296E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288" cy="912"/>
              <a:chOff x="4176" y="1488"/>
              <a:chExt cx="192" cy="768"/>
            </a:xfrm>
          </p:grpSpPr>
          <p:sp>
            <p:nvSpPr>
              <p:cNvPr id="8214" name="Line 22">
                <a:extLst>
                  <a:ext uri="{FF2B5EF4-FFF2-40B4-BE49-F238E27FC236}">
                    <a16:creationId xmlns:a16="http://schemas.microsoft.com/office/drawing/2014/main" id="{161ED808-86BD-B549-A5FC-733A0C10D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BFD12B30-46AA-D540-9FC3-BDCEB452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23DF48C1-6C2F-EA4C-B488-7A367657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id="{6195F9EF-2AA8-6A4C-9012-29F745A53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373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304800" progId="Equation.DSMT36">
                  <p:embed/>
                </p:oleObj>
              </mc:Choice>
              <mc:Fallback>
                <p:oleObj name="Equation" r:id="rId4" imgW="762000" imgH="304800" progId="Equation.DSMT36">
                  <p:embed/>
                  <p:pic>
                    <p:nvPicPr>
                      <p:cNvPr id="8217" name="Object 25">
                        <a:extLst>
                          <a:ext uri="{FF2B5EF4-FFF2-40B4-BE49-F238E27FC236}">
                            <a16:creationId xmlns:a16="http://schemas.microsoft.com/office/drawing/2014/main" id="{6195F9EF-2AA8-6A4C-9012-29F745A53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733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AutoShape 27">
            <a:extLst>
              <a:ext uri="{FF2B5EF4-FFF2-40B4-BE49-F238E27FC236}">
                <a16:creationId xmlns:a16="http://schemas.microsoft.com/office/drawing/2014/main" id="{9AF07337-876D-2048-95C6-739E9874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1524000" cy="27432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2C9F668F-B155-9A41-97BC-7DD988D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65FDF-8BAC-9F15-8499-99B0FB65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561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71B1-69A8-344E-113A-A66645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61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63FE-DB87-B8DE-AD56-0A8400FF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37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3</a:t>
            </a:r>
            <a:endParaRPr lang="en-US" altLang="en-US" sz="2800" i="1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13EEDBB-0D29-9BD3-07F1-DB89F5FE1790}"/>
              </a:ext>
            </a:extLst>
          </p:cNvPr>
          <p:cNvGrpSpPr>
            <a:grpSpLocks/>
          </p:cNvGrpSpPr>
          <p:nvPr/>
        </p:nvGrpSpPr>
        <p:grpSpPr bwMode="auto">
          <a:xfrm>
            <a:off x="8345899" y="1149540"/>
            <a:ext cx="536575" cy="338137"/>
            <a:chOff x="2854155" y="5570801"/>
            <a:chExt cx="536163" cy="3392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DE64F0-D20F-3328-215A-4A2407E5C29E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79BF12-FD71-CDA2-E912-90BC71AD520B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CBD6CD99-7692-4AEC-1756-AEC8E85C9D6C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55889"/>
            <a:ext cx="536575" cy="336550"/>
            <a:chOff x="4710288" y="5577174"/>
            <a:chExt cx="536162" cy="33762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B8FDB0-0EA7-73FC-7059-3F686E75C489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9B86E9-540E-A5A2-2A74-E0922E28E47D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F5D1E0-1788-F37B-B4A6-5D5EFDFA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9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C6F316C-78EA-C2A6-6EA4-AB801BA80FBE}"/>
              </a:ext>
            </a:extLst>
          </p:cNvPr>
          <p:cNvGrpSpPr>
            <a:grpSpLocks/>
          </p:cNvGrpSpPr>
          <p:nvPr/>
        </p:nvGrpSpPr>
        <p:grpSpPr bwMode="auto">
          <a:xfrm>
            <a:off x="7828374" y="1097151"/>
            <a:ext cx="1071563" cy="564962"/>
            <a:chOff x="2336526" y="5518576"/>
            <a:chExt cx="1072326" cy="8327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B3FACA-ABB4-4AEE-53E2-BC5370643A7E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73AA4E-F857-A177-530F-F5C6CB1B29F1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15F8C72-42FC-F6D2-19A8-2CC62BFC84B7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03502"/>
            <a:ext cx="1157287" cy="562805"/>
            <a:chOff x="4710288" y="5573414"/>
            <a:chExt cx="536162" cy="33819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E01914-F768-7A98-D5AB-23806554FE2E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FE6247-011C-ECA4-7FED-4190A9BA2B98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187602-1D8D-3C99-9EED-44A58E40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45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3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7B1EA-6667-FAAD-535D-6FE6E38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42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/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4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4" grpId="0" autoUpdateAnimBg="0"/>
      <p:bldP spid="8205" grpId="0" autoUpdateAnimBg="0"/>
      <p:bldP spid="8207" grpId="0" autoUpdateAnimBg="0"/>
      <p:bldP spid="8208" grpId="0" autoUpdateAnimBg="0"/>
      <p:bldP spid="8210" grpId="0" autoUpdateAnimBg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145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1853693"/>
            <a:ext cx="28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en-US" sz="2400" b="1" u="sng" dirty="0"/>
              <a:t>Multiplying Matrices</a:t>
            </a:r>
            <a:r>
              <a:rPr lang="en-US" sz="2400" dirty="0"/>
              <a:t> – order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5529493" y="2899120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91077" y="2899120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0" name="Oval 9"/>
          <p:cNvSpPr/>
          <p:nvPr/>
        </p:nvSpPr>
        <p:spPr>
          <a:xfrm>
            <a:off x="6192511" y="2884087"/>
            <a:ext cx="1795685" cy="66034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669279" y="376246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41472" y="5359086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2 x 2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4666477" y="3297264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>
            <a:off x="8864977" y="3214259"/>
            <a:ext cx="864314" cy="26529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1215-924B-A44A-A39D-603B147D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5" y="-26168"/>
            <a:ext cx="9779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 bldLvl="2"/>
      <p:bldP spid="8" grpId="0" build="p"/>
      <p:bldP spid="9" grpId="0" build="p"/>
      <p:bldP spid="10" grpId="0" animBg="1"/>
      <p:bldP spid="12" grpId="0" build="p"/>
      <p:bldP spid="13" grpId="0" build="p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/>
          <p:cNvSpPr txBox="1">
            <a:spLocks/>
          </p:cNvSpPr>
          <p:nvPr/>
        </p:nvSpPr>
        <p:spPr>
          <a:xfrm>
            <a:off x="5765642" y="2907364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529788" y="289833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2</a:t>
            </a:r>
          </a:p>
        </p:txBody>
      </p:sp>
      <p:sp>
        <p:nvSpPr>
          <p:cNvPr id="19" name="Oval 18"/>
          <p:cNvSpPr/>
          <p:nvPr/>
        </p:nvSpPr>
        <p:spPr>
          <a:xfrm>
            <a:off x="6356245" y="2833811"/>
            <a:ext cx="1902939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628283" y="369004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651592" y="5271232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3 x 2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840228" y="3222503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H="1">
            <a:off x="8827289" y="3241276"/>
            <a:ext cx="864314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17" grpId="0" build="p"/>
      <p:bldP spid="18" grpId="0" build="p"/>
      <p:bldP spid="19" grpId="0" animBg="1"/>
      <p:bldP spid="20" grpId="0" build="p"/>
      <p:bldP spid="21" grpId="0" build="p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/>
          <p:cNvSpPr txBox="1">
            <a:spLocks/>
          </p:cNvSpPr>
          <p:nvPr/>
        </p:nvSpPr>
        <p:spPr>
          <a:xfrm>
            <a:off x="3962400" y="3950778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504472" y="394172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4" name="Oval 13"/>
          <p:cNvSpPr/>
          <p:nvPr/>
        </p:nvSpPr>
        <p:spPr>
          <a:xfrm>
            <a:off x="4568858" y="3908911"/>
            <a:ext cx="1527142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27339" y="5074639"/>
            <a:ext cx="8038036" cy="8326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Don’t match, CANNOT MULTIPLY</a:t>
            </a:r>
          </a:p>
        </p:txBody>
      </p:sp>
    </p:spTree>
    <p:extLst>
      <p:ext uri="{BB962C8B-B14F-4D97-AF65-F5344CB8AC3E}">
        <p14:creationId xmlns:p14="http://schemas.microsoft.com/office/powerpoint/2010/main" val="81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build="p"/>
      <p:bldP spid="13" grpId="0" build="p"/>
      <p:bldP spid="14" grpId="0" animBg="1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blipFill>
                <a:blip r:embed="rId2"/>
                <a:stretch>
                  <a:fillRect l="-16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6817236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8501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2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1303" y="121750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4" name="Left Bracket 13"/>
          <p:cNvSpPr/>
          <p:nvPr/>
        </p:nvSpPr>
        <p:spPr>
          <a:xfrm rot="16200000">
            <a:off x="8350286" y="708119"/>
            <a:ext cx="144016" cy="1798088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0100" y="16431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dimensions of product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7174" y="199095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13588" y="1807143"/>
            <a:ext cx="2782829" cy="157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first row, first column so we take 1</a:t>
            </a:r>
            <a:r>
              <a:rPr lang="en-US" sz="2400" baseline="30000" dirty="0"/>
              <a:t>st</a:t>
            </a:r>
            <a:r>
              <a:rPr lang="en-US" sz="2400" dirty="0"/>
              <a:t> row of </a:t>
            </a:r>
            <a:r>
              <a:rPr lang="en-US" sz="2400" i="1" dirty="0"/>
              <a:t>A</a:t>
            </a:r>
            <a:r>
              <a:rPr lang="en-US" sz="2400" dirty="0"/>
              <a:t> × 1</a:t>
            </a:r>
            <a:r>
              <a:rPr lang="en-US" sz="2400" baseline="30000" dirty="0"/>
              <a:t>st</a:t>
            </a:r>
            <a:r>
              <a:rPr lang="en-US" sz="2400" dirty="0"/>
              <a:t> column of </a:t>
            </a:r>
            <a:r>
              <a:rPr lang="en-US" sz="2400" i="1" dirty="0"/>
              <a:t>B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7506626" y="2271916"/>
            <a:ext cx="577593" cy="344391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672048" y="2573855"/>
            <a:ext cx="508250" cy="330577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72174" y="2033520"/>
            <a:ext cx="16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 yourself how to get this element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144" y="29552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34504" y="240480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4659711" y="3687003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7113464" y="289208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226512" y="266212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 rot="10800000">
            <a:off x="8615233" y="3686759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53944" y="685801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49015" y="21490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83140" y="71019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238325" y="19738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53944" y="1046695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34504" y="23066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941" y="1053260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50138" y="21490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blipFill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332274" y="5433746"/>
            <a:ext cx="1395679" cy="114599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  <p:bldP spid="12" grpId="0" build="p"/>
      <p:bldP spid="13" grpId="0"/>
      <p:bldP spid="14" grpId="0" animBg="1"/>
      <p:bldP spid="15" grpId="0"/>
      <p:bldP spid="16" grpId="0"/>
      <p:bldP spid="17" grpId="0"/>
      <p:bldP spid="22" grpId="0"/>
      <p:bldP spid="25" grpId="0" animBg="1"/>
      <p:bldP spid="26" grpId="0" animBg="1"/>
      <p:bldP spid="27" grpId="0"/>
      <p:bldP spid="30" grpId="0" animBg="1"/>
      <p:bldP spid="31" grpId="0"/>
      <p:bldP spid="34" grpId="0"/>
      <p:bldP spid="35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3.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8353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07770" y="3106784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7770" y="313371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709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4.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39787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4" y="303058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96884" y="3027321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6.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3"/>
          <p:cNvSpPr txBox="1">
            <a:spLocks/>
          </p:cNvSpPr>
          <p:nvPr/>
        </p:nvSpPr>
        <p:spPr>
          <a:xfrm>
            <a:off x="2852060" y="2134226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(1 x 2)(2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830259" cy="70840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66033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88423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63854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0657" y="89828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67220" y="2109442"/>
            <a:ext cx="968827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651206" y="2141345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1 x 2</a:t>
            </a:r>
          </a:p>
        </p:txBody>
      </p:sp>
    </p:spTree>
    <p:extLst>
      <p:ext uri="{BB962C8B-B14F-4D97-AF65-F5344CB8AC3E}">
        <p14:creationId xmlns:p14="http://schemas.microsoft.com/office/powerpoint/2010/main" val="9547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6" grpId="0" animBg="1"/>
      <p:bldP spid="19" grpId="0" build="p" bldLvl="2"/>
      <p:bldP spid="19" grpId="1" build="allAtOnce"/>
      <p:bldP spid="26" grpId="0" build="p" bldLvl="2"/>
      <p:bldP spid="28" grpId="0" animBg="1"/>
      <p:bldP spid="29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7.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742865" y="1478893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103696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(3 x 2)(2 x 3)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3 x 3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782172" y="1479848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56249" y="1187459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9882" y="1472782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2857" y="1835785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1117633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92857" y="1792751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56249" y="1179154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68152" y="1847493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12243" y="228600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57800" y="1103457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19277" y="227671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6249" y="1170849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80151" y="226939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83197" y="1160965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3"/>
              <p:cNvSpPr txBox="1">
                <a:spLocks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/>
              <p:cNvSpPr txBox="1">
                <a:spLocks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/>
              <p:cNvSpPr txBox="1">
                <a:spLocks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/>
              <p:cNvSpPr txBox="1">
                <a:spLocks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/>
              <p:cNvSpPr txBox="1">
                <a:spLocks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/>
              <p:cNvSpPr txBox="1">
                <a:spLocks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3"/>
              <p:cNvSpPr txBox="1">
                <a:spLocks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4984197" y="4770206"/>
            <a:ext cx="2874615" cy="1564606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12"/>
                <a:stretch>
                  <a:fillRect t="-130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7" grpId="0" build="p" bldLvl="2"/>
      <p:bldP spid="28" grpId="0" build="p" bldLvl="2"/>
      <p:bldP spid="61" grpId="0" build="p" bldLvl="2"/>
      <p:bldP spid="61" grpId="1" build="allAtOnce"/>
      <p:bldP spid="62" grpId="0" build="p" bldLvl="2"/>
      <p:bldP spid="62" grpId="1" build="allAtOnce"/>
      <p:bldP spid="63" grpId="0" build="p" bldLvl="2"/>
      <p:bldP spid="63" grpId="1" build="allAtOnce"/>
      <p:bldP spid="64" grpId="0" build="p" bldLvl="2"/>
      <p:bldP spid="64" grpId="1" build="allAtOnce"/>
      <p:bldP spid="65" grpId="0" build="p" bldLvl="2"/>
      <p:bldP spid="65" grpId="1" build="allAtOnce"/>
      <p:bldP spid="66" grpId="0" build="p" bldLvl="2"/>
      <p:bldP spid="66" grpId="1" build="allAtOnce"/>
      <p:bldP spid="67" grpId="0" build="p" bldLvl="2"/>
      <p:bldP spid="67" grpId="1" build="allAtOnce"/>
      <p:bldP spid="68" grpId="0" build="p" bldLvl="2"/>
      <p:bldP spid="68" grpId="1" build="allAtOnce"/>
      <p:bldP spid="69" grpId="0" build="p" bldLvl="2"/>
      <p:bldP spid="33" grpId="0" animBg="1"/>
      <p:bldP spid="3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987" y="2667000"/>
            <a:ext cx="753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 Multiplication</a:t>
            </a:r>
          </a:p>
        </p:txBody>
      </p:sp>
      <p:pic>
        <p:nvPicPr>
          <p:cNvPr id="1026" name="Picture 2" descr="http://www.mathwarehouse.com/algebra/matrix/images/matrix-multiplication/matrix-multi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2869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gures.boundless.com/15914/full/graphi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70477"/>
            <a:ext cx="2576397" cy="2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lmath.com/algebra/24-matrices/images/04-matrices-0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6553200" y="609600"/>
            <a:ext cx="3410478" cy="15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aKhhYguY0D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3527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8.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399" y="1591896"/>
            <a:ext cx="2329544" cy="16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8999" y="911786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9" y="1600200"/>
            <a:ext cx="2329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982687" y="2172286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2687" y="2133600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(2 x 3)(3 x 2)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2 x 2</a:t>
            </a:r>
          </a:p>
        </p:txBody>
      </p:sp>
    </p:spTree>
    <p:extLst>
      <p:ext uri="{BB962C8B-B14F-4D97-AF65-F5344CB8AC3E}">
        <p14:creationId xmlns:p14="http://schemas.microsoft.com/office/powerpoint/2010/main" val="3298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  <p:bldP spid="2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30BA-82F7-5D4D-B304-9213D5C6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D1ABF-66D9-EA4A-9AB4-74B1C920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0"/>
            <a:ext cx="69720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F8F99-E91C-8A44-AEF8-0B4993F7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733800"/>
            <a:ext cx="4419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721403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18996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21913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5" y="3052357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3048000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92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+2(4)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6921239" y="4970062"/>
            <a:ext cx="3435678" cy="121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***NOT the same as AB (#4)!!!!</a:t>
            </a:r>
          </a:p>
        </p:txBody>
      </p:sp>
    </p:spTree>
    <p:extLst>
      <p:ext uri="{BB962C8B-B14F-4D97-AF65-F5344CB8AC3E}">
        <p14:creationId xmlns:p14="http://schemas.microsoft.com/office/powerpoint/2010/main" val="334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19" grpId="2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blipFill>
                <a:blip r:embed="rId2"/>
                <a:stretch>
                  <a:fillRect l="-167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1"/>
          <p:cNvSpPr txBox="1">
            <a:spLocks/>
          </p:cNvSpPr>
          <p:nvPr/>
        </p:nvSpPr>
        <p:spPr>
          <a:xfrm>
            <a:off x="6083969" y="4642919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124670" y="4616896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4" name="Left Bracket 53"/>
          <p:cNvSpPr/>
          <p:nvPr/>
        </p:nvSpPr>
        <p:spPr>
          <a:xfrm rot="16200000">
            <a:off x="7072255" y="4904502"/>
            <a:ext cx="155990" cy="482301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601" y="547996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Wait! You Can’t!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8748367" y="3617901"/>
            <a:ext cx="1726013" cy="58923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build="p"/>
      <p:bldP spid="52" grpId="0" build="p"/>
      <p:bldP spid="54" grpId="0" animBg="1"/>
      <p:bldP spid="55" grpId="0"/>
      <p:bldP spid="58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2BB-B0F4-BE45-A5EE-2581EFD5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9" y="0"/>
            <a:ext cx="9810604" cy="880533"/>
          </a:xfrm>
        </p:spPr>
        <p:txBody>
          <a:bodyPr/>
          <a:lstStyle/>
          <a:p>
            <a:r>
              <a:rPr lang="en-US" dirty="0"/>
              <a:t>The summing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B508-3227-674B-9FDD-52C929A4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880533"/>
            <a:ext cx="120555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A row or column matrix in which all the elements are 1 is called a summing matrix.</a:t>
            </a:r>
          </a:p>
          <a:p>
            <a:r>
              <a:rPr lang="en-US" sz="2400" dirty="0"/>
              <a:t>The matrices below are all examples of summing matrices.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rules for using a summing matrix to sum the rows and columns of a matrix follow.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F107-C54C-3B44-844B-68976B91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940111"/>
            <a:ext cx="4673600" cy="158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3257F-5CFC-9A44-81BA-5A91FD61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3944036"/>
            <a:ext cx="10502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12B-2AB1-0B48-95E2-60D8B9D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24"/>
          </a:xfrm>
        </p:spPr>
        <p:txBody>
          <a:bodyPr>
            <a:normAutofit/>
          </a:bodyPr>
          <a:lstStyle/>
          <a:p>
            <a:r>
              <a:rPr lang="en-US" dirty="0"/>
              <a:t>Using matrix multiplication to </a:t>
            </a:r>
            <a:br>
              <a:rPr lang="en-US" dirty="0"/>
            </a:br>
            <a:r>
              <a:rPr lang="en-US" dirty="0"/>
              <a:t>sum the rows and columns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66E7-036C-B34B-896D-736A5466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534"/>
            <a:ext cx="12192000" cy="53170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matrix multiplication to generate a matrix that:</a:t>
            </a:r>
          </a:p>
          <a:p>
            <a:endParaRPr lang="en-US" sz="2400" dirty="0"/>
          </a:p>
          <a:p>
            <a:r>
              <a:rPr lang="en-US" sz="2400" dirty="0"/>
              <a:t>displays row sums of the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displays the column sums of the matrix</a:t>
            </a:r>
          </a:p>
          <a:p>
            <a:endParaRPr lang="en-US" sz="2400" dirty="0"/>
          </a:p>
          <a:p>
            <a:r>
              <a:rPr lang="en-US" sz="2400" dirty="0"/>
              <a:t>Solutions:</a:t>
            </a:r>
          </a:p>
          <a:p>
            <a:r>
              <a:rPr lang="en-US" sz="2400" dirty="0"/>
              <a:t>To sum the rows of a 3×3 matrix, </a:t>
            </a:r>
          </a:p>
          <a:p>
            <a:r>
              <a:rPr lang="en-US" sz="2400" dirty="0"/>
              <a:t>post-multiply a 3×1 summing matrix.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sum the columns of a 2×5 matrix, </a:t>
            </a:r>
          </a:p>
          <a:p>
            <a:r>
              <a:rPr lang="en-US" sz="2400" dirty="0"/>
              <a:t>pre-multiply a 1×2 summing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70B9-9941-D940-86FC-88A6F764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1" y="1845734"/>
            <a:ext cx="1453123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EE72-30C1-4F44-8B36-401C2814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4" y="3034244"/>
            <a:ext cx="3403350" cy="98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E30F2-E302-154C-B72E-29CD0345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54" y="4268768"/>
            <a:ext cx="2745723" cy="111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EA876-9AA0-324B-9FDF-6F1B8452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42" y="5489576"/>
            <a:ext cx="3666598" cy="1388534"/>
          </a:xfrm>
          <a:prstGeom prst="rect">
            <a:avLst/>
          </a:prstGeom>
        </p:spPr>
      </p:pic>
      <p:pic>
        <p:nvPicPr>
          <p:cNvPr id="6146" name="Picture 2" descr="Examples High Res Stock Images | Shutterstock">
            <a:extLst>
              <a:ext uri="{FF2B5EF4-FFF2-40B4-BE49-F238E27FC236}">
                <a16:creationId xmlns:a16="http://schemas.microsoft.com/office/drawing/2014/main" id="{D78224C0-ECD0-B041-BE7E-6CB1DBC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6" y="-1"/>
            <a:ext cx="1337733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5EBE-B455-5C47-B514-C9C5C9E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Displaying assets of simultaneous equations in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DD4B-1F28-CA4C-8C8F-4CDFFB55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 the next chapter, you will learn to solve sets of simultaneous linear equations using matrices. The first step in this process is to write a set of simultaneous equations in matrix notation using matrix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04581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474-61BE-044D-B521-42CD361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90"/>
            <a:ext cx="12192000" cy="903443"/>
          </a:xfrm>
        </p:spPr>
        <p:txBody>
          <a:bodyPr>
            <a:normAutofit/>
          </a:bodyPr>
          <a:lstStyle/>
          <a:p>
            <a:r>
              <a:rPr lang="en-US" sz="2600" dirty="0"/>
              <a:t>Generating sets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F326-858D-1A43-B5EB-D58712EE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416"/>
            <a:ext cx="10861483" cy="4082584"/>
          </a:xfrm>
        </p:spPr>
        <p:txBody>
          <a:bodyPr>
            <a:noAutofit/>
          </a:bodyPr>
          <a:lstStyle/>
          <a:p>
            <a:r>
              <a:rPr lang="en-US" sz="2400" dirty="0"/>
              <a:t>Solution	 </a:t>
            </a:r>
          </a:p>
          <a:p>
            <a:r>
              <a:rPr lang="en-US" sz="2400" dirty="0"/>
              <a:t>Write out the matrix equation and then multiply out the left-hand side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the matrices to be equal:</a:t>
            </a:r>
          </a:p>
          <a:p>
            <a:r>
              <a:rPr lang="en-US" sz="2400" dirty="0"/>
              <a:t>4𝑥+2𝑦 must equal 5</a:t>
            </a:r>
          </a:p>
          <a:p>
            <a:r>
              <a:rPr lang="en-US" sz="2400" dirty="0"/>
              <a:t>and</a:t>
            </a:r>
          </a:p>
          <a:p>
            <a:r>
              <a:rPr lang="en-US" sz="2400" dirty="0"/>
              <a:t>3𝑥+2𝑦 must equal 2.</a:t>
            </a:r>
          </a:p>
          <a:p>
            <a:r>
              <a:rPr lang="en-US" sz="2400" dirty="0"/>
              <a:t>This gives the required pair of simultaneous linear equations.</a:t>
            </a:r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8080B3FD-B7C3-0641-B838-65EFB881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4" y="0"/>
            <a:ext cx="750434" cy="7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DDE94-FD11-3E41-B76B-71F1EEB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43"/>
            <a:ext cx="12192000" cy="194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7EECB-490C-A34C-A93D-E19821C0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33" y="3817988"/>
            <a:ext cx="2518834" cy="173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01D1E-4EB4-7548-9B5D-4419824D3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1" y="5818717"/>
            <a:ext cx="2362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just rectangular arrays of items</a:t>
            </a:r>
          </a:p>
          <a:p>
            <a:r>
              <a:rPr lang="en-US" dirty="0"/>
              <a:t>A typical matrix is a rectangular array of numbers arranged in rows and columns.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352800"/>
          <a:ext cx="4965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711000" progId="Equation.DSMT4">
                  <p:embed/>
                </p:oleObj>
              </mc:Choice>
              <mc:Fallback>
                <p:oleObj name="Equation" r:id="rId2" imgW="151128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4965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" y="461964"/>
            <a:ext cx="9810604" cy="1216024"/>
          </a:xfrm>
        </p:spPr>
        <p:txBody>
          <a:bodyPr/>
          <a:lstStyle/>
          <a:p>
            <a:r>
              <a:rPr lang="en-US" dirty="0"/>
              <a:t>Sizing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 matrices are “sized” using the number of rows (m) by number of columns (n).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3562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711200" progId="Equation.DSMT4">
                  <p:embed/>
                </p:oleObj>
              </mc:Choice>
              <mc:Fallback>
                <p:oleObj name="Equation" r:id="rId2" imgW="15113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5623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1" y="2667000"/>
          <a:ext cx="2333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711000" progId="Equation.DSMT4">
                  <p:embed/>
                </p:oleObj>
              </mc:Choice>
              <mc:Fallback>
                <p:oleObj name="Equation" r:id="rId4" imgW="9903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667000"/>
                        <a:ext cx="23336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4343401"/>
          <a:ext cx="20335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914400" progId="Equation.DSMT4">
                  <p:embed/>
                </p:oleObj>
              </mc:Choice>
              <mc:Fallback>
                <p:oleObj name="Equation" r:id="rId6" imgW="8632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1"/>
                        <a:ext cx="20335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6858000" y="5105401"/>
          <a:ext cx="1316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1"/>
                        <a:ext cx="13160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0C9413-76C5-AF47-A1B2-B68CB22FE1EF}"/>
              </a:ext>
            </a:extLst>
          </p:cNvPr>
          <p:cNvSpPr/>
          <p:nvPr/>
        </p:nvSpPr>
        <p:spPr>
          <a:xfrm>
            <a:off x="5956181" y="6156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Order of multiplication is important when multiplying matrices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3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can be added (or subtracted) as long as the 2 matrices are the same size</a:t>
            </a:r>
          </a:p>
          <a:p>
            <a:pPr lvl="1"/>
            <a:r>
              <a:rPr lang="en-US" dirty="0"/>
              <a:t>Simply add or subtract the corresponding components of each matrix. 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09800" y="3429001"/>
          <a:ext cx="71897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1"/>
                        <a:ext cx="7189788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8" y="623889"/>
            <a:ext cx="9810604" cy="1216024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Matrix Multiplication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69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Multiplying Matrices together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/>
              <a:buChar char="à"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Matrices can only be multiplied if the number of columns in the first is the same as the number of rows in the second.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cnx.org/content/m32159/latest/matrixMulti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" y="256046"/>
            <a:ext cx="2008102" cy="6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956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1" y="434340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−27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436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08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80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6172201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964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ttp://www.coolmath.com/algebra/24-matrices/images/04-matrices-03.gif">
            <a:extLst>
              <a:ext uri="{FF2B5EF4-FFF2-40B4-BE49-F238E27FC236}">
                <a16:creationId xmlns:a16="http://schemas.microsoft.com/office/drawing/2014/main" id="{1D12FEE5-12DF-E141-94EF-DAA0DB7BF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8210422" y="1684523"/>
            <a:ext cx="2438400" cy="1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1974-B579-8A4A-BD10-6C5D1EAA6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-38099"/>
            <a:ext cx="10071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" grpId="0"/>
      <p:bldP spid="19" grpId="0"/>
      <p:bldP spid="16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7D38261-7D5A-EC45-998A-71F59B4D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1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EE19E2-61B8-A949-BBA0-4AAA78B6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8D5C9CB-3FDE-C946-8A09-B178036F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741F233-CE28-114D-9800-FA2317EE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B71FA1DC-31D6-F04C-99C3-AC3F2447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C5A6C126-001E-9D4E-B0EC-D2281051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762125"/>
            <a:ext cx="5741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the product </a:t>
            </a:r>
            <a:r>
              <a:rPr lang="en-US" altLang="en-US" sz="2800" i="1"/>
              <a:t>AB </a:t>
            </a:r>
            <a:r>
              <a:rPr lang="en-US" altLang="en-US" sz="2800"/>
              <a:t>be calculated?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78EC2-187E-2D4F-A97A-6B72FC6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870200"/>
            <a:ext cx="795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following diagram shows that </a:t>
            </a:r>
            <a:r>
              <a:rPr lang="en-US" altLang="en-US" sz="2800" i="1"/>
              <a:t>AB </a:t>
            </a:r>
            <a:r>
              <a:rPr lang="en-US" altLang="en-US" sz="2800"/>
              <a:t>can be calculated, because the number of columns of </a:t>
            </a:r>
            <a:r>
              <a:rPr lang="en-US" altLang="en-US" sz="2800" i="1"/>
              <a:t>A </a:t>
            </a:r>
            <a:r>
              <a:rPr lang="en-US" altLang="en-US" sz="2800"/>
              <a:t>is equal to the number of rows of </a:t>
            </a:r>
            <a:r>
              <a:rPr lang="en-US" altLang="en-US" sz="2800" i="1"/>
              <a:t>B. </a:t>
            </a:r>
            <a:r>
              <a:rPr lang="en-US" altLang="en-US" sz="2800"/>
              <a:t>(Both are 2.)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8FC61-B2B3-F64F-AD21-08A546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0974-D6B0-2244-94CF-DFC41C40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1818-4055-7342-BACA-A0F5F33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533B8-6A6A-5342-B990-4CF5CBD8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B3B21E1-7163-CB44-B46D-CC5D27F8C289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FE372B-0951-1845-88F8-A13CC46AE7D1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0BC824-7DF8-E44D-A49C-E9DC8B0D2105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3A6F9D9D-0448-8943-BC07-4F4EEADEA8E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E9877-30D1-0D44-9C5C-0F98EE7F7D94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02293D-41CA-7245-B9CB-D951BCA2E2A0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76BB96-5185-FD4B-8103-3FA2712C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BA6D883-8810-2A48-8E86-9C579C43E856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603557-377F-4848-B58C-28A483B2B191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CE2A2E-703A-594D-A1D1-FF02C9DBACE0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F136BA31-37AA-4E4B-A178-0C6171FEAD8E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19701"/>
            <a:ext cx="1157287" cy="828675"/>
            <a:chOff x="4710288" y="5570802"/>
            <a:chExt cx="536163" cy="34080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351D23-BCF3-B949-9027-A0A1CC1E578F}"/>
                </a:ext>
              </a:extLst>
            </p:cNvPr>
            <p:cNvCxnSpPr/>
            <p:nvPr/>
          </p:nvCxnSpPr>
          <p:spPr>
            <a:xfrm rot="5400000" flipH="1" flipV="1">
              <a:off x="5072532" y="5738837"/>
              <a:ext cx="337542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48A934-E94E-2E46-B0AC-E46DA3987E87}"/>
                </a:ext>
              </a:extLst>
            </p:cNvPr>
            <p:cNvCxnSpPr/>
            <p:nvPr/>
          </p:nvCxnSpPr>
          <p:spPr>
            <a:xfrm rot="10800000">
              <a:off x="4710288" y="5908344"/>
              <a:ext cx="536163" cy="32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F1231E-9C51-2C44-AD57-03151CF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3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B498-F2C8-FD49-8778-E71C53A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57B1098-08C0-E147-A078-83BB43A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6FFACAC-7388-8845-842B-69CE1D494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69BE525-75A8-B141-8F7D-82A22D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76F7BE6-2180-1E44-9200-C5208312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1446" name="TextBox 4">
            <a:extLst>
              <a:ext uri="{FF2B5EF4-FFF2-40B4-BE49-F238E27FC236}">
                <a16:creationId xmlns:a16="http://schemas.microsoft.com/office/drawing/2014/main" id="{BE1AC3FA-26C6-D547-B9C1-0BAE8CD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8407-8016-5949-8E28-61DBA4FD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F80E-1B71-064F-A465-1B78B341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F561A-EF5A-D54D-A386-03E0BAA3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5CFC-7AC8-2D48-BEE6-2380D471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4608C8E-D5C9-DC41-B9F9-C5F686750486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CC288F-DC51-4D4A-BBE3-96D89C39E8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1271AB-0B0F-9D42-8BB6-6641606FCA00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97098CE-6CF2-194D-A7A2-D6EEE8CD9BFC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7AE5-8AA9-D549-8AA1-8D3320E2901C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F86532-AFB7-6749-8F81-46BBB47CC709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0E967-DD10-DB43-A447-5C0F446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128EAD83-1CA1-4B47-B596-130EEBE60019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58C81C-726F-9F42-A01B-B69AAB636842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34AD63-1F9B-004F-B1BF-FDE59BE6EC7B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BFC39A9-4DE7-2A4B-AD21-CD0FFD6F9BC9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26051"/>
            <a:ext cx="1157287" cy="822325"/>
            <a:chOff x="4710288" y="5573414"/>
            <a:chExt cx="536162" cy="3381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1EB133-31C8-354D-AE67-F600C5F3867D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5E2DBF-8D45-5246-8335-E819DC735AD3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BE3601-D6CA-5146-B88B-18E65F7D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size of </a:t>
            </a:r>
            <a:r>
              <a:rPr lang="en-US" altLang="en-US" i="1">
                <a:solidFill>
                  <a:srgbClr val="C00000"/>
                </a:solidFill>
              </a:rPr>
              <a:t>AB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    3 </a:t>
            </a:r>
            <a:r>
              <a:rPr lang="en-US" altLang="en-US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1457" name="Rectangle 26">
            <a:extLst>
              <a:ext uri="{FF2B5EF4-FFF2-40B4-BE49-F238E27FC236}">
                <a16:creationId xmlns:a16="http://schemas.microsoft.com/office/drawing/2014/main" id="{F85FB27F-F4E0-4B4C-A5A3-1126FC8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1766889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</a:t>
            </a:r>
            <a:r>
              <a:rPr lang="en-US" altLang="en-US" sz="2800" i="1"/>
              <a:t>AB </a:t>
            </a:r>
            <a:r>
              <a:rPr lang="en-US" altLang="en-US" sz="2800"/>
              <a:t>can be calculated, what size is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EC8DF-8C63-1543-849D-9EBBF79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965450"/>
            <a:ext cx="700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As indicated in the diagram below, the product </a:t>
            </a:r>
            <a:r>
              <a:rPr lang="en-US" altLang="en-US" sz="2800" i="1" dirty="0"/>
              <a:t>AB </a:t>
            </a:r>
            <a:r>
              <a:rPr lang="en-US" altLang="en-US" sz="2800" dirty="0"/>
              <a:t>is a 3 x 4 matrix.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61D477-CC0A-8F43-9E7E-739C6803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2AB8ADD-F6DF-A141-8F32-D597BE5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93BC1E87-123E-D34D-9301-673A0C95D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00947FD-AF03-EE4C-8EE6-F974C184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DBC3B47-D510-664F-BA09-ADD6A7F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A5E363F9-2FF6-A746-B5DF-16FC0DD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EE196-ED6C-F144-9323-90CC839B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640-BB34-B049-A380-AC1C22BD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0395-313D-2E4E-BAAF-777BA1A1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3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4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682E-15D3-D744-9321-2CCBE23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3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4</a:t>
            </a:r>
            <a:endParaRPr lang="en-US" altLang="en-US" sz="2800" i="1" dirty="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97A9233-EFB9-0B47-BD8A-CDA021FE2DC8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72C05-9B4F-6E4B-9E13-B3520EBBE756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CEF2-1854-5240-AA2E-9882939D4067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3A8B346-3F8C-B34B-983D-C5006EB522C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2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727F0-209D-6D41-8050-5609C5814621}"/>
                </a:ext>
              </a:extLst>
            </p:cNvPr>
            <p:cNvCxnSpPr/>
            <p:nvPr/>
          </p:nvCxnSpPr>
          <p:spPr>
            <a:xfrm rot="5400000" flipH="1" flipV="1">
              <a:off x="5064156" y="5745189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5A4402-480A-8E47-AF55-ABB75C3966F2}"/>
                </a:ext>
              </a:extLst>
            </p:cNvPr>
            <p:cNvCxnSpPr/>
            <p:nvPr/>
          </p:nvCxnSpPr>
          <p:spPr>
            <a:xfrm rot="10800000">
              <a:off x="4710288" y="5910015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16A9D55-4824-274C-8CEF-DB00820D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305426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different</a:t>
            </a:r>
            <a:endParaRPr lang="en-US" altLang="en-US" sz="2400" i="1">
              <a:solidFill>
                <a:srgbClr val="00B0F0"/>
              </a:solidFill>
            </a:endParaRPr>
          </a:p>
        </p:txBody>
      </p:sp>
      <p:sp>
        <p:nvSpPr>
          <p:cNvPr id="62478" name="Rectangle 31">
            <a:extLst>
              <a:ext uri="{FF2B5EF4-FFF2-40B4-BE49-F238E27FC236}">
                <a16:creationId xmlns:a16="http://schemas.microsoft.com/office/drawing/2014/main" id="{91F469AC-8ABD-6B44-AB2C-AF0E0ED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82764"/>
            <a:ext cx="382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</a:t>
            </a:r>
            <a:r>
              <a:rPr lang="en-US" altLang="en-US" sz="2800" i="1"/>
              <a:t>BA </a:t>
            </a:r>
            <a:r>
              <a:rPr lang="en-US" altLang="en-US" sz="2800"/>
              <a:t>be calculated?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CD09FC-8D8A-5549-9DF9-2D40CA72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0067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diagram below shows that </a:t>
            </a:r>
            <a:r>
              <a:rPr lang="en-US" altLang="en-US" sz="2800" i="1"/>
              <a:t>BA </a:t>
            </a:r>
            <a:r>
              <a:rPr lang="en-US" altLang="en-US" sz="2800"/>
              <a:t>cannot be calculated.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333182-F9D3-B148-BD3D-7346169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3" grpId="0"/>
    </p:bldLst>
  </p:timing>
</p:sld>
</file>

<file path=ppt/theme/theme1.xml><?xml version="1.0" encoding="utf-8"?>
<a:theme xmlns:a="http://schemas.openxmlformats.org/drawingml/2006/main" name="Archi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1159</Words>
  <Application>Microsoft Office PowerPoint</Application>
  <PresentationFormat>Widescreen</PresentationFormat>
  <Paragraphs>235</Paragraphs>
  <Slides>27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Bembo</vt:lpstr>
      <vt:lpstr>Calibri</vt:lpstr>
      <vt:lpstr>Cambria Math</vt:lpstr>
      <vt:lpstr>Comic Sans MS</vt:lpstr>
      <vt:lpstr>Open Sans</vt:lpstr>
      <vt:lpstr>Wingdings</vt:lpstr>
      <vt:lpstr>Wingdings 3</vt:lpstr>
      <vt:lpstr>ArchiveVTI</vt:lpstr>
      <vt:lpstr>Equation</vt:lpstr>
      <vt:lpstr>Matrix arithmetic: the product of two matrices </vt:lpstr>
      <vt:lpstr>PowerPoint Presentation</vt:lpstr>
      <vt:lpstr>What is a matrix?</vt:lpstr>
      <vt:lpstr>Sizing a matrix</vt:lpstr>
      <vt:lpstr>Matrix Addition</vt:lpstr>
      <vt:lpstr>Matrix Multiplication</vt:lpstr>
      <vt:lpstr>Example 1</vt:lpstr>
      <vt:lpstr>Example 2</vt:lpstr>
      <vt:lpstr>Example 3</vt:lpstr>
      <vt:lpstr>Example 4</vt:lpstr>
      <vt:lpstr>PowerPoint Presentation</vt:lpstr>
      <vt:lpstr>Matrix</vt:lpstr>
      <vt:lpstr>Matrix</vt:lpstr>
      <vt:lpstr>Matrix</vt:lpstr>
      <vt:lpstr>Matrix</vt:lpstr>
      <vt:lpstr>Multiplying Matrices</vt:lpstr>
      <vt:lpstr>Multiplying Matrices</vt:lpstr>
      <vt:lpstr>Multiplying Matrices</vt:lpstr>
      <vt:lpstr>Multiplying Matrices</vt:lpstr>
      <vt:lpstr>Multiplying Matrices</vt:lpstr>
      <vt:lpstr>Mathematica</vt:lpstr>
      <vt:lpstr>Multiplying Matrices</vt:lpstr>
      <vt:lpstr>Matrix</vt:lpstr>
      <vt:lpstr>The summing matrix</vt:lpstr>
      <vt:lpstr>Using matrix multiplication to  sum the rows and columns of a matrix</vt:lpstr>
      <vt:lpstr>Displaying assets of simultaneous equations in matrix form</vt:lpstr>
      <vt:lpstr>Generating sets of simultaneous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the product of two matrices </dc:title>
  <dc:creator>Yongmei Zhang</dc:creator>
  <cp:lastModifiedBy>Lyn ZHANG</cp:lastModifiedBy>
  <cp:revision>5</cp:revision>
  <dcterms:created xsi:type="dcterms:W3CDTF">2021-04-11T04:51:29Z</dcterms:created>
  <dcterms:modified xsi:type="dcterms:W3CDTF">2023-05-08T01:07:12Z</dcterms:modified>
</cp:coreProperties>
</file>