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420" r:id="rId3"/>
    <p:sldId id="997" r:id="rId4"/>
    <p:sldId id="992" r:id="rId5"/>
    <p:sldId id="993" r:id="rId6"/>
    <p:sldId id="968" r:id="rId7"/>
    <p:sldId id="967" r:id="rId8"/>
    <p:sldId id="970" r:id="rId9"/>
    <p:sldId id="971" r:id="rId10"/>
    <p:sldId id="972" r:id="rId11"/>
    <p:sldId id="973" r:id="rId12"/>
    <p:sldId id="974" r:id="rId13"/>
    <p:sldId id="975" r:id="rId14"/>
    <p:sldId id="976" r:id="rId15"/>
    <p:sldId id="977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9"/>
  </p:normalViewPr>
  <p:slideViewPr>
    <p:cSldViewPr snapToGrid="0" snapToObjects="1">
      <p:cViewPr varScale="1">
        <p:scale>
          <a:sx n="62" d="100"/>
          <a:sy n="6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formula for finding the slope of a line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endParaRPr lang="en-US"/>
        </a:p>
      </dgm:t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intercept-slope form of the equation of a</a:t>
          </a:r>
          <a:endParaRPr lang="en-AU" dirty="0"/>
        </a:p>
        <a:p>
          <a:r>
            <a:rPr lang="en-AU" dirty="0"/>
            <a:t>straight line</a:t>
          </a:r>
          <a:endParaRPr lang="en-US" dirty="0"/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  <dgm:t>
        <a:bodyPr/>
        <a:lstStyle/>
        <a:p>
          <a:endParaRPr lang="en-GB"/>
        </a:p>
      </dgm:t>
    </dgm:pt>
    <dgm:pt modelId="{B5C939F3-E0E3-A944-BE3A-8D72467D49F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Sketching straight-line graphs</a:t>
          </a:r>
          <a:endParaRPr lang="en-US" dirty="0"/>
        </a:p>
      </dgm:t>
    </dgm:pt>
    <dgm:pt modelId="{2B1CE2C0-1E56-7245-92A9-F9640548D13B}" type="parTrans" cxnId="{8A89351A-8069-254B-9AE1-CA712ECD25C4}">
      <dgm:prSet/>
      <dgm:spPr/>
      <dgm:t>
        <a:bodyPr/>
        <a:lstStyle/>
        <a:p>
          <a:endParaRPr lang="en-GB"/>
        </a:p>
      </dgm:t>
    </dgm:pt>
    <dgm:pt modelId="{97DC23F0-F395-4844-BC99-81B948A16E34}" type="sibTrans" cxnId="{8A89351A-8069-254B-9AE1-CA712ECD25C4}">
      <dgm:prSet/>
      <dgm:spPr/>
      <dgm:t>
        <a:bodyPr/>
        <a:lstStyle/>
        <a:p>
          <a:endParaRPr lang="en-GB"/>
        </a:p>
      </dgm:t>
    </dgm:pt>
    <dgm:pt modelId="{E1909C0F-F16B-4E1D-A2C6-EBFC836DCAA5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EEA2C42F-8774-419D-9AF6-A139D2DAA9AF}" type="pres">
      <dgm:prSet presAssocID="{260F342D-AF4A-4C48-8D7A-ADF09BCEE0CF}" presName="compNode" presStyleCnt="0"/>
      <dgm:spPr/>
    </dgm:pt>
    <dgm:pt modelId="{3AD76A6A-E4A2-4D13-8FF2-3D4CA35C7576}" type="pres">
      <dgm:prSet presAssocID="{260F342D-AF4A-4C48-8D7A-ADF09BCEE0CF}" presName="bgRect" presStyleLbl="bgShp" presStyleIdx="0" presStyleCnt="3"/>
      <dgm:spPr/>
    </dgm:pt>
    <dgm:pt modelId="{C3B334D7-C6B4-49C5-8A43-DC0C8704D5E4}" type="pres">
      <dgm:prSet presAssocID="{260F342D-AF4A-4C48-8D7A-ADF09BCEE0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E9E940BE-F3C1-4D79-86D9-B2C8B5743ED3}" type="pres">
      <dgm:prSet presAssocID="{260F342D-AF4A-4C48-8D7A-ADF09BCEE0CF}" presName="spaceRect" presStyleCnt="0"/>
      <dgm:spPr/>
    </dgm:pt>
    <dgm:pt modelId="{AB5DC0F3-B8B4-42AE-8FA0-B938C49D5127}" type="pres">
      <dgm:prSet presAssocID="{260F342D-AF4A-4C48-8D7A-ADF09BCEE0CF}" presName="parTx" presStyleLbl="revTx" presStyleIdx="0" presStyleCnt="3">
        <dgm:presLayoutVars>
          <dgm:chMax val="0"/>
          <dgm:chPref val="0"/>
        </dgm:presLayoutVars>
      </dgm:prSet>
      <dgm:spPr/>
    </dgm:pt>
    <dgm:pt modelId="{D1C88E2E-7085-4BD2-961C-A30014263D36}" type="pres">
      <dgm:prSet presAssocID="{15409EED-EC65-4D51-A75B-06481582A350}" presName="sibTrans" presStyleCnt="0"/>
      <dgm:spPr/>
    </dgm:pt>
    <dgm:pt modelId="{ABC63F0A-6BAE-4FA1-865B-D2FFB744EE07}" type="pres">
      <dgm:prSet presAssocID="{568018CB-AFB6-4543-98D8-B44F2621C6C5}" presName="compNode" presStyleCnt="0"/>
      <dgm:spPr/>
    </dgm:pt>
    <dgm:pt modelId="{71A05555-12F1-43A6-9963-CC05D6310C2E}" type="pres">
      <dgm:prSet presAssocID="{568018CB-AFB6-4543-98D8-B44F2621C6C5}" presName="bgRect" presStyleLbl="bgShp" presStyleIdx="1" presStyleCnt="3"/>
      <dgm:spPr/>
    </dgm:pt>
    <dgm:pt modelId="{7045582E-0938-4B80-A3AF-ADCDF0E12084}" type="pres">
      <dgm:prSet presAssocID="{568018CB-AFB6-4543-98D8-B44F2621C6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74D9BF5F-35DE-4422-881C-B5FE0E785918}" type="pres">
      <dgm:prSet presAssocID="{568018CB-AFB6-4543-98D8-B44F2621C6C5}" presName="spaceRect" presStyleCnt="0"/>
      <dgm:spPr/>
    </dgm:pt>
    <dgm:pt modelId="{D9469C3A-7094-4EB8-9687-33B002107295}" type="pres">
      <dgm:prSet presAssocID="{568018CB-AFB6-4543-98D8-B44F2621C6C5}" presName="parTx" presStyleLbl="revTx" presStyleIdx="1" presStyleCnt="3">
        <dgm:presLayoutVars>
          <dgm:chMax val="0"/>
          <dgm:chPref val="0"/>
        </dgm:presLayoutVars>
      </dgm:prSet>
      <dgm:spPr/>
    </dgm:pt>
    <dgm:pt modelId="{4E143CB9-C7FE-47F3-9103-FC06EDEE0485}" type="pres">
      <dgm:prSet presAssocID="{1A98B076-6755-104C-8274-3696F1103DF3}" presName="sibTrans" presStyleCnt="0"/>
      <dgm:spPr/>
    </dgm:pt>
    <dgm:pt modelId="{39CD5188-B71F-485D-8740-614694E6424C}" type="pres">
      <dgm:prSet presAssocID="{B5C939F3-E0E3-A944-BE3A-8D72467D49F4}" presName="compNode" presStyleCnt="0"/>
      <dgm:spPr/>
    </dgm:pt>
    <dgm:pt modelId="{53FBBD03-24D4-402B-8065-B56105CB8E0D}" type="pres">
      <dgm:prSet presAssocID="{B5C939F3-E0E3-A944-BE3A-8D72467D49F4}" presName="bgRect" presStyleLbl="bgShp" presStyleIdx="2" presStyleCnt="3"/>
      <dgm:spPr/>
    </dgm:pt>
    <dgm:pt modelId="{9026E5CE-EEC6-46B0-8476-F8B47F3904DC}" type="pres">
      <dgm:prSet presAssocID="{B5C939F3-E0E3-A944-BE3A-8D72467D49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708FF53-D2BB-4C70-8055-E1631FFC45ED}" type="pres">
      <dgm:prSet presAssocID="{B5C939F3-E0E3-A944-BE3A-8D72467D49F4}" presName="spaceRect" presStyleCnt="0"/>
      <dgm:spPr/>
    </dgm:pt>
    <dgm:pt modelId="{A23A1FA0-3BB9-4CE2-A64A-07B44C243FFE}" type="pres">
      <dgm:prSet presAssocID="{B5C939F3-E0E3-A944-BE3A-8D72467D49F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F609512-A87F-2741-B391-E6A224D7A433}" type="presOf" srcId="{B5C939F3-E0E3-A944-BE3A-8D72467D49F4}" destId="{A23A1FA0-3BB9-4CE2-A64A-07B44C243FFE}" srcOrd="0" destOrd="0" presId="urn:microsoft.com/office/officeart/2018/2/layout/IconVerticalSolidList"/>
    <dgm:cxn modelId="{8A89351A-8069-254B-9AE1-CA712ECD25C4}" srcId="{35070906-8819-4A5C-A171-19FAAF65E54C}" destId="{B5C939F3-E0E3-A944-BE3A-8D72467D49F4}" srcOrd="2" destOrd="0" parTransId="{2B1CE2C0-1E56-7245-92A9-F9640548D13B}" sibTransId="{97DC23F0-F395-4844-BC99-81B948A16E34}"/>
    <dgm:cxn modelId="{3EF2795C-84AF-B846-A93B-B9CDCDAE1A41}" type="presOf" srcId="{568018CB-AFB6-4543-98D8-B44F2621C6C5}" destId="{D9469C3A-7094-4EB8-9687-33B002107295}" srcOrd="0" destOrd="0" presId="urn:microsoft.com/office/officeart/2018/2/layout/IconVerticalSolidList"/>
    <dgm:cxn modelId="{9CFD3B49-B314-C04D-BF47-839D6163D91A}" srcId="{35070906-8819-4A5C-A171-19FAAF65E54C}" destId="{568018CB-AFB6-4543-98D8-B44F2621C6C5}" srcOrd="1" destOrd="0" parTransId="{6E187322-B1BD-B04A-B835-67263E4A186B}" sibTransId="{1A98B076-6755-104C-8274-3696F1103DF3}"/>
    <dgm:cxn modelId="{97119BAD-705C-FA42-8348-372F66661DFF}" type="presOf" srcId="{260F342D-AF4A-4C48-8D7A-ADF09BCEE0CF}" destId="{AB5DC0F3-B8B4-42AE-8FA0-B938C49D5127}" srcOrd="0" destOrd="0" presId="urn:microsoft.com/office/officeart/2018/2/layout/IconVerticalSolidList"/>
    <dgm:cxn modelId="{BECCF0D0-FD45-DF45-80F9-04CD8B3D42C8}" type="presOf" srcId="{35070906-8819-4A5C-A171-19FAAF65E54C}" destId="{E1909C0F-F16B-4E1D-A2C6-EBFC836DCAA5}" srcOrd="0" destOrd="0" presId="urn:microsoft.com/office/officeart/2018/2/layout/IconVerticalSolidList"/>
    <dgm:cxn modelId="{DD4A33DD-7BC1-4A30-9BB9-08716C658890}" srcId="{35070906-8819-4A5C-A171-19FAAF65E54C}" destId="{260F342D-AF4A-4C48-8D7A-ADF09BCEE0CF}" srcOrd="0" destOrd="0" parTransId="{9FF42D82-BFA3-4ED6-B569-D8EB1135D7C6}" sibTransId="{15409EED-EC65-4D51-A75B-06481582A350}"/>
    <dgm:cxn modelId="{D7D271F4-3313-764C-BA05-9B593D8A8243}" type="presParOf" srcId="{E1909C0F-F16B-4E1D-A2C6-EBFC836DCAA5}" destId="{EEA2C42F-8774-419D-9AF6-A139D2DAA9AF}" srcOrd="0" destOrd="0" presId="urn:microsoft.com/office/officeart/2018/2/layout/IconVerticalSolidList"/>
    <dgm:cxn modelId="{635606BC-6A06-5845-871B-D284B4A115F1}" type="presParOf" srcId="{EEA2C42F-8774-419D-9AF6-A139D2DAA9AF}" destId="{3AD76A6A-E4A2-4D13-8FF2-3D4CA35C7576}" srcOrd="0" destOrd="0" presId="urn:microsoft.com/office/officeart/2018/2/layout/IconVerticalSolidList"/>
    <dgm:cxn modelId="{F3C6CCDE-DE52-BE4B-A17B-E03814F2AEA6}" type="presParOf" srcId="{EEA2C42F-8774-419D-9AF6-A139D2DAA9AF}" destId="{C3B334D7-C6B4-49C5-8A43-DC0C8704D5E4}" srcOrd="1" destOrd="0" presId="urn:microsoft.com/office/officeart/2018/2/layout/IconVerticalSolidList"/>
    <dgm:cxn modelId="{F858751B-D526-284F-AC0D-547C9FBA19DF}" type="presParOf" srcId="{EEA2C42F-8774-419D-9AF6-A139D2DAA9AF}" destId="{E9E940BE-F3C1-4D79-86D9-B2C8B5743ED3}" srcOrd="2" destOrd="0" presId="urn:microsoft.com/office/officeart/2018/2/layout/IconVerticalSolidList"/>
    <dgm:cxn modelId="{6F5AAD89-65A8-594F-930A-5FCE5BB7E360}" type="presParOf" srcId="{EEA2C42F-8774-419D-9AF6-A139D2DAA9AF}" destId="{AB5DC0F3-B8B4-42AE-8FA0-B938C49D5127}" srcOrd="3" destOrd="0" presId="urn:microsoft.com/office/officeart/2018/2/layout/IconVerticalSolidList"/>
    <dgm:cxn modelId="{6D407A6B-4B4F-2D4D-BDE2-BF13DCC3E488}" type="presParOf" srcId="{E1909C0F-F16B-4E1D-A2C6-EBFC836DCAA5}" destId="{D1C88E2E-7085-4BD2-961C-A30014263D36}" srcOrd="1" destOrd="0" presId="urn:microsoft.com/office/officeart/2018/2/layout/IconVerticalSolidList"/>
    <dgm:cxn modelId="{36B9F112-AF03-3C43-81D1-10E50937510C}" type="presParOf" srcId="{E1909C0F-F16B-4E1D-A2C6-EBFC836DCAA5}" destId="{ABC63F0A-6BAE-4FA1-865B-D2FFB744EE07}" srcOrd="2" destOrd="0" presId="urn:microsoft.com/office/officeart/2018/2/layout/IconVerticalSolidList"/>
    <dgm:cxn modelId="{996D5127-D480-A943-9552-A010359047FA}" type="presParOf" srcId="{ABC63F0A-6BAE-4FA1-865B-D2FFB744EE07}" destId="{71A05555-12F1-43A6-9963-CC05D6310C2E}" srcOrd="0" destOrd="0" presId="urn:microsoft.com/office/officeart/2018/2/layout/IconVerticalSolidList"/>
    <dgm:cxn modelId="{04633C78-267F-944F-9580-B595510EE36B}" type="presParOf" srcId="{ABC63F0A-6BAE-4FA1-865B-D2FFB744EE07}" destId="{7045582E-0938-4B80-A3AF-ADCDF0E12084}" srcOrd="1" destOrd="0" presId="urn:microsoft.com/office/officeart/2018/2/layout/IconVerticalSolidList"/>
    <dgm:cxn modelId="{1BCAAC65-530F-2941-921A-10663B2A0C6E}" type="presParOf" srcId="{ABC63F0A-6BAE-4FA1-865B-D2FFB744EE07}" destId="{74D9BF5F-35DE-4422-881C-B5FE0E785918}" srcOrd="2" destOrd="0" presId="urn:microsoft.com/office/officeart/2018/2/layout/IconVerticalSolidList"/>
    <dgm:cxn modelId="{D8A847E1-B7C3-7E47-86FF-A69E73B0F2EF}" type="presParOf" srcId="{ABC63F0A-6BAE-4FA1-865B-D2FFB744EE07}" destId="{D9469C3A-7094-4EB8-9687-33B002107295}" srcOrd="3" destOrd="0" presId="urn:microsoft.com/office/officeart/2018/2/layout/IconVerticalSolidList"/>
    <dgm:cxn modelId="{34795496-6054-FC47-95D2-1779B6F98AF0}" type="presParOf" srcId="{E1909C0F-F16B-4E1D-A2C6-EBFC836DCAA5}" destId="{4E143CB9-C7FE-47F3-9103-FC06EDEE0485}" srcOrd="3" destOrd="0" presId="urn:microsoft.com/office/officeart/2018/2/layout/IconVerticalSolidList"/>
    <dgm:cxn modelId="{395B4E1F-2DAD-6142-A3FA-69F6ED9449DC}" type="presParOf" srcId="{E1909C0F-F16B-4E1D-A2C6-EBFC836DCAA5}" destId="{39CD5188-B71F-485D-8740-614694E6424C}" srcOrd="4" destOrd="0" presId="urn:microsoft.com/office/officeart/2018/2/layout/IconVerticalSolidList"/>
    <dgm:cxn modelId="{504AB9AA-AA48-924F-94B3-F625367C5935}" type="presParOf" srcId="{39CD5188-B71F-485D-8740-614694E6424C}" destId="{53FBBD03-24D4-402B-8065-B56105CB8E0D}" srcOrd="0" destOrd="0" presId="urn:microsoft.com/office/officeart/2018/2/layout/IconVerticalSolidList"/>
    <dgm:cxn modelId="{E1AAF48C-ABA4-4E43-BAB7-F54C2B0E1A3F}" type="presParOf" srcId="{39CD5188-B71F-485D-8740-614694E6424C}" destId="{9026E5CE-EEC6-46B0-8476-F8B47F3904DC}" srcOrd="1" destOrd="0" presId="urn:microsoft.com/office/officeart/2018/2/layout/IconVerticalSolidList"/>
    <dgm:cxn modelId="{C877DD88-3D05-7D4B-87E4-FF05F170B71C}" type="presParOf" srcId="{39CD5188-B71F-485D-8740-614694E6424C}" destId="{4708FF53-D2BB-4C70-8055-E1631FFC45ED}" srcOrd="2" destOrd="0" presId="urn:microsoft.com/office/officeart/2018/2/layout/IconVerticalSolidList"/>
    <dgm:cxn modelId="{0918FE56-8624-5D4F-8DF8-ACDCD3F5BB6B}" type="presParOf" srcId="{39CD5188-B71F-485D-8740-614694E6424C}" destId="{A23A1FA0-3BB9-4CE2-A64A-07B44C243F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</a:t>
          </a: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>
              <a:latin typeface="Comic Sans MS" panose="030F0902030302020204" pitchFamily="66" charset="0"/>
            </a:rPr>
            <a:t>2. Summary notes for Homework. 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D6984B87-6F75-5342-9757-2AE79CEA723B}" type="pres">
      <dgm:prSet presAssocID="{E8FDA408-EBE3-4FFF-B181-52121CC44C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815E19-2892-AE49-B42F-7861E3F77016}" type="pres">
      <dgm:prSet presAssocID="{22505801-6524-4B50-AD6D-CE222BF09B96}" presName="hierRoot1" presStyleCnt="0"/>
      <dgm:spPr/>
    </dgm:pt>
    <dgm:pt modelId="{47F30782-FFC0-244E-879F-B465E54F8925}" type="pres">
      <dgm:prSet presAssocID="{22505801-6524-4B50-AD6D-CE222BF09B96}" presName="composite" presStyleCnt="0"/>
      <dgm:spPr/>
    </dgm:pt>
    <dgm:pt modelId="{010B60A7-DBB1-BC49-A053-45705E244D88}" type="pres">
      <dgm:prSet presAssocID="{22505801-6524-4B50-AD6D-CE222BF09B96}" presName="background" presStyleLbl="node0" presStyleIdx="0" presStyleCnt="2"/>
      <dgm:spPr/>
    </dgm:pt>
    <dgm:pt modelId="{C34A81FF-FF7D-5046-AF0C-031B32C24935}" type="pres">
      <dgm:prSet presAssocID="{22505801-6524-4B50-AD6D-CE222BF09B96}" presName="text" presStyleLbl="fgAcc0" presStyleIdx="0" presStyleCnt="2">
        <dgm:presLayoutVars>
          <dgm:chPref val="3"/>
        </dgm:presLayoutVars>
      </dgm:prSet>
      <dgm:spPr/>
    </dgm:pt>
    <dgm:pt modelId="{E52B7501-52C8-FE4E-A949-83D071C7FF1A}" type="pres">
      <dgm:prSet presAssocID="{22505801-6524-4B50-AD6D-CE222BF09B96}" presName="hierChild2" presStyleCnt="0"/>
      <dgm:spPr/>
    </dgm:pt>
    <dgm:pt modelId="{B326493F-BC55-8144-A578-86C071BB2803}" type="pres">
      <dgm:prSet presAssocID="{7B63A322-A32D-7440-95CC-4C227BD04D22}" presName="hierRoot1" presStyleCnt="0"/>
      <dgm:spPr/>
    </dgm:pt>
    <dgm:pt modelId="{C9C32C2E-634A-084E-A56A-51CABC9036DA}" type="pres">
      <dgm:prSet presAssocID="{7B63A322-A32D-7440-95CC-4C227BD04D22}" presName="composite" presStyleCnt="0"/>
      <dgm:spPr/>
    </dgm:pt>
    <dgm:pt modelId="{3EA9493A-3C95-9D41-A263-76F00BE4B719}" type="pres">
      <dgm:prSet presAssocID="{7B63A322-A32D-7440-95CC-4C227BD04D22}" presName="background" presStyleLbl="node0" presStyleIdx="1" presStyleCnt="2"/>
      <dgm:spPr/>
    </dgm:pt>
    <dgm:pt modelId="{ED985BD7-7443-2747-A0DE-435F013F2BE4}" type="pres">
      <dgm:prSet presAssocID="{7B63A322-A32D-7440-95CC-4C227BD04D22}" presName="text" presStyleLbl="fgAcc0" presStyleIdx="1" presStyleCnt="2">
        <dgm:presLayoutVars>
          <dgm:chPref val="3"/>
        </dgm:presLayoutVars>
      </dgm:prSet>
      <dgm:spPr/>
    </dgm:pt>
    <dgm:pt modelId="{B3987CD1-369A-2443-AD68-520087296142}" type="pres">
      <dgm:prSet presAssocID="{7B63A322-A32D-7440-95CC-4C227BD04D22}" presName="hierChild2" presStyleCnt="0"/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D62F3FA6-13DB-6043-8EE4-B265839A0886}" type="presOf" srcId="{E8FDA408-EBE3-4FFF-B181-52121CC44C86}" destId="{D6984B87-6F75-5342-9757-2AE79CEA723B}" srcOrd="0" destOrd="0" presId="urn:microsoft.com/office/officeart/2005/8/layout/hierarchy1"/>
    <dgm:cxn modelId="{401727C3-5DF5-B944-A63C-46BA56DEFC20}" type="presOf" srcId="{22505801-6524-4B50-AD6D-CE222BF09B96}" destId="{C34A81FF-FF7D-5046-AF0C-031B32C24935}" srcOrd="0" destOrd="0" presId="urn:microsoft.com/office/officeart/2005/8/layout/hierarchy1"/>
    <dgm:cxn modelId="{B757A8CB-2061-674C-A5BA-2D0DBDA2C1E5}" type="presOf" srcId="{7B63A322-A32D-7440-95CC-4C227BD04D22}" destId="{ED985BD7-7443-2747-A0DE-435F013F2BE4}" srcOrd="0" destOrd="0" presId="urn:microsoft.com/office/officeart/2005/8/layout/hierarchy1"/>
    <dgm:cxn modelId="{433A1B9E-8994-4949-8538-D5CB77290515}" type="presParOf" srcId="{D6984B87-6F75-5342-9757-2AE79CEA723B}" destId="{9B815E19-2892-AE49-B42F-7861E3F77016}" srcOrd="0" destOrd="0" presId="urn:microsoft.com/office/officeart/2005/8/layout/hierarchy1"/>
    <dgm:cxn modelId="{9FAE7916-E57C-CE42-84CC-6C01AAF16F3D}" type="presParOf" srcId="{9B815E19-2892-AE49-B42F-7861E3F77016}" destId="{47F30782-FFC0-244E-879F-B465E54F8925}" srcOrd="0" destOrd="0" presId="urn:microsoft.com/office/officeart/2005/8/layout/hierarchy1"/>
    <dgm:cxn modelId="{60A48211-415B-FC4C-9BC3-4FFE4B885356}" type="presParOf" srcId="{47F30782-FFC0-244E-879F-B465E54F8925}" destId="{010B60A7-DBB1-BC49-A053-45705E244D88}" srcOrd="0" destOrd="0" presId="urn:microsoft.com/office/officeart/2005/8/layout/hierarchy1"/>
    <dgm:cxn modelId="{00798903-77CB-984F-B40A-85CF8E98C5DD}" type="presParOf" srcId="{47F30782-FFC0-244E-879F-B465E54F8925}" destId="{C34A81FF-FF7D-5046-AF0C-031B32C24935}" srcOrd="1" destOrd="0" presId="urn:microsoft.com/office/officeart/2005/8/layout/hierarchy1"/>
    <dgm:cxn modelId="{961CF79F-8CDB-2A4A-ADFF-8E7DE69FA589}" type="presParOf" srcId="{9B815E19-2892-AE49-B42F-7861E3F77016}" destId="{E52B7501-52C8-FE4E-A949-83D071C7FF1A}" srcOrd="1" destOrd="0" presId="urn:microsoft.com/office/officeart/2005/8/layout/hierarchy1"/>
    <dgm:cxn modelId="{0543C6C8-08FB-2A47-996B-FF25124BA052}" type="presParOf" srcId="{D6984B87-6F75-5342-9757-2AE79CEA723B}" destId="{B326493F-BC55-8144-A578-86C071BB2803}" srcOrd="1" destOrd="0" presId="urn:microsoft.com/office/officeart/2005/8/layout/hierarchy1"/>
    <dgm:cxn modelId="{9C216312-343E-2D4F-9DE2-8C2B44A4EADC}" type="presParOf" srcId="{B326493F-BC55-8144-A578-86C071BB2803}" destId="{C9C32C2E-634A-084E-A56A-51CABC9036DA}" srcOrd="0" destOrd="0" presId="urn:microsoft.com/office/officeart/2005/8/layout/hierarchy1"/>
    <dgm:cxn modelId="{F57B41FD-E848-6F4C-820C-2C41216A90B7}" type="presParOf" srcId="{C9C32C2E-634A-084E-A56A-51CABC9036DA}" destId="{3EA9493A-3C95-9D41-A263-76F00BE4B719}" srcOrd="0" destOrd="0" presId="urn:microsoft.com/office/officeart/2005/8/layout/hierarchy1"/>
    <dgm:cxn modelId="{5B70E5EA-2C05-564A-98EE-4F8CD35989D7}" type="presParOf" srcId="{C9C32C2E-634A-084E-A56A-51CABC9036DA}" destId="{ED985BD7-7443-2747-A0DE-435F013F2BE4}" srcOrd="1" destOrd="0" presId="urn:microsoft.com/office/officeart/2005/8/layout/hierarchy1"/>
    <dgm:cxn modelId="{380945F7-2A46-D245-9A53-D2F20AB7E9F1}" type="presParOf" srcId="{B326493F-BC55-8144-A578-86C071BB2803}" destId="{B3987CD1-369A-2443-AD68-5200872961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76A6A-E4A2-4D13-8FF2-3D4CA35C7576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334D7-C6B4-49C5-8A43-DC0C8704D5E4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DC0F3-B8B4-42AE-8FA0-B938C49D5127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formula for finding the slope of a line</a:t>
          </a:r>
        </a:p>
      </dsp:txBody>
      <dsp:txXfrm>
        <a:off x="1553633" y="574"/>
        <a:ext cx="5458736" cy="1345137"/>
      </dsp:txXfrm>
    </dsp:sp>
    <dsp:sp modelId="{71A05555-12F1-43A6-9963-CC05D6310C2E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5582E-0938-4B80-A3AF-ADCDF0E12084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69C3A-7094-4EB8-9687-33B002107295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intercept-slope form of the equation of a</a:t>
          </a:r>
          <a:endParaRPr lang="en-AU" sz="2100" kern="1200" dirty="0"/>
        </a:p>
        <a:p>
          <a:pPr marL="0" lvl="0" indent="0" algn="l" defTabSz="933450"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straight line</a:t>
          </a:r>
          <a:endParaRPr lang="en-US" sz="2100" kern="1200" dirty="0"/>
        </a:p>
      </dsp:txBody>
      <dsp:txXfrm>
        <a:off x="1553633" y="1681996"/>
        <a:ext cx="5458736" cy="1345137"/>
      </dsp:txXfrm>
    </dsp:sp>
    <dsp:sp modelId="{53FBBD03-24D4-402B-8065-B56105CB8E0D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6E5CE-EEC6-46B0-8476-F8B47F3904DC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A1FA0-3BB9-4CE2-A64A-07B44C243FFE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Sketching straight-line graphs</a:t>
          </a:r>
          <a:endParaRPr lang="en-US" sz="2100" kern="1200" dirty="0"/>
        </a:p>
      </dsp:txBody>
      <dsp:txXfrm>
        <a:off x="1553633" y="3363418"/>
        <a:ext cx="5458736" cy="1345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B60A7-DBB1-BC49-A053-45705E244D88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81FF-FF7D-5046-AF0C-031B32C24935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omic Sans MS" panose="030F0902030302020204" pitchFamily="66" charset="0"/>
            </a:rPr>
            <a:t>1. Ex</a:t>
          </a:r>
        </a:p>
      </dsp:txBody>
      <dsp:txXfrm>
        <a:off x="560236" y="832323"/>
        <a:ext cx="4149382" cy="2576345"/>
      </dsp:txXfrm>
    </dsp:sp>
    <dsp:sp modelId="{3EA9493A-3C95-9D41-A263-76F00BE4B719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85BD7-7443-2747-A0DE-435F013F2BE4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>
              <a:latin typeface="Comic Sans MS" panose="030F0902030302020204" pitchFamily="66" charset="0"/>
            </a:rPr>
            <a:t>2. Summary notes for Homework. </a:t>
          </a:r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2FC76-DA42-7840-A6A6-B83DF12B97D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29095-B039-1942-8EF8-AEBF5AAD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1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20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9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3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5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7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8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1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5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3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2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360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60.png"/><Relationship Id="rId3" Type="http://schemas.openxmlformats.org/officeDocument/2006/relationships/image" Target="../media/image162.png"/><Relationship Id="rId7" Type="http://schemas.openxmlformats.org/officeDocument/2006/relationships/image" Target="../media/image100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11" Type="http://schemas.openxmlformats.org/officeDocument/2006/relationships/image" Target="../media/image161.png"/><Relationship Id="rId5" Type="http://schemas.openxmlformats.org/officeDocument/2006/relationships/image" Target="../media/image120.png"/><Relationship Id="rId15" Type="http://schemas.openxmlformats.org/officeDocument/2006/relationships/image" Target="../media/image19.png"/><Relationship Id="rId10" Type="http://schemas.openxmlformats.org/officeDocument/2006/relationships/image" Target="../media/image130.png"/><Relationship Id="rId4" Type="http://schemas.openxmlformats.org/officeDocument/2006/relationships/image" Target="../media/image7.png"/><Relationship Id="rId9" Type="http://schemas.openxmlformats.org/officeDocument/2006/relationships/image" Target="../media/image150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64DE1-E3FA-40ED-8008-A462B1C52C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7695657-4834-4DEB-A529-4DB28F6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187" y="4219240"/>
            <a:ext cx="11301984" cy="9499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C6DB5293-7EEA-499F-BC82-82AE67214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187" y="4376057"/>
            <a:ext cx="11303626" cy="2034709"/>
          </a:xfrm>
          <a:prstGeom prst="rect">
            <a:avLst/>
          </a:prstGeom>
          <a:solidFill>
            <a:schemeClr val="accent1">
              <a:alpha val="4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B4E92-99EE-1F42-A66D-9F7881FCD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Equations of straight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BB898-A216-1B43-815E-0DE1914EA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504576"/>
            <a:ext cx="10965142" cy="44749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2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7CAE0C-8126-44EE-B014-3A63FDA8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93" y="558035"/>
            <a:ext cx="5828952" cy="5959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/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Plotting graphs using the gradient &amp;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blipFill>
                <a:blip r:embed="rId3"/>
                <a:stretch>
                  <a:fillRect l="-464" t="-6250" r="-46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/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Plot the graph of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blipFill>
                <a:blip r:embed="rId4"/>
                <a:stretch>
                  <a:fillRect l="-3226" t="-4545" r="-376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/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1)   Mark the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blipFill>
                <a:blip r:embed="rId5"/>
                <a:stretch>
                  <a:fillRect l="-1732" t="-6061" r="-129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759B085-4503-466F-9EC7-EDE530CB7DCA}"/>
              </a:ext>
            </a:extLst>
          </p:cNvPr>
          <p:cNvSpPr txBox="1"/>
          <p:nvPr/>
        </p:nvSpPr>
        <p:spPr>
          <a:xfrm>
            <a:off x="7377413" y="3950285"/>
            <a:ext cx="382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2)   Use the gradient to find the</a:t>
            </a:r>
          </a:p>
          <a:p>
            <a:r>
              <a:rPr lang="en-GB" sz="2000" dirty="0"/>
              <a:t>	‘next’ integer coordinate.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43F375-6252-4A0E-B778-44C0EC08983F}"/>
              </a:ext>
            </a:extLst>
          </p:cNvPr>
          <p:cNvSpPr txBox="1"/>
          <p:nvPr/>
        </p:nvSpPr>
        <p:spPr>
          <a:xfrm>
            <a:off x="7755660" y="4992342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“For every 1 across, 2 </a:t>
            </a:r>
            <a:r>
              <a:rPr lang="en-GB" sz="2000" dirty="0">
                <a:solidFill>
                  <a:srgbClr val="FF0000"/>
                </a:solidFill>
              </a:rPr>
              <a:t>up</a:t>
            </a:r>
            <a:r>
              <a:rPr lang="en-GB" sz="2000" dirty="0"/>
              <a:t>.”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26D9F8-2173-4B48-A957-BD54C7075B98}"/>
              </a:ext>
            </a:extLst>
          </p:cNvPr>
          <p:cNvCxnSpPr>
            <a:cxnSpLocks/>
          </p:cNvCxnSpPr>
          <p:nvPr/>
        </p:nvCxnSpPr>
        <p:spPr>
          <a:xfrm>
            <a:off x="4259017" y="4940568"/>
            <a:ext cx="35679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83036EB-F17A-45E7-831B-D089B6163BC4}"/>
              </a:ext>
            </a:extLst>
          </p:cNvPr>
          <p:cNvCxnSpPr>
            <a:cxnSpLocks/>
          </p:cNvCxnSpPr>
          <p:nvPr/>
        </p:nvCxnSpPr>
        <p:spPr>
          <a:xfrm flipV="1">
            <a:off x="4630491" y="4122421"/>
            <a:ext cx="0" cy="8029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6BEB7FEF-F449-4D45-AFC8-1D8E5E55CBFC}"/>
              </a:ext>
            </a:extLst>
          </p:cNvPr>
          <p:cNvSpPr/>
          <p:nvPr/>
        </p:nvSpPr>
        <p:spPr>
          <a:xfrm>
            <a:off x="4047246" y="476479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00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66E4CD35-B3DB-47F4-B6AD-F60503D324BD}"/>
              </a:ext>
            </a:extLst>
          </p:cNvPr>
          <p:cNvSpPr/>
          <p:nvPr/>
        </p:nvSpPr>
        <p:spPr>
          <a:xfrm>
            <a:off x="4458335" y="3927573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A94F2-2447-41BA-A837-6242B394D8F6}"/>
              </a:ext>
            </a:extLst>
          </p:cNvPr>
          <p:cNvCxnSpPr>
            <a:cxnSpLocks/>
          </p:cNvCxnSpPr>
          <p:nvPr/>
        </p:nvCxnSpPr>
        <p:spPr>
          <a:xfrm flipV="1">
            <a:off x="3575959" y="1186963"/>
            <a:ext cx="2508319" cy="5002822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85BEC576-1E9A-4B9B-A85A-52C679C17AC0}"/>
              </a:ext>
            </a:extLst>
          </p:cNvPr>
          <p:cNvSpPr/>
          <p:nvPr/>
        </p:nvSpPr>
        <p:spPr>
          <a:xfrm rot="5400000">
            <a:off x="8844895" y="1598281"/>
            <a:ext cx="99100" cy="240029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Bracket 82">
            <a:extLst>
              <a:ext uri="{FF2B5EF4-FFF2-40B4-BE49-F238E27FC236}">
                <a16:creationId xmlns:a16="http://schemas.microsoft.com/office/drawing/2014/main" id="{CD2800DE-9C89-48F4-9576-26FD9B8D3503}"/>
              </a:ext>
            </a:extLst>
          </p:cNvPr>
          <p:cNvSpPr/>
          <p:nvPr/>
        </p:nvSpPr>
        <p:spPr>
          <a:xfrm rot="5400000">
            <a:off x="9415940" y="1473365"/>
            <a:ext cx="99100" cy="489860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91111EC4-9C71-4287-BD9F-FB2226C472C8}"/>
              </a:ext>
            </a:extLst>
          </p:cNvPr>
          <p:cNvSpPr/>
          <p:nvPr/>
        </p:nvSpPr>
        <p:spPr>
          <a:xfrm rot="5400000">
            <a:off x="9388952" y="2268799"/>
            <a:ext cx="99100" cy="1226021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ight Bracket 84">
            <a:extLst>
              <a:ext uri="{FF2B5EF4-FFF2-40B4-BE49-F238E27FC236}">
                <a16:creationId xmlns:a16="http://schemas.microsoft.com/office/drawing/2014/main" id="{D6A1CD49-D777-4B70-AC82-AAD250E89463}"/>
              </a:ext>
            </a:extLst>
          </p:cNvPr>
          <p:cNvSpPr/>
          <p:nvPr/>
        </p:nvSpPr>
        <p:spPr>
          <a:xfrm rot="5400000">
            <a:off x="9131622" y="4109850"/>
            <a:ext cx="99100" cy="2625872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1A1053-2C56-4472-A9B4-4D2CDE832CFC}"/>
              </a:ext>
            </a:extLst>
          </p:cNvPr>
          <p:cNvSpPr txBox="1"/>
          <p:nvPr/>
        </p:nvSpPr>
        <p:spPr>
          <a:xfrm>
            <a:off x="7377414" y="6007685"/>
            <a:ext cx="294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3)   Plot the line &amp; check!</a:t>
            </a:r>
          </a:p>
        </p:txBody>
      </p:sp>
    </p:spTree>
    <p:extLst>
      <p:ext uri="{BB962C8B-B14F-4D97-AF65-F5344CB8AC3E}">
        <p14:creationId xmlns:p14="http://schemas.microsoft.com/office/powerpoint/2010/main" val="13867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1" grpId="0"/>
      <p:bldP spid="70" grpId="0" animBg="1"/>
      <p:bldP spid="78" grpId="0" animBg="1"/>
      <p:bldP spid="81" grpId="0" animBg="1"/>
      <p:bldP spid="83" grpId="0" animBg="1"/>
      <p:bldP spid="84" grpId="0" animBg="1"/>
      <p:bldP spid="85" grpId="0" animBg="1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7CAE0C-8126-44EE-B014-3A63FDA8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93" y="558035"/>
            <a:ext cx="5828952" cy="5959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/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Plotting graphs using the gradient &amp;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blipFill>
                <a:blip r:embed="rId3"/>
                <a:stretch>
                  <a:fillRect l="-464" t="-6250" r="-46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/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Plot the graph of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blipFill>
                <a:blip r:embed="rId4"/>
                <a:stretch>
                  <a:fillRect l="-3226" t="-4545" r="-376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/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1)   Mark the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blipFill>
                <a:blip r:embed="rId5"/>
                <a:stretch>
                  <a:fillRect l="-1732" t="-6061" r="-129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759B085-4503-466F-9EC7-EDE530CB7DCA}"/>
              </a:ext>
            </a:extLst>
          </p:cNvPr>
          <p:cNvSpPr txBox="1"/>
          <p:nvPr/>
        </p:nvSpPr>
        <p:spPr>
          <a:xfrm>
            <a:off x="7377413" y="3950285"/>
            <a:ext cx="382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2)   Use the gradient to find the</a:t>
            </a:r>
          </a:p>
          <a:p>
            <a:r>
              <a:rPr lang="en-GB" sz="2000" dirty="0"/>
              <a:t>	‘next’ integer coordinate.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43F375-6252-4A0E-B778-44C0EC08983F}"/>
              </a:ext>
            </a:extLst>
          </p:cNvPr>
          <p:cNvSpPr txBox="1"/>
          <p:nvPr/>
        </p:nvSpPr>
        <p:spPr>
          <a:xfrm>
            <a:off x="7755660" y="4992342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“For every 1 across, 3 </a:t>
            </a:r>
            <a:r>
              <a:rPr lang="en-GB" sz="2000" dirty="0">
                <a:solidFill>
                  <a:srgbClr val="FF0000"/>
                </a:solidFill>
              </a:rPr>
              <a:t>up</a:t>
            </a:r>
            <a:r>
              <a:rPr lang="en-GB" sz="2000" dirty="0"/>
              <a:t>.”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26D9F8-2173-4B48-A957-BD54C7075B98}"/>
              </a:ext>
            </a:extLst>
          </p:cNvPr>
          <p:cNvCxnSpPr>
            <a:cxnSpLocks/>
          </p:cNvCxnSpPr>
          <p:nvPr/>
        </p:nvCxnSpPr>
        <p:spPr>
          <a:xfrm>
            <a:off x="4259017" y="4098558"/>
            <a:ext cx="35679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83036EB-F17A-45E7-831B-D089B6163BC4}"/>
              </a:ext>
            </a:extLst>
          </p:cNvPr>
          <p:cNvCxnSpPr>
            <a:cxnSpLocks/>
          </p:cNvCxnSpPr>
          <p:nvPr/>
        </p:nvCxnSpPr>
        <p:spPr>
          <a:xfrm flipV="1">
            <a:off x="4630491" y="2903221"/>
            <a:ext cx="0" cy="1174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6BEB7FEF-F449-4D45-AFC8-1D8E5E55CBFC}"/>
              </a:ext>
            </a:extLst>
          </p:cNvPr>
          <p:cNvSpPr/>
          <p:nvPr/>
        </p:nvSpPr>
        <p:spPr>
          <a:xfrm>
            <a:off x="4047246" y="392278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00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66E4CD35-B3DB-47F4-B6AD-F60503D324BD}"/>
              </a:ext>
            </a:extLst>
          </p:cNvPr>
          <p:cNvSpPr/>
          <p:nvPr/>
        </p:nvSpPr>
        <p:spPr>
          <a:xfrm>
            <a:off x="4458335" y="2687418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A94F2-2447-41BA-A837-6242B394D8F6}"/>
              </a:ext>
            </a:extLst>
          </p:cNvPr>
          <p:cNvCxnSpPr>
            <a:cxnSpLocks/>
          </p:cNvCxnSpPr>
          <p:nvPr/>
        </p:nvCxnSpPr>
        <p:spPr>
          <a:xfrm flipV="1">
            <a:off x="3516923" y="1186963"/>
            <a:ext cx="1661746" cy="500282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85BEC576-1E9A-4B9B-A85A-52C679C17AC0}"/>
              </a:ext>
            </a:extLst>
          </p:cNvPr>
          <p:cNvSpPr/>
          <p:nvPr/>
        </p:nvSpPr>
        <p:spPr>
          <a:xfrm rot="5400000">
            <a:off x="8850609" y="1621139"/>
            <a:ext cx="99100" cy="194310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Bracket 82">
            <a:extLst>
              <a:ext uri="{FF2B5EF4-FFF2-40B4-BE49-F238E27FC236}">
                <a16:creationId xmlns:a16="http://schemas.microsoft.com/office/drawing/2014/main" id="{CD2800DE-9C89-48F4-9576-26FD9B8D3503}"/>
              </a:ext>
            </a:extLst>
          </p:cNvPr>
          <p:cNvSpPr/>
          <p:nvPr/>
        </p:nvSpPr>
        <p:spPr>
          <a:xfrm rot="5400000">
            <a:off x="9436895" y="1473364"/>
            <a:ext cx="99100" cy="489860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91111EC4-9C71-4287-BD9F-FB2226C472C8}"/>
              </a:ext>
            </a:extLst>
          </p:cNvPr>
          <p:cNvSpPr/>
          <p:nvPr/>
        </p:nvSpPr>
        <p:spPr>
          <a:xfrm rot="5400000">
            <a:off x="9388952" y="2268799"/>
            <a:ext cx="99100" cy="1226021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ight Bracket 84">
            <a:extLst>
              <a:ext uri="{FF2B5EF4-FFF2-40B4-BE49-F238E27FC236}">
                <a16:creationId xmlns:a16="http://schemas.microsoft.com/office/drawing/2014/main" id="{D6A1CD49-D777-4B70-AC82-AAD250E89463}"/>
              </a:ext>
            </a:extLst>
          </p:cNvPr>
          <p:cNvSpPr/>
          <p:nvPr/>
        </p:nvSpPr>
        <p:spPr>
          <a:xfrm rot="5400000">
            <a:off x="9131622" y="4109850"/>
            <a:ext cx="99100" cy="2625872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1A1053-2C56-4472-A9B4-4D2CDE832CFC}"/>
              </a:ext>
            </a:extLst>
          </p:cNvPr>
          <p:cNvSpPr txBox="1"/>
          <p:nvPr/>
        </p:nvSpPr>
        <p:spPr>
          <a:xfrm>
            <a:off x="7377414" y="6007685"/>
            <a:ext cx="294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3)   Plot the line &amp; check!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E3FF68-8989-4BDF-977C-890D46DDB9C8}"/>
              </a:ext>
            </a:extLst>
          </p:cNvPr>
          <p:cNvSpPr txBox="1"/>
          <p:nvPr/>
        </p:nvSpPr>
        <p:spPr>
          <a:xfrm>
            <a:off x="10514326" y="-17929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66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1" grpId="0"/>
      <p:bldP spid="70" grpId="0" animBg="1"/>
      <p:bldP spid="78" grpId="0" animBg="1"/>
      <p:bldP spid="81" grpId="0" animBg="1"/>
      <p:bldP spid="83" grpId="0" animBg="1"/>
      <p:bldP spid="84" grpId="0" animBg="1"/>
      <p:bldP spid="85" grpId="0" animBg="1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7CAE0C-8126-44EE-B014-3A63FDA8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93" y="558035"/>
            <a:ext cx="5828952" cy="5959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/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Plotting graphs using the gradient &amp;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blipFill>
                <a:blip r:embed="rId3"/>
                <a:stretch>
                  <a:fillRect l="-464" t="-6250" r="-46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/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Plot the graph of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=5−2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blipFill>
                <a:blip r:embed="rId4"/>
                <a:stretch>
                  <a:fillRect l="-3226" t="-4545" r="-376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/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1)   Mark the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blipFill>
                <a:blip r:embed="rId5"/>
                <a:stretch>
                  <a:fillRect l="-1732" t="-6061" r="-129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759B085-4503-466F-9EC7-EDE530CB7DCA}"/>
              </a:ext>
            </a:extLst>
          </p:cNvPr>
          <p:cNvSpPr txBox="1"/>
          <p:nvPr/>
        </p:nvSpPr>
        <p:spPr>
          <a:xfrm>
            <a:off x="7377413" y="3950285"/>
            <a:ext cx="382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2)   Use the gradient to find the</a:t>
            </a:r>
          </a:p>
          <a:p>
            <a:r>
              <a:rPr lang="en-GB" sz="2000" dirty="0"/>
              <a:t>	‘next’ integer coordinate.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43F375-6252-4A0E-B778-44C0EC08983F}"/>
              </a:ext>
            </a:extLst>
          </p:cNvPr>
          <p:cNvSpPr txBox="1"/>
          <p:nvPr/>
        </p:nvSpPr>
        <p:spPr>
          <a:xfrm>
            <a:off x="7597397" y="4992342"/>
            <a:ext cx="341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“For every 1 across, 2 down.”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26D9F8-2173-4B48-A957-BD54C7075B98}"/>
              </a:ext>
            </a:extLst>
          </p:cNvPr>
          <p:cNvCxnSpPr>
            <a:cxnSpLocks/>
          </p:cNvCxnSpPr>
          <p:nvPr/>
        </p:nvCxnSpPr>
        <p:spPr>
          <a:xfrm>
            <a:off x="4259017" y="1610628"/>
            <a:ext cx="35679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83036EB-F17A-45E7-831B-D089B6163BC4}"/>
              </a:ext>
            </a:extLst>
          </p:cNvPr>
          <p:cNvCxnSpPr>
            <a:cxnSpLocks/>
          </p:cNvCxnSpPr>
          <p:nvPr/>
        </p:nvCxnSpPr>
        <p:spPr>
          <a:xfrm>
            <a:off x="4630491" y="1634490"/>
            <a:ext cx="0" cy="8077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6BEB7FEF-F449-4D45-AFC8-1D8E5E55CBFC}"/>
              </a:ext>
            </a:extLst>
          </p:cNvPr>
          <p:cNvSpPr/>
          <p:nvPr/>
        </p:nvSpPr>
        <p:spPr>
          <a:xfrm>
            <a:off x="4047246" y="143104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00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66E4CD35-B3DB-47F4-B6AD-F60503D324BD}"/>
              </a:ext>
            </a:extLst>
          </p:cNvPr>
          <p:cNvSpPr/>
          <p:nvPr/>
        </p:nvSpPr>
        <p:spPr>
          <a:xfrm>
            <a:off x="4458335" y="2279748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A94F2-2447-41BA-A837-6242B394D8F6}"/>
              </a:ext>
            </a:extLst>
          </p:cNvPr>
          <p:cNvCxnSpPr>
            <a:cxnSpLocks/>
          </p:cNvCxnSpPr>
          <p:nvPr/>
        </p:nvCxnSpPr>
        <p:spPr>
          <a:xfrm flipH="1" flipV="1">
            <a:off x="4020299" y="1195754"/>
            <a:ext cx="2468424" cy="4994032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85BEC576-1E9A-4B9B-A85A-52C679C17AC0}"/>
              </a:ext>
            </a:extLst>
          </p:cNvPr>
          <p:cNvSpPr/>
          <p:nvPr/>
        </p:nvSpPr>
        <p:spPr>
          <a:xfrm rot="5400000">
            <a:off x="9248437" y="1488743"/>
            <a:ext cx="99100" cy="459104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Bracket 82">
            <a:extLst>
              <a:ext uri="{FF2B5EF4-FFF2-40B4-BE49-F238E27FC236}">
                <a16:creationId xmlns:a16="http://schemas.microsoft.com/office/drawing/2014/main" id="{CD2800DE-9C89-48F4-9576-26FD9B8D3503}"/>
              </a:ext>
            </a:extLst>
          </p:cNvPr>
          <p:cNvSpPr/>
          <p:nvPr/>
        </p:nvSpPr>
        <p:spPr>
          <a:xfrm rot="5400000">
            <a:off x="8853150" y="1606534"/>
            <a:ext cx="99100" cy="223520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91111EC4-9C71-4287-BD9F-FB2226C472C8}"/>
              </a:ext>
            </a:extLst>
          </p:cNvPr>
          <p:cNvSpPr/>
          <p:nvPr/>
        </p:nvSpPr>
        <p:spPr>
          <a:xfrm rot="5400000">
            <a:off x="9388952" y="2268799"/>
            <a:ext cx="99100" cy="1226021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ight Bracket 84">
            <a:extLst>
              <a:ext uri="{FF2B5EF4-FFF2-40B4-BE49-F238E27FC236}">
                <a16:creationId xmlns:a16="http://schemas.microsoft.com/office/drawing/2014/main" id="{D6A1CD49-D777-4B70-AC82-AAD250E89463}"/>
              </a:ext>
            </a:extLst>
          </p:cNvPr>
          <p:cNvSpPr/>
          <p:nvPr/>
        </p:nvSpPr>
        <p:spPr>
          <a:xfrm rot="5400000">
            <a:off x="9109690" y="3929266"/>
            <a:ext cx="99100" cy="2987040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1A1053-2C56-4472-A9B4-4D2CDE832CFC}"/>
              </a:ext>
            </a:extLst>
          </p:cNvPr>
          <p:cNvSpPr txBox="1"/>
          <p:nvPr/>
        </p:nvSpPr>
        <p:spPr>
          <a:xfrm>
            <a:off x="7377414" y="6007685"/>
            <a:ext cx="294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3)   Plot the line &amp; check!</a:t>
            </a:r>
          </a:p>
        </p:txBody>
      </p:sp>
    </p:spTree>
    <p:extLst>
      <p:ext uri="{BB962C8B-B14F-4D97-AF65-F5344CB8AC3E}">
        <p14:creationId xmlns:p14="http://schemas.microsoft.com/office/powerpoint/2010/main" val="15546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1" grpId="0"/>
      <p:bldP spid="70" grpId="0" animBg="1"/>
      <p:bldP spid="78" grpId="0" animBg="1"/>
      <p:bldP spid="81" grpId="0" animBg="1"/>
      <p:bldP spid="83" grpId="0" animBg="1"/>
      <p:bldP spid="84" grpId="0" animBg="1"/>
      <p:bldP spid="85" grpId="0" animBg="1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7CAE0C-8126-44EE-B014-3A63FDA8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93" y="558035"/>
            <a:ext cx="5828952" cy="5959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/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Plotting graphs using the gradient &amp;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blipFill>
                <a:blip r:embed="rId3"/>
                <a:stretch>
                  <a:fillRect l="-464" t="-6250" r="-46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/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Plot the graph of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=1−4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blipFill>
                <a:blip r:embed="rId4"/>
                <a:stretch>
                  <a:fillRect l="-3226" t="-4545" r="-376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/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1)   Mark the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blipFill>
                <a:blip r:embed="rId5"/>
                <a:stretch>
                  <a:fillRect l="-1732" t="-6061" r="-129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759B085-4503-466F-9EC7-EDE530CB7DCA}"/>
              </a:ext>
            </a:extLst>
          </p:cNvPr>
          <p:cNvSpPr txBox="1"/>
          <p:nvPr/>
        </p:nvSpPr>
        <p:spPr>
          <a:xfrm>
            <a:off x="7377413" y="3950285"/>
            <a:ext cx="382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2)   Use the gradient to find the</a:t>
            </a:r>
          </a:p>
          <a:p>
            <a:r>
              <a:rPr lang="en-GB" sz="2000" dirty="0"/>
              <a:t>	‘next’ integer coordinate.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43F375-6252-4A0E-B778-44C0EC08983F}"/>
              </a:ext>
            </a:extLst>
          </p:cNvPr>
          <p:cNvSpPr txBox="1"/>
          <p:nvPr/>
        </p:nvSpPr>
        <p:spPr>
          <a:xfrm>
            <a:off x="7597397" y="4992342"/>
            <a:ext cx="341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“For every 1 across, 4 </a:t>
            </a:r>
            <a:r>
              <a:rPr lang="en-GB" sz="2000" dirty="0">
                <a:solidFill>
                  <a:srgbClr val="FF0000"/>
                </a:solidFill>
              </a:rPr>
              <a:t>down</a:t>
            </a:r>
            <a:r>
              <a:rPr lang="en-GB" sz="2000" dirty="0"/>
              <a:t>.”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26D9F8-2173-4B48-A957-BD54C7075B98}"/>
              </a:ext>
            </a:extLst>
          </p:cNvPr>
          <p:cNvCxnSpPr>
            <a:cxnSpLocks/>
          </p:cNvCxnSpPr>
          <p:nvPr/>
        </p:nvCxnSpPr>
        <p:spPr>
          <a:xfrm>
            <a:off x="4259017" y="3279408"/>
            <a:ext cx="35679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83036EB-F17A-45E7-831B-D089B6163BC4}"/>
              </a:ext>
            </a:extLst>
          </p:cNvPr>
          <p:cNvCxnSpPr>
            <a:cxnSpLocks/>
          </p:cNvCxnSpPr>
          <p:nvPr/>
        </p:nvCxnSpPr>
        <p:spPr>
          <a:xfrm>
            <a:off x="4630491" y="3303270"/>
            <a:ext cx="0" cy="15963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6BEB7FEF-F449-4D45-AFC8-1D8E5E55CBFC}"/>
              </a:ext>
            </a:extLst>
          </p:cNvPr>
          <p:cNvSpPr/>
          <p:nvPr/>
        </p:nvSpPr>
        <p:spPr>
          <a:xfrm>
            <a:off x="4047246" y="309982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00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66E4CD35-B3DB-47F4-B6AD-F60503D324BD}"/>
              </a:ext>
            </a:extLst>
          </p:cNvPr>
          <p:cNvSpPr/>
          <p:nvPr/>
        </p:nvSpPr>
        <p:spPr>
          <a:xfrm>
            <a:off x="4458335" y="4760058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A94F2-2447-41BA-A837-6242B394D8F6}"/>
              </a:ext>
            </a:extLst>
          </p:cNvPr>
          <p:cNvCxnSpPr>
            <a:cxnSpLocks/>
          </p:cNvCxnSpPr>
          <p:nvPr/>
        </p:nvCxnSpPr>
        <p:spPr>
          <a:xfrm flipH="1" flipV="1">
            <a:off x="3680085" y="1203960"/>
            <a:ext cx="1288157" cy="498348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85BEC576-1E9A-4B9B-A85A-52C679C17AC0}"/>
              </a:ext>
            </a:extLst>
          </p:cNvPr>
          <p:cNvSpPr/>
          <p:nvPr/>
        </p:nvSpPr>
        <p:spPr>
          <a:xfrm rot="5400000">
            <a:off x="9248437" y="1488743"/>
            <a:ext cx="99100" cy="459104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Bracket 82">
            <a:extLst>
              <a:ext uri="{FF2B5EF4-FFF2-40B4-BE49-F238E27FC236}">
                <a16:creationId xmlns:a16="http://schemas.microsoft.com/office/drawing/2014/main" id="{CD2800DE-9C89-48F4-9576-26FD9B8D3503}"/>
              </a:ext>
            </a:extLst>
          </p:cNvPr>
          <p:cNvSpPr/>
          <p:nvPr/>
        </p:nvSpPr>
        <p:spPr>
          <a:xfrm rot="5400000">
            <a:off x="8853150" y="1606534"/>
            <a:ext cx="99100" cy="223520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91111EC4-9C71-4287-BD9F-FB2226C472C8}"/>
              </a:ext>
            </a:extLst>
          </p:cNvPr>
          <p:cNvSpPr/>
          <p:nvPr/>
        </p:nvSpPr>
        <p:spPr>
          <a:xfrm rot="5400000">
            <a:off x="9388952" y="2268799"/>
            <a:ext cx="99100" cy="1226021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ight Bracket 84">
            <a:extLst>
              <a:ext uri="{FF2B5EF4-FFF2-40B4-BE49-F238E27FC236}">
                <a16:creationId xmlns:a16="http://schemas.microsoft.com/office/drawing/2014/main" id="{D6A1CD49-D777-4B70-AC82-AAD250E89463}"/>
              </a:ext>
            </a:extLst>
          </p:cNvPr>
          <p:cNvSpPr/>
          <p:nvPr/>
        </p:nvSpPr>
        <p:spPr>
          <a:xfrm rot="5400000">
            <a:off x="9109690" y="3929266"/>
            <a:ext cx="99100" cy="2987040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1A1053-2C56-4472-A9B4-4D2CDE832CFC}"/>
              </a:ext>
            </a:extLst>
          </p:cNvPr>
          <p:cNvSpPr txBox="1"/>
          <p:nvPr/>
        </p:nvSpPr>
        <p:spPr>
          <a:xfrm>
            <a:off x="7377414" y="6007685"/>
            <a:ext cx="294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3)   Plot the line &amp; check!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E3FF68-8989-4BDF-977C-890D46DDB9C8}"/>
              </a:ext>
            </a:extLst>
          </p:cNvPr>
          <p:cNvSpPr txBox="1"/>
          <p:nvPr/>
        </p:nvSpPr>
        <p:spPr>
          <a:xfrm>
            <a:off x="10514326" y="-17929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07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1" grpId="0"/>
      <p:bldP spid="70" grpId="0" animBg="1"/>
      <p:bldP spid="78" grpId="0" animBg="1"/>
      <p:bldP spid="81" grpId="0" animBg="1"/>
      <p:bldP spid="83" grpId="0" animBg="1"/>
      <p:bldP spid="84" grpId="0" animBg="1"/>
      <p:bldP spid="85" grpId="0" animBg="1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7CAE0C-8126-44EE-B014-3A63FDA8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93" y="558035"/>
            <a:ext cx="5828952" cy="5959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/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Plotting graphs using the gradient &amp;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blipFill>
                <a:blip r:embed="rId3"/>
                <a:stretch>
                  <a:fillRect l="-464" t="-6250" r="-46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/>
              <p:nvPr/>
            </p:nvSpPr>
            <p:spPr>
              <a:xfrm>
                <a:off x="7759780" y="949569"/>
                <a:ext cx="23523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Plot the graph of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80" y="949569"/>
                <a:ext cx="2352312" cy="830997"/>
              </a:xfrm>
              <a:prstGeom prst="rect">
                <a:avLst/>
              </a:prstGeom>
              <a:blipFill>
                <a:blip r:embed="rId4"/>
                <a:stretch>
                  <a:fillRect l="-3226" t="-4545" r="-376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/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1)   Mark the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blipFill>
                <a:blip r:embed="rId5"/>
                <a:stretch>
                  <a:fillRect l="-1732" t="-6061" r="-129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759B085-4503-466F-9EC7-EDE530CB7DCA}"/>
              </a:ext>
            </a:extLst>
          </p:cNvPr>
          <p:cNvSpPr txBox="1"/>
          <p:nvPr/>
        </p:nvSpPr>
        <p:spPr>
          <a:xfrm>
            <a:off x="7377413" y="3950285"/>
            <a:ext cx="382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2)   Use the gradient to find the</a:t>
            </a:r>
          </a:p>
          <a:p>
            <a:r>
              <a:rPr lang="en-GB" sz="2000" dirty="0"/>
              <a:t>	‘next’ integer coordinate.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43F375-6252-4A0E-B778-44C0EC08983F}"/>
              </a:ext>
            </a:extLst>
          </p:cNvPr>
          <p:cNvSpPr txBox="1"/>
          <p:nvPr/>
        </p:nvSpPr>
        <p:spPr>
          <a:xfrm>
            <a:off x="7597398" y="4992342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“For every 1 across, 0.5 </a:t>
            </a:r>
            <a:r>
              <a:rPr lang="en-GB" sz="2000" dirty="0">
                <a:solidFill>
                  <a:srgbClr val="FF0000"/>
                </a:solidFill>
              </a:rPr>
              <a:t>up</a:t>
            </a:r>
            <a:r>
              <a:rPr lang="en-GB" sz="2000" dirty="0"/>
              <a:t>.”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26D9F8-2173-4B48-A957-BD54C7075B98}"/>
              </a:ext>
            </a:extLst>
          </p:cNvPr>
          <p:cNvCxnSpPr>
            <a:cxnSpLocks/>
          </p:cNvCxnSpPr>
          <p:nvPr/>
        </p:nvCxnSpPr>
        <p:spPr>
          <a:xfrm>
            <a:off x="4259017" y="4529088"/>
            <a:ext cx="35679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83036EB-F17A-45E7-831B-D089B6163BC4}"/>
              </a:ext>
            </a:extLst>
          </p:cNvPr>
          <p:cNvCxnSpPr>
            <a:cxnSpLocks/>
          </p:cNvCxnSpPr>
          <p:nvPr/>
        </p:nvCxnSpPr>
        <p:spPr>
          <a:xfrm flipV="1">
            <a:off x="4630491" y="4311016"/>
            <a:ext cx="0" cy="2419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6BEB7FEF-F449-4D45-AFC8-1D8E5E55CBFC}"/>
              </a:ext>
            </a:extLst>
          </p:cNvPr>
          <p:cNvSpPr/>
          <p:nvPr/>
        </p:nvSpPr>
        <p:spPr>
          <a:xfrm>
            <a:off x="4047246" y="434950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00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66E4CD35-B3DB-47F4-B6AD-F60503D324BD}"/>
              </a:ext>
            </a:extLst>
          </p:cNvPr>
          <p:cNvSpPr/>
          <p:nvPr/>
        </p:nvSpPr>
        <p:spPr>
          <a:xfrm>
            <a:off x="4877435" y="3921858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A94F2-2447-41BA-A837-6242B394D8F6}"/>
              </a:ext>
            </a:extLst>
          </p:cNvPr>
          <p:cNvCxnSpPr>
            <a:cxnSpLocks/>
          </p:cNvCxnSpPr>
          <p:nvPr/>
        </p:nvCxnSpPr>
        <p:spPr>
          <a:xfrm flipH="1">
            <a:off x="1714501" y="3270739"/>
            <a:ext cx="5002823" cy="2478917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85BEC576-1E9A-4B9B-A85A-52C679C17AC0}"/>
              </a:ext>
            </a:extLst>
          </p:cNvPr>
          <p:cNvSpPr/>
          <p:nvPr/>
        </p:nvSpPr>
        <p:spPr>
          <a:xfrm rot="5400000">
            <a:off x="8857278" y="1529383"/>
            <a:ext cx="99100" cy="377825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Bracket 82">
            <a:extLst>
              <a:ext uri="{FF2B5EF4-FFF2-40B4-BE49-F238E27FC236}">
                <a16:creationId xmlns:a16="http://schemas.microsoft.com/office/drawing/2014/main" id="{CD2800DE-9C89-48F4-9576-26FD9B8D3503}"/>
              </a:ext>
            </a:extLst>
          </p:cNvPr>
          <p:cNvSpPr/>
          <p:nvPr/>
        </p:nvSpPr>
        <p:spPr>
          <a:xfrm rot="5400000">
            <a:off x="9540220" y="1483344"/>
            <a:ext cx="99100" cy="469900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91111EC4-9C71-4287-BD9F-FB2226C472C8}"/>
              </a:ext>
            </a:extLst>
          </p:cNvPr>
          <p:cNvSpPr/>
          <p:nvPr/>
        </p:nvSpPr>
        <p:spPr>
          <a:xfrm rot="5400000">
            <a:off x="9388952" y="2268799"/>
            <a:ext cx="99100" cy="1226021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ight Bracket 84">
            <a:extLst>
              <a:ext uri="{FF2B5EF4-FFF2-40B4-BE49-F238E27FC236}">
                <a16:creationId xmlns:a16="http://schemas.microsoft.com/office/drawing/2014/main" id="{D6A1CD49-D777-4B70-AC82-AAD250E89463}"/>
              </a:ext>
            </a:extLst>
          </p:cNvPr>
          <p:cNvSpPr/>
          <p:nvPr/>
        </p:nvSpPr>
        <p:spPr>
          <a:xfrm rot="5400000">
            <a:off x="9109690" y="3929266"/>
            <a:ext cx="99100" cy="2987040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1A1053-2C56-4472-A9B4-4D2CDE832CFC}"/>
              </a:ext>
            </a:extLst>
          </p:cNvPr>
          <p:cNvSpPr txBox="1"/>
          <p:nvPr/>
        </p:nvSpPr>
        <p:spPr>
          <a:xfrm>
            <a:off x="7377414" y="6007685"/>
            <a:ext cx="294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3)   Plot the line &amp; check!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9EA70F-CBE2-4A61-808A-52E0DA1A3A49}"/>
              </a:ext>
            </a:extLst>
          </p:cNvPr>
          <p:cNvCxnSpPr>
            <a:cxnSpLocks/>
          </p:cNvCxnSpPr>
          <p:nvPr/>
        </p:nvCxnSpPr>
        <p:spPr>
          <a:xfrm>
            <a:off x="4640016" y="4313823"/>
            <a:ext cx="3815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261C8A-6700-4D03-89B8-C028531E7FD1}"/>
              </a:ext>
            </a:extLst>
          </p:cNvPr>
          <p:cNvCxnSpPr>
            <a:cxnSpLocks/>
          </p:cNvCxnSpPr>
          <p:nvPr/>
        </p:nvCxnSpPr>
        <p:spPr>
          <a:xfrm flipV="1">
            <a:off x="5047686" y="4107181"/>
            <a:ext cx="0" cy="2076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1" grpId="0"/>
      <p:bldP spid="70" grpId="0" animBg="1"/>
      <p:bldP spid="78" grpId="0" animBg="1"/>
      <p:bldP spid="81" grpId="0" animBg="1"/>
      <p:bldP spid="83" grpId="0" animBg="1"/>
      <p:bldP spid="84" grpId="0" animBg="1"/>
      <p:bldP spid="85" grpId="0" animBg="1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7CAE0C-8126-44EE-B014-3A63FDA89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93" y="558035"/>
            <a:ext cx="5828952" cy="5959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/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Plotting graphs using the gradient &amp;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blipFill>
                <a:blip r:embed="rId3"/>
                <a:stretch>
                  <a:fillRect l="-464" t="-6250" r="-46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/>
              <p:nvPr/>
            </p:nvSpPr>
            <p:spPr>
              <a:xfrm>
                <a:off x="7759782" y="949569"/>
                <a:ext cx="23523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Plot the graph of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=5−0.5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82" y="949569"/>
                <a:ext cx="2352311" cy="830997"/>
              </a:xfrm>
              <a:prstGeom prst="rect">
                <a:avLst/>
              </a:prstGeom>
              <a:blipFill>
                <a:blip r:embed="rId4"/>
                <a:stretch>
                  <a:fillRect l="-3226" t="-4545" r="-376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/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1)   Mark the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blipFill>
                <a:blip r:embed="rId5"/>
                <a:stretch>
                  <a:fillRect l="-1732" t="-6061" r="-129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759B085-4503-466F-9EC7-EDE530CB7DCA}"/>
              </a:ext>
            </a:extLst>
          </p:cNvPr>
          <p:cNvSpPr txBox="1"/>
          <p:nvPr/>
        </p:nvSpPr>
        <p:spPr>
          <a:xfrm>
            <a:off x="7377413" y="3950285"/>
            <a:ext cx="382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2)   Use the gradient to find the</a:t>
            </a:r>
          </a:p>
          <a:p>
            <a:r>
              <a:rPr lang="en-GB" sz="2000" dirty="0"/>
              <a:t>	‘next’ integer coordinate.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43F375-6252-4A0E-B778-44C0EC08983F}"/>
              </a:ext>
            </a:extLst>
          </p:cNvPr>
          <p:cNvSpPr txBox="1"/>
          <p:nvPr/>
        </p:nvSpPr>
        <p:spPr>
          <a:xfrm>
            <a:off x="7597398" y="4992342"/>
            <a:ext cx="3627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“For every 1 across, 0.5 </a:t>
            </a:r>
            <a:r>
              <a:rPr lang="en-GB" sz="2000" dirty="0">
                <a:solidFill>
                  <a:srgbClr val="FF0000"/>
                </a:solidFill>
              </a:rPr>
              <a:t>down</a:t>
            </a:r>
            <a:r>
              <a:rPr lang="en-GB" sz="2000" dirty="0"/>
              <a:t>.”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26D9F8-2173-4B48-A957-BD54C7075B98}"/>
              </a:ext>
            </a:extLst>
          </p:cNvPr>
          <p:cNvCxnSpPr>
            <a:cxnSpLocks/>
          </p:cNvCxnSpPr>
          <p:nvPr/>
        </p:nvCxnSpPr>
        <p:spPr>
          <a:xfrm>
            <a:off x="4259017" y="1603008"/>
            <a:ext cx="35679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83036EB-F17A-45E7-831B-D089B6163BC4}"/>
              </a:ext>
            </a:extLst>
          </p:cNvPr>
          <p:cNvCxnSpPr>
            <a:cxnSpLocks/>
          </p:cNvCxnSpPr>
          <p:nvPr/>
        </p:nvCxnSpPr>
        <p:spPr>
          <a:xfrm>
            <a:off x="4630491" y="1626872"/>
            <a:ext cx="0" cy="222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6BEB7FEF-F449-4D45-AFC8-1D8E5E55CBFC}"/>
              </a:ext>
            </a:extLst>
          </p:cNvPr>
          <p:cNvSpPr/>
          <p:nvPr/>
        </p:nvSpPr>
        <p:spPr>
          <a:xfrm>
            <a:off x="4047246" y="142342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00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66E4CD35-B3DB-47F4-B6AD-F60503D324BD}"/>
              </a:ext>
            </a:extLst>
          </p:cNvPr>
          <p:cNvSpPr/>
          <p:nvPr/>
        </p:nvSpPr>
        <p:spPr>
          <a:xfrm>
            <a:off x="4877435" y="1866998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A94F2-2447-41BA-A837-6242B394D8F6}"/>
              </a:ext>
            </a:extLst>
          </p:cNvPr>
          <p:cNvCxnSpPr>
            <a:cxnSpLocks/>
          </p:cNvCxnSpPr>
          <p:nvPr/>
        </p:nvCxnSpPr>
        <p:spPr>
          <a:xfrm>
            <a:off x="3391399" y="1213338"/>
            <a:ext cx="3317132" cy="163537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85BEC576-1E9A-4B9B-A85A-52C679C17AC0}"/>
              </a:ext>
            </a:extLst>
          </p:cNvPr>
          <p:cNvSpPr/>
          <p:nvPr/>
        </p:nvSpPr>
        <p:spPr>
          <a:xfrm rot="5400000">
            <a:off x="9242405" y="1388097"/>
            <a:ext cx="99100" cy="660399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Bracket 82">
            <a:extLst>
              <a:ext uri="{FF2B5EF4-FFF2-40B4-BE49-F238E27FC236}">
                <a16:creationId xmlns:a16="http://schemas.microsoft.com/office/drawing/2014/main" id="{CD2800DE-9C89-48F4-9576-26FD9B8D3503}"/>
              </a:ext>
            </a:extLst>
          </p:cNvPr>
          <p:cNvSpPr/>
          <p:nvPr/>
        </p:nvSpPr>
        <p:spPr>
          <a:xfrm rot="5400000">
            <a:off x="8753772" y="1609392"/>
            <a:ext cx="99100" cy="217805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91111EC4-9C71-4287-BD9F-FB2226C472C8}"/>
              </a:ext>
            </a:extLst>
          </p:cNvPr>
          <p:cNvSpPr/>
          <p:nvPr/>
        </p:nvSpPr>
        <p:spPr>
          <a:xfrm rot="5400000">
            <a:off x="9388952" y="2268799"/>
            <a:ext cx="99100" cy="1226021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ight Bracket 84">
            <a:extLst>
              <a:ext uri="{FF2B5EF4-FFF2-40B4-BE49-F238E27FC236}">
                <a16:creationId xmlns:a16="http://schemas.microsoft.com/office/drawing/2014/main" id="{D6A1CD49-D777-4B70-AC82-AAD250E89463}"/>
              </a:ext>
            </a:extLst>
          </p:cNvPr>
          <p:cNvSpPr/>
          <p:nvPr/>
        </p:nvSpPr>
        <p:spPr>
          <a:xfrm rot="5400000">
            <a:off x="9250366" y="3929266"/>
            <a:ext cx="99100" cy="2987040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1A1053-2C56-4472-A9B4-4D2CDE832CFC}"/>
              </a:ext>
            </a:extLst>
          </p:cNvPr>
          <p:cNvSpPr txBox="1"/>
          <p:nvPr/>
        </p:nvSpPr>
        <p:spPr>
          <a:xfrm>
            <a:off x="7377414" y="6007685"/>
            <a:ext cx="294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3)   Plot the line &amp; check!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E3FF68-8989-4BDF-977C-890D46DDB9C8}"/>
              </a:ext>
            </a:extLst>
          </p:cNvPr>
          <p:cNvSpPr txBox="1"/>
          <p:nvPr/>
        </p:nvSpPr>
        <p:spPr>
          <a:xfrm>
            <a:off x="10514326" y="-17929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④</a:t>
            </a:r>
            <a:endParaRPr lang="en-GB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9EA70F-CBE2-4A61-808A-52E0DA1A3A49}"/>
              </a:ext>
            </a:extLst>
          </p:cNvPr>
          <p:cNvCxnSpPr>
            <a:cxnSpLocks/>
          </p:cNvCxnSpPr>
          <p:nvPr/>
        </p:nvCxnSpPr>
        <p:spPr>
          <a:xfrm>
            <a:off x="4640016" y="1839863"/>
            <a:ext cx="3815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261C8A-6700-4D03-89B8-C028531E7FD1}"/>
              </a:ext>
            </a:extLst>
          </p:cNvPr>
          <p:cNvCxnSpPr>
            <a:cxnSpLocks/>
          </p:cNvCxnSpPr>
          <p:nvPr/>
        </p:nvCxnSpPr>
        <p:spPr>
          <a:xfrm>
            <a:off x="5047686" y="1844040"/>
            <a:ext cx="0" cy="1854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1" grpId="0"/>
      <p:bldP spid="70" grpId="0" animBg="1"/>
      <p:bldP spid="78" grpId="0" animBg="1"/>
      <p:bldP spid="81" grpId="0" animBg="1"/>
      <p:bldP spid="83" grpId="0" animBg="1"/>
      <p:bldP spid="84" grpId="0" animBg="1"/>
      <p:bldP spid="85" grpId="0" animBg="1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0" i="1" cap="all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38637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113793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/>
              <a:t>Learning Intentions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4206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56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D6CF9-F0CE-8940-8B72-648EF233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15" y="534772"/>
            <a:ext cx="7949888" cy="58431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03DA7D-84A9-934F-981D-BDAEB2CE74C4}"/>
              </a:ext>
            </a:extLst>
          </p:cNvPr>
          <p:cNvSpPr/>
          <p:nvPr/>
        </p:nvSpPr>
        <p:spPr>
          <a:xfrm>
            <a:off x="5823607" y="3378200"/>
            <a:ext cx="119993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D15043-A39B-D144-980E-2D618E3B02C0}"/>
              </a:ext>
            </a:extLst>
          </p:cNvPr>
          <p:cNvSpPr/>
          <p:nvPr/>
        </p:nvSpPr>
        <p:spPr>
          <a:xfrm>
            <a:off x="6928507" y="4381500"/>
            <a:ext cx="119993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41EFE6-4AF8-B542-A62B-D5B120A1E763}"/>
              </a:ext>
            </a:extLst>
          </p:cNvPr>
          <p:cNvSpPr/>
          <p:nvPr/>
        </p:nvSpPr>
        <p:spPr>
          <a:xfrm>
            <a:off x="4032907" y="3022600"/>
            <a:ext cx="119993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87C54F-4A9E-934E-84D9-C73E84BB5354}"/>
              </a:ext>
            </a:extLst>
          </p:cNvPr>
          <p:cNvSpPr/>
          <p:nvPr/>
        </p:nvSpPr>
        <p:spPr>
          <a:xfrm>
            <a:off x="2928007" y="5041900"/>
            <a:ext cx="119993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6A5691-2795-5944-B32D-63469D6D162C}"/>
              </a:ext>
            </a:extLst>
          </p:cNvPr>
          <p:cNvSpPr/>
          <p:nvPr/>
        </p:nvSpPr>
        <p:spPr>
          <a:xfrm>
            <a:off x="5112407" y="4699000"/>
            <a:ext cx="119993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1DCD9B-0C7C-944F-B605-AABA25E64222}"/>
              </a:ext>
            </a:extLst>
          </p:cNvPr>
          <p:cNvSpPr/>
          <p:nvPr/>
        </p:nvSpPr>
        <p:spPr>
          <a:xfrm>
            <a:off x="5849007" y="5715000"/>
            <a:ext cx="119993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5174C-7192-C740-AC43-B718C17B6E8A}"/>
              </a:ext>
            </a:extLst>
          </p:cNvPr>
          <p:cNvSpPr txBox="1"/>
          <p:nvPr/>
        </p:nvSpPr>
        <p:spPr>
          <a:xfrm>
            <a:off x="3156660" y="4948674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B949D9-5FF2-AF4B-876B-0798F5F4AB8A}"/>
              </a:ext>
            </a:extLst>
          </p:cNvPr>
          <p:cNvSpPr txBox="1"/>
          <p:nvPr/>
        </p:nvSpPr>
        <p:spPr>
          <a:xfrm>
            <a:off x="5719161" y="2898140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33A1E6-310C-F64D-93C0-EB9FE5CDAEA0}"/>
              </a:ext>
            </a:extLst>
          </p:cNvPr>
          <p:cNvSpPr txBox="1"/>
          <p:nvPr/>
        </p:nvSpPr>
        <p:spPr>
          <a:xfrm>
            <a:off x="5232400" y="4560054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245F6A-FCDD-BA4E-AE17-CD2708431069}"/>
              </a:ext>
            </a:extLst>
          </p:cNvPr>
          <p:cNvSpPr txBox="1"/>
          <p:nvPr/>
        </p:nvSpPr>
        <p:spPr>
          <a:xfrm>
            <a:off x="6077660" y="5576054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BA892-7BC1-7C43-B4CD-9B5A8D6E6610}"/>
              </a:ext>
            </a:extLst>
          </p:cNvPr>
          <p:cNvSpPr txBox="1"/>
          <p:nvPr/>
        </p:nvSpPr>
        <p:spPr>
          <a:xfrm>
            <a:off x="6858657" y="3946644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985850-65FE-274D-97D8-9788D1E5F21E}"/>
              </a:ext>
            </a:extLst>
          </p:cNvPr>
          <p:cNvSpPr txBox="1"/>
          <p:nvPr/>
        </p:nvSpPr>
        <p:spPr>
          <a:xfrm>
            <a:off x="3963057" y="2585204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4FF840-E259-934E-9B7F-1425D587396F}"/>
              </a:ext>
            </a:extLst>
          </p:cNvPr>
          <p:cNvSpPr txBox="1"/>
          <p:nvPr/>
        </p:nvSpPr>
        <p:spPr>
          <a:xfrm>
            <a:off x="10271863" y="2726174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2EA6FC-56B0-F045-B3A2-DE41D5E841D9}"/>
              </a:ext>
            </a:extLst>
          </p:cNvPr>
          <p:cNvSpPr txBox="1"/>
          <p:nvPr/>
        </p:nvSpPr>
        <p:spPr>
          <a:xfrm>
            <a:off x="10285272" y="3335766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F0FB81-0F43-BF4F-B59C-D687512CF504}"/>
              </a:ext>
            </a:extLst>
          </p:cNvPr>
          <p:cNvSpPr txBox="1"/>
          <p:nvPr/>
        </p:nvSpPr>
        <p:spPr>
          <a:xfrm>
            <a:off x="10285272" y="3955018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9B9B68-3993-764C-9897-721570A37981}"/>
              </a:ext>
            </a:extLst>
          </p:cNvPr>
          <p:cNvSpPr txBox="1"/>
          <p:nvPr/>
        </p:nvSpPr>
        <p:spPr>
          <a:xfrm>
            <a:off x="10285272" y="4579342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2BC939-23AB-8F46-8709-674BEBE0C243}"/>
              </a:ext>
            </a:extLst>
          </p:cNvPr>
          <p:cNvSpPr txBox="1"/>
          <p:nvPr/>
        </p:nvSpPr>
        <p:spPr>
          <a:xfrm>
            <a:off x="10285272" y="5133340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7E4E1D-76A0-8445-BE3A-EEB46A1D2A3F}"/>
              </a:ext>
            </a:extLst>
          </p:cNvPr>
          <p:cNvSpPr txBox="1"/>
          <p:nvPr/>
        </p:nvSpPr>
        <p:spPr>
          <a:xfrm>
            <a:off x="10285272" y="5674638"/>
            <a:ext cx="25969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05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6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9198-D100-B998-D589-6D2426CF5D31}"/>
              </a:ext>
            </a:extLst>
          </p:cNvPr>
          <p:cNvSpPr txBox="1"/>
          <p:nvPr/>
        </p:nvSpPr>
        <p:spPr>
          <a:xfrm>
            <a:off x="1396591" y="5567771"/>
            <a:ext cx="9697988" cy="46166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The intercept slope form Equation 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</a:t>
            </a:r>
            <a:r>
              <a:rPr lang="en-GB" sz="2400" dirty="0" err="1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c+mx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41FAF-4105-6DF7-7A67-6723597F94C3}"/>
              </a:ext>
            </a:extLst>
          </p:cNvPr>
          <p:cNvSpPr txBox="1"/>
          <p:nvPr/>
        </p:nvSpPr>
        <p:spPr>
          <a:xfrm>
            <a:off x="2064524" y="601743"/>
            <a:ext cx="836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General Equation of a Straight Line…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EABFD-7CFF-0D08-9582-7F7DBFFB0DBC}"/>
              </a:ext>
            </a:extLst>
          </p:cNvPr>
          <p:cNvSpPr/>
          <p:nvPr/>
        </p:nvSpPr>
        <p:spPr>
          <a:xfrm>
            <a:off x="702508" y="804563"/>
            <a:ext cx="9724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y </a:t>
            </a:r>
            <a:r>
              <a:rPr lang="en-US" sz="13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= c + </a:t>
            </a:r>
            <a:r>
              <a:rPr lang="en-US" sz="138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mx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BC1E1-AC77-3CAC-A613-AC2462F2BFCD}"/>
              </a:ext>
            </a:extLst>
          </p:cNvPr>
          <p:cNvSpPr/>
          <p:nvPr/>
        </p:nvSpPr>
        <p:spPr>
          <a:xfrm>
            <a:off x="7689914" y="818246"/>
            <a:ext cx="156004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338592-B001-0D0E-6935-E0782E57CA30}"/>
              </a:ext>
            </a:extLst>
          </p:cNvPr>
          <p:cNvCxnSpPr>
            <a:cxnSpLocks/>
          </p:cNvCxnSpPr>
          <p:nvPr/>
        </p:nvCxnSpPr>
        <p:spPr>
          <a:xfrm flipH="1" flipV="1">
            <a:off x="8368768" y="2702447"/>
            <a:ext cx="1064911" cy="539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C253C-FAD8-FFD7-DC3A-36C94B1665F4}"/>
                  </a:ext>
                </a:extLst>
              </p:cNvPr>
              <p:cNvSpPr txBox="1"/>
              <p:nvPr/>
            </p:nvSpPr>
            <p:spPr>
              <a:xfrm>
                <a:off x="8524068" y="3339245"/>
                <a:ext cx="3155366" cy="1781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 CENA" panose="02000000000000000000" pitchFamily="2" charset="0"/>
                  </a:rPr>
                  <a:t>The ‘m’ represents the gradient/slope of the line:</a:t>
                </a:r>
              </a:p>
              <a:p>
                <a:pPr algn="ctr"/>
                <a:r>
                  <a:rPr lang="en-GB" sz="2400" b="0" dirty="0">
                    <a:solidFill>
                      <a:srgbClr val="FF0000"/>
                    </a:solidFill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GB" sz="2400" dirty="0">
                  <a:solidFill>
                    <a:srgbClr val="FF0000"/>
                  </a:solidFill>
                  <a:latin typeface="AR CENA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C253C-FAD8-FFD7-DC3A-36C94B166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068" y="3339245"/>
                <a:ext cx="3155366" cy="1781450"/>
              </a:xfrm>
              <a:prstGeom prst="rect">
                <a:avLst/>
              </a:prstGeom>
              <a:blipFill>
                <a:blip r:embed="rId2"/>
                <a:stretch>
                  <a:fillRect t="-2740" r="-7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4D5B320-AAB4-92AF-5572-FB5E94F70BAC}"/>
              </a:ext>
            </a:extLst>
          </p:cNvPr>
          <p:cNvSpPr/>
          <p:nvPr/>
        </p:nvSpPr>
        <p:spPr>
          <a:xfrm>
            <a:off x="4198156" y="760663"/>
            <a:ext cx="294183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c +</a:t>
            </a:r>
            <a:endParaRPr lang="en-US" sz="138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CB6357-1E46-2B05-2AA3-8258A46F2005}"/>
              </a:ext>
            </a:extLst>
          </p:cNvPr>
          <p:cNvCxnSpPr>
            <a:cxnSpLocks/>
          </p:cNvCxnSpPr>
          <p:nvPr/>
        </p:nvCxnSpPr>
        <p:spPr>
          <a:xfrm flipV="1">
            <a:off x="3823233" y="2702447"/>
            <a:ext cx="678854" cy="48299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25A22E-E687-2EF1-6A11-7B1ED221C9E3}"/>
              </a:ext>
            </a:extLst>
          </p:cNvPr>
          <p:cNvSpPr txBox="1"/>
          <p:nvPr/>
        </p:nvSpPr>
        <p:spPr>
          <a:xfrm>
            <a:off x="1203871" y="3216684"/>
            <a:ext cx="3341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The ‘c’ represents the y-intercept of the line:</a:t>
            </a:r>
          </a:p>
          <a:p>
            <a:pPr algn="ctr"/>
            <a:r>
              <a:rPr lang="en-GB" sz="2400" b="0" dirty="0">
                <a:solidFill>
                  <a:srgbClr val="FF0000"/>
                </a:solidFill>
                <a:latin typeface="AR CENA" panose="02000000000000000000" pitchFamily="2" charset="0"/>
              </a:rPr>
              <a:t>(where the line crosses the y-axis).</a:t>
            </a:r>
            <a:endParaRPr lang="en-GB" sz="24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990DD6-AFC8-EF7C-EC3E-F2FBF7B8E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085" y="2851216"/>
            <a:ext cx="3565429" cy="26003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18A28B-9C2D-2918-81CF-85CA8308FBA6}"/>
              </a:ext>
            </a:extLst>
          </p:cNvPr>
          <p:cNvSpPr txBox="1"/>
          <p:nvPr/>
        </p:nvSpPr>
        <p:spPr>
          <a:xfrm>
            <a:off x="1396591" y="858079"/>
            <a:ext cx="167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 = c + mx</a:t>
            </a:r>
            <a:endParaRPr lang="en-AU" sz="24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240EC4-39FD-D21C-C6D1-2C8B06B9C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447" y="3352789"/>
            <a:ext cx="219106" cy="1524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F9594C-C553-D97F-B5E5-6DE980F4B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316" y="4190906"/>
            <a:ext cx="171474" cy="181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40F1E3-116F-DAA9-539D-5A2C8451C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887" y="4232748"/>
            <a:ext cx="1037106" cy="2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5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35D74-5EAE-1546-89C5-205D5C5F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6"/>
            <a:ext cx="10905066" cy="53980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87BCC1-6C78-F48F-AAEC-95E501FFF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59779"/>
            <a:ext cx="5494771" cy="37910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CA8613-AC2F-D20F-42A5-37B283D00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453" y="4013007"/>
            <a:ext cx="2639357" cy="9134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E27C2E-6D5E-5B51-10BC-77BFE7FB2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285" y="1376389"/>
            <a:ext cx="415229" cy="438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B350D-253E-6518-E186-F1CE1E3AD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314" y="800366"/>
            <a:ext cx="289729" cy="30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3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/>
              <p:nvPr/>
            </p:nvSpPr>
            <p:spPr>
              <a:xfrm>
                <a:off x="1574092" y="625415"/>
                <a:ext cx="90234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Find the gradient &amp;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-intercept for each equation of a line.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92" y="625415"/>
                <a:ext cx="9023496" cy="523220"/>
              </a:xfrm>
              <a:prstGeom prst="rect">
                <a:avLst/>
              </a:prstGeom>
              <a:blipFill>
                <a:blip r:embed="rId2"/>
                <a:stretch>
                  <a:fillRect l="-844" t="-9524" r="-84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639DA2F-D808-493F-B00C-C1B9330A9B85}"/>
              </a:ext>
            </a:extLst>
          </p:cNvPr>
          <p:cNvSpPr txBox="1"/>
          <p:nvPr/>
        </p:nvSpPr>
        <p:spPr>
          <a:xfrm>
            <a:off x="6227222" y="1213339"/>
            <a:ext cx="158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Gradient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8FABF7-FE73-4161-8EE8-FE1BF4D76B49}"/>
                  </a:ext>
                </a:extLst>
              </p:cNvPr>
              <p:cNvSpPr txBox="1"/>
              <p:nvPr/>
            </p:nvSpPr>
            <p:spPr>
              <a:xfrm>
                <a:off x="8897870" y="1213339"/>
                <a:ext cx="1869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solidFill>
                      <a:srgbClr val="00B050"/>
                    </a:solidFill>
                  </a:rPr>
                  <a:t>-intercept a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8FABF7-FE73-4161-8EE8-FE1BF4D76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870" y="1213339"/>
                <a:ext cx="1869743" cy="461665"/>
              </a:xfrm>
              <a:prstGeom prst="rect">
                <a:avLst/>
              </a:prstGeom>
              <a:blipFill>
                <a:blip r:embed="rId3"/>
                <a:stretch>
                  <a:fillRect l="-327" t="-10526" r="-4248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B6FC63-0A72-44C8-8773-45D563281974}"/>
                  </a:ext>
                </a:extLst>
              </p:cNvPr>
              <p:cNvSpPr txBox="1"/>
              <p:nvPr/>
            </p:nvSpPr>
            <p:spPr>
              <a:xfrm>
                <a:off x="2716456" y="2154116"/>
                <a:ext cx="22222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B6FC63-0A72-44C8-8773-45D563281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56" y="2154116"/>
                <a:ext cx="2222275" cy="584775"/>
              </a:xfrm>
              <a:prstGeom prst="rect">
                <a:avLst/>
              </a:prstGeom>
              <a:blipFill>
                <a:blip r:embed="rId4"/>
                <a:stretch>
                  <a:fillRect l="-1705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4564C2-DC03-4C31-943F-C500F178C3CC}"/>
                  </a:ext>
                </a:extLst>
              </p:cNvPr>
              <p:cNvSpPr txBox="1"/>
              <p:nvPr/>
            </p:nvSpPr>
            <p:spPr>
              <a:xfrm>
                <a:off x="6606267" y="2154116"/>
                <a:ext cx="825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4564C2-DC03-4C31-943F-C500F178C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67" y="2154116"/>
                <a:ext cx="825867" cy="584775"/>
              </a:xfrm>
              <a:prstGeom prst="rect">
                <a:avLst/>
              </a:prstGeom>
              <a:blipFill>
                <a:blip r:embed="rId5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46D84B-D824-42A9-A5E2-7C5A13D4E2BE}"/>
                  </a:ext>
                </a:extLst>
              </p:cNvPr>
              <p:cNvSpPr txBox="1"/>
              <p:nvPr/>
            </p:nvSpPr>
            <p:spPr>
              <a:xfrm>
                <a:off x="9481352" y="2154116"/>
                <a:ext cx="825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46D84B-D824-42A9-A5E2-7C5A13D4E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352" y="2154116"/>
                <a:ext cx="825867" cy="584775"/>
              </a:xfrm>
              <a:prstGeom prst="rect">
                <a:avLst/>
              </a:prstGeom>
              <a:blipFill>
                <a:blip r:embed="rId6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97DA6B-0026-4C83-B33B-00E1DEA30DE1}"/>
                  </a:ext>
                </a:extLst>
              </p:cNvPr>
              <p:cNvSpPr txBox="1"/>
              <p:nvPr/>
            </p:nvSpPr>
            <p:spPr>
              <a:xfrm>
                <a:off x="2716456" y="3317631"/>
                <a:ext cx="22222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97DA6B-0026-4C83-B33B-00E1DEA30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56" y="3317631"/>
                <a:ext cx="2222275" cy="584775"/>
              </a:xfrm>
              <a:prstGeom prst="rect">
                <a:avLst/>
              </a:prstGeom>
              <a:blipFill>
                <a:blip r:embed="rId7"/>
                <a:stretch>
                  <a:fillRect l="-1705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9C7F18-C83B-45C3-AFFC-CCD9E3F3C40E}"/>
                  </a:ext>
                </a:extLst>
              </p:cNvPr>
              <p:cNvSpPr txBox="1"/>
              <p:nvPr/>
            </p:nvSpPr>
            <p:spPr>
              <a:xfrm>
                <a:off x="6606267" y="3317631"/>
                <a:ext cx="825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9C7F18-C83B-45C3-AFFC-CCD9E3F3C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67" y="3317631"/>
                <a:ext cx="825867" cy="584775"/>
              </a:xfrm>
              <a:prstGeom prst="rect">
                <a:avLst/>
              </a:prstGeom>
              <a:blipFill>
                <a:blip r:embed="rId8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64448F-7D78-4F43-9B5F-384D31E542B1}"/>
                  </a:ext>
                </a:extLst>
              </p:cNvPr>
              <p:cNvSpPr txBox="1"/>
              <p:nvPr/>
            </p:nvSpPr>
            <p:spPr>
              <a:xfrm>
                <a:off x="9481352" y="3317631"/>
                <a:ext cx="825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64448F-7D78-4F43-9B5F-384D31E54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352" y="3317631"/>
                <a:ext cx="82586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B11D77-04BD-4912-A827-9FBA3B49FD96}"/>
                  </a:ext>
                </a:extLst>
              </p:cNvPr>
              <p:cNvSpPr txBox="1"/>
              <p:nvPr/>
            </p:nvSpPr>
            <p:spPr>
              <a:xfrm>
                <a:off x="2716456" y="4481146"/>
                <a:ext cx="22222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=5−2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B11D77-04BD-4912-A827-9FBA3B49F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56" y="4481146"/>
                <a:ext cx="2222275" cy="584775"/>
              </a:xfrm>
              <a:prstGeom prst="rect">
                <a:avLst/>
              </a:prstGeom>
              <a:blipFill>
                <a:blip r:embed="rId10"/>
                <a:stretch>
                  <a:fillRect l="-1705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A783E7-4138-4791-AA9D-464025306BE4}"/>
                  </a:ext>
                </a:extLst>
              </p:cNvPr>
              <p:cNvSpPr txBox="1"/>
              <p:nvPr/>
            </p:nvSpPr>
            <p:spPr>
              <a:xfrm>
                <a:off x="6606267" y="4481146"/>
                <a:ext cx="825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A783E7-4138-4791-AA9D-464025306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67" y="4481146"/>
                <a:ext cx="82586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63EA32-FDE8-4876-9AF0-5A1BF619EE3B}"/>
                  </a:ext>
                </a:extLst>
              </p:cNvPr>
              <p:cNvSpPr txBox="1"/>
              <p:nvPr/>
            </p:nvSpPr>
            <p:spPr>
              <a:xfrm>
                <a:off x="9481352" y="4481146"/>
                <a:ext cx="825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63EA32-FDE8-4876-9AF0-5A1BF619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352" y="4481146"/>
                <a:ext cx="825867" cy="584775"/>
              </a:xfrm>
              <a:prstGeom prst="rect">
                <a:avLst/>
              </a:prstGeom>
              <a:blipFill>
                <a:blip r:embed="rId12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C673F3-8B6C-4D53-8115-31C3CB5AC502}"/>
                  </a:ext>
                </a:extLst>
              </p:cNvPr>
              <p:cNvSpPr txBox="1"/>
              <p:nvPr/>
            </p:nvSpPr>
            <p:spPr>
              <a:xfrm>
                <a:off x="2563371" y="5644661"/>
                <a:ext cx="25284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−4=−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C673F3-8B6C-4D53-8115-31C3CB5AC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371" y="5644661"/>
                <a:ext cx="2528448" cy="584775"/>
              </a:xfrm>
              <a:prstGeom prst="rect">
                <a:avLst/>
              </a:prstGeom>
              <a:blipFill>
                <a:blip r:embed="rId13"/>
                <a:stretch>
                  <a:fillRect l="-3500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8DA25F-4518-4196-90EF-573710D60FD1}"/>
                  </a:ext>
                </a:extLst>
              </p:cNvPr>
              <p:cNvSpPr txBox="1"/>
              <p:nvPr/>
            </p:nvSpPr>
            <p:spPr>
              <a:xfrm>
                <a:off x="6449975" y="5644661"/>
                <a:ext cx="11384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GB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8DA25F-4518-4196-90EF-573710D60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75" y="5644661"/>
                <a:ext cx="1138453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4E978E-3CE6-4C4C-B14C-5FADDE995809}"/>
                  </a:ext>
                </a:extLst>
              </p:cNvPr>
              <p:cNvSpPr txBox="1"/>
              <p:nvPr/>
            </p:nvSpPr>
            <p:spPr>
              <a:xfrm>
                <a:off x="9481352" y="5644661"/>
                <a:ext cx="825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4E978E-3CE6-4C4C-B14C-5FADDE995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352" y="5644661"/>
                <a:ext cx="825867" cy="584775"/>
              </a:xfrm>
              <a:prstGeom prst="rect">
                <a:avLst/>
              </a:prstGeom>
              <a:blipFill>
                <a:blip r:embed="rId15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A6DC53F-ADA5-43D6-9755-2ADF597B1804}"/>
              </a:ext>
            </a:extLst>
          </p:cNvPr>
          <p:cNvSpPr/>
          <p:nvPr/>
        </p:nvSpPr>
        <p:spPr>
          <a:xfrm>
            <a:off x="1183640" y="50800"/>
            <a:ext cx="9804400" cy="6766560"/>
          </a:xfrm>
          <a:prstGeom prst="roundRect">
            <a:avLst>
              <a:gd name="adj" fmla="val 5362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4" grpId="0"/>
      <p:bldP spid="25" grpId="0"/>
      <p:bldP spid="28" grpId="0"/>
      <p:bldP spid="29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DA5A9379-BF0B-4126-8317-2EE69F6C4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1" y="464131"/>
            <a:ext cx="6037251" cy="6099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/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Plotting graphs using the gradient &amp;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blipFill>
                <a:blip r:embed="rId3"/>
                <a:stretch>
                  <a:fillRect l="-464" t="-6250" r="-46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/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Plot the graph of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blipFill>
                <a:blip r:embed="rId4"/>
                <a:stretch>
                  <a:fillRect l="-3226" t="-4545" r="-376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/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1)   Mark the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blipFill>
                <a:blip r:embed="rId5"/>
                <a:stretch>
                  <a:fillRect l="-1732" t="-6061" r="-129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759B085-4503-466F-9EC7-EDE530CB7DCA}"/>
              </a:ext>
            </a:extLst>
          </p:cNvPr>
          <p:cNvSpPr txBox="1"/>
          <p:nvPr/>
        </p:nvSpPr>
        <p:spPr>
          <a:xfrm>
            <a:off x="7377413" y="3950285"/>
            <a:ext cx="4846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2)   Use the gradient to find the</a:t>
            </a:r>
          </a:p>
          <a:p>
            <a:r>
              <a:rPr lang="en-GB" sz="2000" dirty="0"/>
              <a:t>			‘next’ coordinate.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43F375-6252-4A0E-B778-44C0EC08983F}"/>
              </a:ext>
            </a:extLst>
          </p:cNvPr>
          <p:cNvSpPr txBox="1"/>
          <p:nvPr/>
        </p:nvSpPr>
        <p:spPr>
          <a:xfrm>
            <a:off x="7755660" y="4992342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“For every 1 across, 2 </a:t>
            </a:r>
            <a:r>
              <a:rPr lang="en-GB" sz="2000" dirty="0">
                <a:solidFill>
                  <a:srgbClr val="FF0000"/>
                </a:solidFill>
              </a:rPr>
              <a:t>up</a:t>
            </a:r>
            <a:r>
              <a:rPr lang="en-GB" sz="2000" dirty="0"/>
              <a:t>.”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26D9F8-2173-4B48-A957-BD54C7075B98}"/>
              </a:ext>
            </a:extLst>
          </p:cNvPr>
          <p:cNvCxnSpPr>
            <a:cxnSpLocks/>
          </p:cNvCxnSpPr>
          <p:nvPr/>
        </p:nvCxnSpPr>
        <p:spPr>
          <a:xfrm>
            <a:off x="1898428" y="5448617"/>
            <a:ext cx="3990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83036EB-F17A-45E7-831B-D089B6163BC4}"/>
              </a:ext>
            </a:extLst>
          </p:cNvPr>
          <p:cNvCxnSpPr>
            <a:cxnSpLocks/>
          </p:cNvCxnSpPr>
          <p:nvPr/>
        </p:nvCxnSpPr>
        <p:spPr>
          <a:xfrm flipV="1">
            <a:off x="2321338" y="4549140"/>
            <a:ext cx="0" cy="884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6BEB7FEF-F449-4D45-AFC8-1D8E5E55CBFC}"/>
              </a:ext>
            </a:extLst>
          </p:cNvPr>
          <p:cNvSpPr/>
          <p:nvPr/>
        </p:nvSpPr>
        <p:spPr>
          <a:xfrm>
            <a:off x="1692666" y="527152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00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66E4CD35-B3DB-47F4-B6AD-F60503D324BD}"/>
              </a:ext>
            </a:extLst>
          </p:cNvPr>
          <p:cNvSpPr/>
          <p:nvPr/>
        </p:nvSpPr>
        <p:spPr>
          <a:xfrm>
            <a:off x="2144786" y="434696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A94F2-2447-41BA-A837-6242B394D8F6}"/>
              </a:ext>
            </a:extLst>
          </p:cNvPr>
          <p:cNvCxnSpPr>
            <a:cxnSpLocks/>
          </p:cNvCxnSpPr>
          <p:nvPr/>
        </p:nvCxnSpPr>
        <p:spPr>
          <a:xfrm flipV="1">
            <a:off x="1848500" y="1204546"/>
            <a:ext cx="2131118" cy="422815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85BEC576-1E9A-4B9B-A85A-52C679C17AC0}"/>
              </a:ext>
            </a:extLst>
          </p:cNvPr>
          <p:cNvSpPr/>
          <p:nvPr/>
        </p:nvSpPr>
        <p:spPr>
          <a:xfrm rot="5400000">
            <a:off x="8844895" y="1621139"/>
            <a:ext cx="99100" cy="194310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Bracket 82">
            <a:extLst>
              <a:ext uri="{FF2B5EF4-FFF2-40B4-BE49-F238E27FC236}">
                <a16:creationId xmlns:a16="http://schemas.microsoft.com/office/drawing/2014/main" id="{CD2800DE-9C89-48F4-9576-26FD9B8D3503}"/>
              </a:ext>
            </a:extLst>
          </p:cNvPr>
          <p:cNvSpPr/>
          <p:nvPr/>
        </p:nvSpPr>
        <p:spPr>
          <a:xfrm rot="5400000">
            <a:off x="9431180" y="1473364"/>
            <a:ext cx="99100" cy="489860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91111EC4-9C71-4287-BD9F-FB2226C472C8}"/>
              </a:ext>
            </a:extLst>
          </p:cNvPr>
          <p:cNvSpPr/>
          <p:nvPr/>
        </p:nvSpPr>
        <p:spPr>
          <a:xfrm rot="5400000">
            <a:off x="9464308" y="2213776"/>
            <a:ext cx="99100" cy="1226021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ight Bracket 84">
            <a:extLst>
              <a:ext uri="{FF2B5EF4-FFF2-40B4-BE49-F238E27FC236}">
                <a16:creationId xmlns:a16="http://schemas.microsoft.com/office/drawing/2014/main" id="{D6A1CD49-D777-4B70-AC82-AAD250E89463}"/>
              </a:ext>
            </a:extLst>
          </p:cNvPr>
          <p:cNvSpPr/>
          <p:nvPr/>
        </p:nvSpPr>
        <p:spPr>
          <a:xfrm rot="5400000">
            <a:off x="9255572" y="4070210"/>
            <a:ext cx="99100" cy="2625872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1A1053-2C56-4472-A9B4-4D2CDE832CFC}"/>
              </a:ext>
            </a:extLst>
          </p:cNvPr>
          <p:cNvSpPr txBox="1"/>
          <p:nvPr/>
        </p:nvSpPr>
        <p:spPr>
          <a:xfrm>
            <a:off x="7377414" y="6007685"/>
            <a:ext cx="294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3)   Plot the line &amp; check!</a:t>
            </a:r>
          </a:p>
        </p:txBody>
      </p:sp>
    </p:spTree>
    <p:extLst>
      <p:ext uri="{BB962C8B-B14F-4D97-AF65-F5344CB8AC3E}">
        <p14:creationId xmlns:p14="http://schemas.microsoft.com/office/powerpoint/2010/main" val="33446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1" grpId="0"/>
      <p:bldP spid="70" grpId="0" animBg="1"/>
      <p:bldP spid="78" grpId="0" animBg="1"/>
      <p:bldP spid="81" grpId="0" animBg="1"/>
      <p:bldP spid="83" grpId="0" animBg="1"/>
      <p:bldP spid="84" grpId="0" animBg="1"/>
      <p:bldP spid="85" grpId="0" animBg="1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DA5A9379-BF0B-4126-8317-2EE69F6C4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1" y="464131"/>
            <a:ext cx="6037251" cy="6099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/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Plotting graphs using the gradient &amp;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blipFill>
                <a:blip r:embed="rId3"/>
                <a:stretch>
                  <a:fillRect l="-464" t="-6250" r="-46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/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Plot the graph of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blipFill>
                <a:blip r:embed="rId4"/>
                <a:stretch>
                  <a:fillRect l="-3226" t="-4545" r="-376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/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1)   Mark the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blipFill>
                <a:blip r:embed="rId5"/>
                <a:stretch>
                  <a:fillRect l="-1732" t="-6061" r="-129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759B085-4503-466F-9EC7-EDE530CB7DCA}"/>
              </a:ext>
            </a:extLst>
          </p:cNvPr>
          <p:cNvSpPr txBox="1"/>
          <p:nvPr/>
        </p:nvSpPr>
        <p:spPr>
          <a:xfrm>
            <a:off x="7377413" y="3950285"/>
            <a:ext cx="4846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2)   Use the gradient to find the</a:t>
            </a:r>
          </a:p>
          <a:p>
            <a:r>
              <a:rPr lang="en-GB" sz="2000" dirty="0"/>
              <a:t>			‘next’ coordinate.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43F375-6252-4A0E-B778-44C0EC08983F}"/>
              </a:ext>
            </a:extLst>
          </p:cNvPr>
          <p:cNvSpPr txBox="1"/>
          <p:nvPr/>
        </p:nvSpPr>
        <p:spPr>
          <a:xfrm>
            <a:off x="7755660" y="4992342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“For every 1 across, 3 </a:t>
            </a:r>
            <a:r>
              <a:rPr lang="en-GB" sz="2000" dirty="0">
                <a:solidFill>
                  <a:srgbClr val="FF0000"/>
                </a:solidFill>
              </a:rPr>
              <a:t>up</a:t>
            </a:r>
            <a:r>
              <a:rPr lang="en-GB" sz="2000" dirty="0"/>
              <a:t>.”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26D9F8-2173-4B48-A957-BD54C7075B98}"/>
              </a:ext>
            </a:extLst>
          </p:cNvPr>
          <p:cNvCxnSpPr>
            <a:cxnSpLocks/>
          </p:cNvCxnSpPr>
          <p:nvPr/>
        </p:nvCxnSpPr>
        <p:spPr>
          <a:xfrm>
            <a:off x="1898428" y="4987607"/>
            <a:ext cx="3990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83036EB-F17A-45E7-831B-D089B6163BC4}"/>
              </a:ext>
            </a:extLst>
          </p:cNvPr>
          <p:cNvCxnSpPr>
            <a:cxnSpLocks/>
          </p:cNvCxnSpPr>
          <p:nvPr/>
        </p:nvCxnSpPr>
        <p:spPr>
          <a:xfrm flipV="1">
            <a:off x="2321338" y="3669030"/>
            <a:ext cx="0" cy="13147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6BEB7FEF-F449-4D45-AFC8-1D8E5E55CBFC}"/>
              </a:ext>
            </a:extLst>
          </p:cNvPr>
          <p:cNvSpPr/>
          <p:nvPr/>
        </p:nvSpPr>
        <p:spPr>
          <a:xfrm>
            <a:off x="1692666" y="482575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00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66E4CD35-B3DB-47F4-B6AD-F60503D324BD}"/>
              </a:ext>
            </a:extLst>
          </p:cNvPr>
          <p:cNvSpPr/>
          <p:nvPr/>
        </p:nvSpPr>
        <p:spPr>
          <a:xfrm>
            <a:off x="2144786" y="344018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A94F2-2447-41BA-A837-6242B394D8F6}"/>
              </a:ext>
            </a:extLst>
          </p:cNvPr>
          <p:cNvCxnSpPr>
            <a:cxnSpLocks/>
          </p:cNvCxnSpPr>
          <p:nvPr/>
        </p:nvCxnSpPr>
        <p:spPr>
          <a:xfrm flipV="1">
            <a:off x="1848500" y="1310054"/>
            <a:ext cx="1246392" cy="3676872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85BEC576-1E9A-4B9B-A85A-52C679C17AC0}"/>
              </a:ext>
            </a:extLst>
          </p:cNvPr>
          <p:cNvSpPr/>
          <p:nvPr/>
        </p:nvSpPr>
        <p:spPr>
          <a:xfrm rot="5400000">
            <a:off x="8844895" y="1621139"/>
            <a:ext cx="99100" cy="194310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Bracket 82">
            <a:extLst>
              <a:ext uri="{FF2B5EF4-FFF2-40B4-BE49-F238E27FC236}">
                <a16:creationId xmlns:a16="http://schemas.microsoft.com/office/drawing/2014/main" id="{CD2800DE-9C89-48F4-9576-26FD9B8D3503}"/>
              </a:ext>
            </a:extLst>
          </p:cNvPr>
          <p:cNvSpPr/>
          <p:nvPr/>
        </p:nvSpPr>
        <p:spPr>
          <a:xfrm rot="5400000">
            <a:off x="9431180" y="1473364"/>
            <a:ext cx="99100" cy="489860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91111EC4-9C71-4287-BD9F-FB2226C472C8}"/>
              </a:ext>
            </a:extLst>
          </p:cNvPr>
          <p:cNvSpPr/>
          <p:nvPr/>
        </p:nvSpPr>
        <p:spPr>
          <a:xfrm rot="5400000">
            <a:off x="9388952" y="2268799"/>
            <a:ext cx="99100" cy="1226021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ight Bracket 84">
            <a:extLst>
              <a:ext uri="{FF2B5EF4-FFF2-40B4-BE49-F238E27FC236}">
                <a16:creationId xmlns:a16="http://schemas.microsoft.com/office/drawing/2014/main" id="{D6A1CD49-D777-4B70-AC82-AAD250E89463}"/>
              </a:ext>
            </a:extLst>
          </p:cNvPr>
          <p:cNvSpPr/>
          <p:nvPr/>
        </p:nvSpPr>
        <p:spPr>
          <a:xfrm rot="5400000">
            <a:off x="9131622" y="4109850"/>
            <a:ext cx="99100" cy="2625872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1A1053-2C56-4472-A9B4-4D2CDE832CFC}"/>
              </a:ext>
            </a:extLst>
          </p:cNvPr>
          <p:cNvSpPr txBox="1"/>
          <p:nvPr/>
        </p:nvSpPr>
        <p:spPr>
          <a:xfrm>
            <a:off x="7377414" y="6007685"/>
            <a:ext cx="294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3)   Plot the line &amp; check!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57C178-2200-4A5F-9705-36386A6E966A}"/>
              </a:ext>
            </a:extLst>
          </p:cNvPr>
          <p:cNvSpPr txBox="1"/>
          <p:nvPr/>
        </p:nvSpPr>
        <p:spPr>
          <a:xfrm>
            <a:off x="10514326" y="-17929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221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1" grpId="0"/>
      <p:bldP spid="70" grpId="0" animBg="1"/>
      <p:bldP spid="78" grpId="0" animBg="1"/>
      <p:bldP spid="81" grpId="0" animBg="1"/>
      <p:bldP spid="83" grpId="0" animBg="1"/>
      <p:bldP spid="84" grpId="0" animBg="1"/>
      <p:bldP spid="85" grpId="0" animBg="1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DA5A9379-BF0B-4126-8317-2EE69F6C4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1" y="464131"/>
            <a:ext cx="6037251" cy="6099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/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Plotting graphs using the gradient &amp;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49EBB3-7EF2-419B-ADB1-1C21A684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67" y="0"/>
                <a:ext cx="5451493" cy="400110"/>
              </a:xfrm>
              <a:prstGeom prst="rect">
                <a:avLst/>
              </a:prstGeom>
              <a:blipFill>
                <a:blip r:embed="rId3"/>
                <a:stretch>
                  <a:fillRect l="-464" t="-6250" r="-46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/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Plot the graph of</a:t>
                </a:r>
              </a:p>
              <a:p>
                <a:pPr algn="ctr"/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0512254-3F73-4819-8AAB-B0C12ECDA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81" y="949569"/>
                <a:ext cx="2352311" cy="830997"/>
              </a:xfrm>
              <a:prstGeom prst="rect">
                <a:avLst/>
              </a:prstGeom>
              <a:blipFill>
                <a:blip r:embed="rId4"/>
                <a:stretch>
                  <a:fillRect l="-3226" t="-4545" r="-376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/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1)   Mark the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-intercept.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220097-81C5-49C0-BFC1-A84E56CC9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14" y="2426676"/>
                <a:ext cx="2923429" cy="400110"/>
              </a:xfrm>
              <a:prstGeom prst="rect">
                <a:avLst/>
              </a:prstGeom>
              <a:blipFill>
                <a:blip r:embed="rId5"/>
                <a:stretch>
                  <a:fillRect l="-1732" t="-6061" r="-129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759B085-4503-466F-9EC7-EDE530CB7DCA}"/>
              </a:ext>
            </a:extLst>
          </p:cNvPr>
          <p:cNvSpPr txBox="1"/>
          <p:nvPr/>
        </p:nvSpPr>
        <p:spPr>
          <a:xfrm>
            <a:off x="7377413" y="3950285"/>
            <a:ext cx="382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2)   Use the gradient to find the</a:t>
            </a:r>
          </a:p>
          <a:p>
            <a:r>
              <a:rPr lang="en-GB" sz="2000" dirty="0"/>
              <a:t>	‘next’ integer coordinate.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43F375-6252-4A0E-B778-44C0EC08983F}"/>
              </a:ext>
            </a:extLst>
          </p:cNvPr>
          <p:cNvSpPr txBox="1"/>
          <p:nvPr/>
        </p:nvSpPr>
        <p:spPr>
          <a:xfrm>
            <a:off x="7755660" y="4992342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“For every 1 across, 0.5 </a:t>
            </a:r>
            <a:r>
              <a:rPr lang="en-GB" sz="2000" dirty="0">
                <a:solidFill>
                  <a:srgbClr val="FF0000"/>
                </a:solidFill>
              </a:rPr>
              <a:t>up</a:t>
            </a:r>
            <a:r>
              <a:rPr lang="en-GB" sz="2000" dirty="0"/>
              <a:t>.”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26D9F8-2173-4B48-A957-BD54C7075B98}"/>
              </a:ext>
            </a:extLst>
          </p:cNvPr>
          <p:cNvCxnSpPr>
            <a:cxnSpLocks/>
          </p:cNvCxnSpPr>
          <p:nvPr/>
        </p:nvCxnSpPr>
        <p:spPr>
          <a:xfrm>
            <a:off x="1886998" y="4069397"/>
            <a:ext cx="3990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83036EB-F17A-45E7-831B-D089B6163BC4}"/>
              </a:ext>
            </a:extLst>
          </p:cNvPr>
          <p:cNvCxnSpPr>
            <a:cxnSpLocks/>
          </p:cNvCxnSpPr>
          <p:nvPr/>
        </p:nvCxnSpPr>
        <p:spPr>
          <a:xfrm flipV="1">
            <a:off x="2321338" y="3870960"/>
            <a:ext cx="0" cy="213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6BEB7FEF-F449-4D45-AFC8-1D8E5E55CBFC}"/>
              </a:ext>
            </a:extLst>
          </p:cNvPr>
          <p:cNvSpPr/>
          <p:nvPr/>
        </p:nvSpPr>
        <p:spPr>
          <a:xfrm>
            <a:off x="1692666" y="389611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00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66E4CD35-B3DB-47F4-B6AD-F60503D324BD}"/>
              </a:ext>
            </a:extLst>
          </p:cNvPr>
          <p:cNvSpPr/>
          <p:nvPr/>
        </p:nvSpPr>
        <p:spPr>
          <a:xfrm>
            <a:off x="2609606" y="3413517"/>
            <a:ext cx="347590" cy="347590"/>
          </a:xfrm>
          <a:prstGeom prst="mathMultiply">
            <a:avLst>
              <a:gd name="adj1" fmla="val 1128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A94F2-2447-41BA-A837-6242B394D8F6}"/>
              </a:ext>
            </a:extLst>
          </p:cNvPr>
          <p:cNvCxnSpPr>
            <a:cxnSpLocks/>
          </p:cNvCxnSpPr>
          <p:nvPr/>
        </p:nvCxnSpPr>
        <p:spPr>
          <a:xfrm flipV="1">
            <a:off x="1848500" y="1749670"/>
            <a:ext cx="4613846" cy="2310665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Bracket 80">
            <a:extLst>
              <a:ext uri="{FF2B5EF4-FFF2-40B4-BE49-F238E27FC236}">
                <a16:creationId xmlns:a16="http://schemas.microsoft.com/office/drawing/2014/main" id="{85BEC576-1E9A-4B9B-A85A-52C679C17AC0}"/>
              </a:ext>
            </a:extLst>
          </p:cNvPr>
          <p:cNvSpPr/>
          <p:nvPr/>
        </p:nvSpPr>
        <p:spPr>
          <a:xfrm rot="5400000">
            <a:off x="8847753" y="1521127"/>
            <a:ext cx="99100" cy="394335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Bracket 82">
            <a:extLst>
              <a:ext uri="{FF2B5EF4-FFF2-40B4-BE49-F238E27FC236}">
                <a16:creationId xmlns:a16="http://schemas.microsoft.com/office/drawing/2014/main" id="{CD2800DE-9C89-48F4-9576-26FD9B8D3503}"/>
              </a:ext>
            </a:extLst>
          </p:cNvPr>
          <p:cNvSpPr/>
          <p:nvPr/>
        </p:nvSpPr>
        <p:spPr>
          <a:xfrm rot="5400000">
            <a:off x="9553100" y="1473364"/>
            <a:ext cx="99100" cy="489860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ight Bracket 83">
            <a:extLst>
              <a:ext uri="{FF2B5EF4-FFF2-40B4-BE49-F238E27FC236}">
                <a16:creationId xmlns:a16="http://schemas.microsoft.com/office/drawing/2014/main" id="{91111EC4-9C71-4287-BD9F-FB2226C472C8}"/>
              </a:ext>
            </a:extLst>
          </p:cNvPr>
          <p:cNvSpPr/>
          <p:nvPr/>
        </p:nvSpPr>
        <p:spPr>
          <a:xfrm rot="5400000">
            <a:off x="9388952" y="2268799"/>
            <a:ext cx="99100" cy="1226021"/>
          </a:xfrm>
          <a:prstGeom prst="rightBracket">
            <a:avLst/>
          </a:prstGeom>
          <a:ln w="28575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ight Bracket 84">
            <a:extLst>
              <a:ext uri="{FF2B5EF4-FFF2-40B4-BE49-F238E27FC236}">
                <a16:creationId xmlns:a16="http://schemas.microsoft.com/office/drawing/2014/main" id="{D6A1CD49-D777-4B70-AC82-AAD250E89463}"/>
              </a:ext>
            </a:extLst>
          </p:cNvPr>
          <p:cNvSpPr/>
          <p:nvPr/>
        </p:nvSpPr>
        <p:spPr>
          <a:xfrm rot="5400000">
            <a:off x="9131622" y="4109850"/>
            <a:ext cx="99100" cy="2625872"/>
          </a:xfrm>
          <a:prstGeom prst="rightBracket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1A1053-2C56-4472-A9B4-4D2CDE832CFC}"/>
              </a:ext>
            </a:extLst>
          </p:cNvPr>
          <p:cNvSpPr txBox="1"/>
          <p:nvPr/>
        </p:nvSpPr>
        <p:spPr>
          <a:xfrm>
            <a:off x="7377414" y="6007685"/>
            <a:ext cx="294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3)   Plot the line &amp; check!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8F7E89-6676-4E39-8ABD-DA0CA84FDD00}"/>
              </a:ext>
            </a:extLst>
          </p:cNvPr>
          <p:cNvCxnSpPr>
            <a:cxnSpLocks/>
          </p:cNvCxnSpPr>
          <p:nvPr/>
        </p:nvCxnSpPr>
        <p:spPr>
          <a:xfrm>
            <a:off x="2332768" y="3825557"/>
            <a:ext cx="3990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1A59BD-D9CE-4FD2-ACFD-37B195163B7E}"/>
              </a:ext>
            </a:extLst>
          </p:cNvPr>
          <p:cNvCxnSpPr>
            <a:cxnSpLocks/>
          </p:cNvCxnSpPr>
          <p:nvPr/>
        </p:nvCxnSpPr>
        <p:spPr>
          <a:xfrm flipV="1">
            <a:off x="2786158" y="3611880"/>
            <a:ext cx="0" cy="225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75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1" grpId="0"/>
      <p:bldP spid="70" grpId="0" animBg="1"/>
      <p:bldP spid="78" grpId="0" animBg="1"/>
      <p:bldP spid="81" grpId="0" animBg="1"/>
      <p:bldP spid="83" grpId="0" animBg="1"/>
      <p:bldP spid="84" grpId="0" animBg="1"/>
      <p:bldP spid="85" grpId="0" animBg="1"/>
      <p:bldP spid="86" grpId="0"/>
    </p:bldLst>
  </p:timing>
</p:sld>
</file>

<file path=ppt/theme/theme1.xml><?xml version="1.0" encoding="utf-8"?>
<a:theme xmlns:a="http://schemas.openxmlformats.org/drawingml/2006/main" name="Dividend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740</Words>
  <Application>Microsoft Office PowerPoint</Application>
  <PresentationFormat>Widescreen</PresentationFormat>
  <Paragraphs>124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 CENA</vt:lpstr>
      <vt:lpstr>Arial Nova Light</vt:lpstr>
      <vt:lpstr>Calibri</vt:lpstr>
      <vt:lpstr>Cambria Math</vt:lpstr>
      <vt:lpstr>Comic Sans MS</vt:lpstr>
      <vt:lpstr>Wingdings 2</vt:lpstr>
      <vt:lpstr>DividendVTI</vt:lpstr>
      <vt:lpstr>Equations of straight lines</vt:lpstr>
      <vt:lpstr>Learning Intentions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 a graph by gradient and y-intercept &amp; Midpoint of two dots</dc:title>
  <dc:creator>Yongmei Zhang</dc:creator>
  <cp:lastModifiedBy>Lyn ZHANG</cp:lastModifiedBy>
  <cp:revision>12</cp:revision>
  <dcterms:created xsi:type="dcterms:W3CDTF">2020-05-24T07:02:57Z</dcterms:created>
  <dcterms:modified xsi:type="dcterms:W3CDTF">2023-05-08T21:42:23Z</dcterms:modified>
</cp:coreProperties>
</file>