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0" r:id="rId4"/>
    <p:sldId id="261" r:id="rId5"/>
    <p:sldId id="258" r:id="rId6"/>
    <p:sldId id="259" r:id="rId7"/>
    <p:sldId id="271" r:id="rId8"/>
    <p:sldId id="270" r:id="rId9"/>
    <p:sldId id="262" r:id="rId10"/>
    <p:sldId id="263" r:id="rId11"/>
    <p:sldId id="264" r:id="rId12"/>
    <p:sldId id="272" r:id="rId13"/>
    <p:sldId id="281" r:id="rId14"/>
    <p:sldId id="292" r:id="rId15"/>
    <p:sldId id="318" r:id="rId16"/>
    <p:sldId id="319" r:id="rId17"/>
    <p:sldId id="316" r:id="rId18"/>
    <p:sldId id="320" r:id="rId19"/>
    <p:sldId id="293" r:id="rId20"/>
    <p:sldId id="295" r:id="rId21"/>
    <p:sldId id="296" r:id="rId22"/>
    <p:sldId id="323" r:id="rId23"/>
    <p:sldId id="32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DB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68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84A56-C852-4B54-8AE3-AD1D8D70D63F}" type="datetimeFigureOut">
              <a:rPr lang="en-AU" smtClean="0"/>
              <a:t>10/05/2023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29341-731D-4F2F-9BC5-6114602743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0892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6312A15-331B-906C-D78F-CE7E58550BC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751A0A2-D372-2FE9-8877-605FBB754C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altLang="en-US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43451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F34A912F-A53F-031E-BEB5-84B8FA833D0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A8EB0CA-3E57-D501-E558-F408D13EF1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altLang="en-US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24297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ADA1C597-C4E9-43AB-B461-D254E8B39D7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5692D8A4-E1A2-96E1-7F1D-6CDF487132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altLang="en-US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EAC3F43-52B1-7521-603B-E3A0829E95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54EFCC-9B13-49F8-9E1D-8421AF40B6BC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80226" name="Rectangle 2">
            <a:extLst>
              <a:ext uri="{FF2B5EF4-FFF2-40B4-BE49-F238E27FC236}">
                <a16:creationId xmlns:a16="http://schemas.microsoft.com/office/drawing/2014/main" id="{DA1850A5-7CFC-693D-7630-2B8A8A8FD6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C5DF219D-BA8A-8441-8B7A-1305BC2FA1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DC46DB36-6733-B7D1-33BD-33779CD468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C7EF5D04-25E2-2838-E1FB-BC72F4299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5A114E3-69F9-10E3-B52E-2A7700B16E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2078E34-9680-4E94-91F4-E0BE2F072A61}" type="slidenum">
              <a:rPr lang="en-CA" altLang="en-US"/>
              <a:pPr eaLnBrk="1" hangingPunct="1"/>
              <a:t>21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059C7AA4-DCCE-8B3C-D2B2-D3A6C63D69B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36BE8A67-3DC9-E37A-70DE-83444242D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F4978F79-B981-6BD0-198C-C4E08119107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C5889E6-3A35-94AB-F80D-DC3FCB0718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25C3-67D5-499F-AD4C-057797C50106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7AB2-E079-426F-8238-459AEC7C7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241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25C3-67D5-499F-AD4C-057797C50106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7AB2-E079-426F-8238-459AEC7C7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31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25C3-67D5-499F-AD4C-057797C50106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7AB2-E079-426F-8238-459AEC7C7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22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25C3-67D5-499F-AD4C-057797C50106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7AB2-E079-426F-8238-459AEC7C7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84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25C3-67D5-499F-AD4C-057797C50106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7AB2-E079-426F-8238-459AEC7C7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170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25C3-67D5-499F-AD4C-057797C50106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7AB2-E079-426F-8238-459AEC7C7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57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25C3-67D5-499F-AD4C-057797C50106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7AB2-E079-426F-8238-459AEC7C7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989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25C3-67D5-499F-AD4C-057797C50106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7AB2-E079-426F-8238-459AEC7C7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073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25C3-67D5-499F-AD4C-057797C50106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7AB2-E079-426F-8238-459AEC7C7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671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25C3-67D5-499F-AD4C-057797C50106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7AB2-E079-426F-8238-459AEC7C7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381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25C3-67D5-499F-AD4C-057797C50106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7AB2-E079-426F-8238-459AEC7C7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74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B25C3-67D5-499F-AD4C-057797C50106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B7AB2-E079-426F-8238-459AEC7C7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90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7.emf"/><Relationship Id="rId26" Type="http://schemas.openxmlformats.org/officeDocument/2006/relationships/image" Target="../media/image31.e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4.e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emf"/><Relationship Id="rId20" Type="http://schemas.openxmlformats.org/officeDocument/2006/relationships/image" Target="../media/image28.emf"/><Relationship Id="rId29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30.emf"/><Relationship Id="rId32" Type="http://schemas.openxmlformats.org/officeDocument/2006/relationships/image" Target="../media/image34.e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32.emf"/><Relationship Id="rId10" Type="http://schemas.openxmlformats.org/officeDocument/2006/relationships/image" Target="../media/image23.e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5.emf"/><Relationship Id="rId22" Type="http://schemas.openxmlformats.org/officeDocument/2006/relationships/image" Target="../media/image29.e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42.emf"/><Relationship Id="rId26" Type="http://schemas.openxmlformats.org/officeDocument/2006/relationships/image" Target="../media/image46.emf"/><Relationship Id="rId3" Type="http://schemas.openxmlformats.org/officeDocument/2006/relationships/oleObject" Target="../embeddings/oleObject17.bin"/><Relationship Id="rId21" Type="http://schemas.openxmlformats.org/officeDocument/2006/relationships/oleObject" Target="../embeddings/oleObject26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39.emf"/><Relationship Id="rId17" Type="http://schemas.openxmlformats.org/officeDocument/2006/relationships/oleObject" Target="../embeddings/oleObject24.bin"/><Relationship Id="rId25" Type="http://schemas.openxmlformats.org/officeDocument/2006/relationships/oleObject" Target="../embeddings/oleObject28.bin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1.emf"/><Relationship Id="rId20" Type="http://schemas.openxmlformats.org/officeDocument/2006/relationships/image" Target="../media/image43.emf"/><Relationship Id="rId29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11" Type="http://schemas.openxmlformats.org/officeDocument/2006/relationships/oleObject" Target="../embeddings/oleObject21.bin"/><Relationship Id="rId24" Type="http://schemas.openxmlformats.org/officeDocument/2006/relationships/image" Target="../media/image45.emf"/><Relationship Id="rId32" Type="http://schemas.openxmlformats.org/officeDocument/2006/relationships/image" Target="../media/image20.wmf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23" Type="http://schemas.openxmlformats.org/officeDocument/2006/relationships/oleObject" Target="../embeddings/oleObject27.bin"/><Relationship Id="rId28" Type="http://schemas.openxmlformats.org/officeDocument/2006/relationships/image" Target="../media/image47.emf"/><Relationship Id="rId10" Type="http://schemas.openxmlformats.org/officeDocument/2006/relationships/image" Target="../media/image38.emf"/><Relationship Id="rId19" Type="http://schemas.openxmlformats.org/officeDocument/2006/relationships/oleObject" Target="../embeddings/oleObject25.bin"/><Relationship Id="rId31" Type="http://schemas.openxmlformats.org/officeDocument/2006/relationships/oleObject" Target="../embeddings/oleObject31.bin"/><Relationship Id="rId4" Type="http://schemas.openxmlformats.org/officeDocument/2006/relationships/image" Target="../media/image35.e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40.emf"/><Relationship Id="rId22" Type="http://schemas.openxmlformats.org/officeDocument/2006/relationships/image" Target="../media/image44.emf"/><Relationship Id="rId27" Type="http://schemas.openxmlformats.org/officeDocument/2006/relationships/oleObject" Target="../embeddings/oleObject29.bin"/><Relationship Id="rId30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57.emf"/><Relationship Id="rId26" Type="http://schemas.openxmlformats.org/officeDocument/2006/relationships/image" Target="../media/image61.emf"/><Relationship Id="rId3" Type="http://schemas.openxmlformats.org/officeDocument/2006/relationships/oleObject" Target="../embeddings/oleObject32.bin"/><Relationship Id="rId21" Type="http://schemas.openxmlformats.org/officeDocument/2006/relationships/oleObject" Target="../embeddings/oleObject41.bin"/><Relationship Id="rId34" Type="http://schemas.openxmlformats.org/officeDocument/2006/relationships/image" Target="../media/image65.emf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54.emf"/><Relationship Id="rId17" Type="http://schemas.openxmlformats.org/officeDocument/2006/relationships/oleObject" Target="../embeddings/oleObject39.bin"/><Relationship Id="rId25" Type="http://schemas.openxmlformats.org/officeDocument/2006/relationships/oleObject" Target="../embeddings/oleObject43.bin"/><Relationship Id="rId33" Type="http://schemas.openxmlformats.org/officeDocument/2006/relationships/oleObject" Target="../embeddings/oleObject47.bin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6.emf"/><Relationship Id="rId20" Type="http://schemas.openxmlformats.org/officeDocument/2006/relationships/image" Target="../media/image58.emf"/><Relationship Id="rId29" Type="http://schemas.openxmlformats.org/officeDocument/2006/relationships/oleObject" Target="../embeddings/oleObject4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11" Type="http://schemas.openxmlformats.org/officeDocument/2006/relationships/oleObject" Target="../embeddings/oleObject36.bin"/><Relationship Id="rId24" Type="http://schemas.openxmlformats.org/officeDocument/2006/relationships/image" Target="../media/image60.emf"/><Relationship Id="rId32" Type="http://schemas.openxmlformats.org/officeDocument/2006/relationships/image" Target="../media/image64.emf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8.bin"/><Relationship Id="rId23" Type="http://schemas.openxmlformats.org/officeDocument/2006/relationships/oleObject" Target="../embeddings/oleObject42.bin"/><Relationship Id="rId28" Type="http://schemas.openxmlformats.org/officeDocument/2006/relationships/image" Target="../media/image62.emf"/><Relationship Id="rId10" Type="http://schemas.openxmlformats.org/officeDocument/2006/relationships/image" Target="../media/image53.emf"/><Relationship Id="rId19" Type="http://schemas.openxmlformats.org/officeDocument/2006/relationships/oleObject" Target="../embeddings/oleObject40.bin"/><Relationship Id="rId31" Type="http://schemas.openxmlformats.org/officeDocument/2006/relationships/oleObject" Target="../embeddings/oleObject46.bin"/><Relationship Id="rId4" Type="http://schemas.openxmlformats.org/officeDocument/2006/relationships/image" Target="../media/image34.e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55.emf"/><Relationship Id="rId22" Type="http://schemas.openxmlformats.org/officeDocument/2006/relationships/image" Target="../media/image59.emf"/><Relationship Id="rId27" Type="http://schemas.openxmlformats.org/officeDocument/2006/relationships/oleObject" Target="../embeddings/oleObject44.bin"/><Relationship Id="rId30" Type="http://schemas.openxmlformats.org/officeDocument/2006/relationships/image" Target="../media/image6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13" Type="http://schemas.openxmlformats.org/officeDocument/2006/relationships/oleObject" Target="../embeddings/oleObject53.bin"/><Relationship Id="rId18" Type="http://schemas.openxmlformats.org/officeDocument/2006/relationships/image" Target="../media/image75.emf"/><Relationship Id="rId26" Type="http://schemas.openxmlformats.org/officeDocument/2006/relationships/image" Target="../media/image79.emf"/><Relationship Id="rId39" Type="http://schemas.openxmlformats.org/officeDocument/2006/relationships/oleObject" Target="../embeddings/oleObject66.bin"/><Relationship Id="rId3" Type="http://schemas.openxmlformats.org/officeDocument/2006/relationships/oleObject" Target="../embeddings/oleObject48.bin"/><Relationship Id="rId21" Type="http://schemas.openxmlformats.org/officeDocument/2006/relationships/oleObject" Target="../embeddings/oleObject57.bin"/><Relationship Id="rId34" Type="http://schemas.openxmlformats.org/officeDocument/2006/relationships/image" Target="../media/image83.emf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72.emf"/><Relationship Id="rId17" Type="http://schemas.openxmlformats.org/officeDocument/2006/relationships/oleObject" Target="../embeddings/oleObject55.bin"/><Relationship Id="rId25" Type="http://schemas.openxmlformats.org/officeDocument/2006/relationships/oleObject" Target="../embeddings/oleObject59.bin"/><Relationship Id="rId33" Type="http://schemas.openxmlformats.org/officeDocument/2006/relationships/oleObject" Target="../embeddings/oleObject63.bin"/><Relationship Id="rId38" Type="http://schemas.openxmlformats.org/officeDocument/2006/relationships/image" Target="../media/image85.e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4.emf"/><Relationship Id="rId20" Type="http://schemas.openxmlformats.org/officeDocument/2006/relationships/image" Target="../media/image76.emf"/><Relationship Id="rId29" Type="http://schemas.openxmlformats.org/officeDocument/2006/relationships/oleObject" Target="../embeddings/oleObject6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emf"/><Relationship Id="rId11" Type="http://schemas.openxmlformats.org/officeDocument/2006/relationships/oleObject" Target="../embeddings/oleObject52.bin"/><Relationship Id="rId24" Type="http://schemas.openxmlformats.org/officeDocument/2006/relationships/image" Target="../media/image78.emf"/><Relationship Id="rId32" Type="http://schemas.openxmlformats.org/officeDocument/2006/relationships/image" Target="../media/image82.emf"/><Relationship Id="rId37" Type="http://schemas.openxmlformats.org/officeDocument/2006/relationships/oleObject" Target="../embeddings/oleObject65.bin"/><Relationship Id="rId40" Type="http://schemas.openxmlformats.org/officeDocument/2006/relationships/image" Target="../media/image86.emf"/><Relationship Id="rId5" Type="http://schemas.openxmlformats.org/officeDocument/2006/relationships/oleObject" Target="../embeddings/oleObject49.bin"/><Relationship Id="rId15" Type="http://schemas.openxmlformats.org/officeDocument/2006/relationships/oleObject" Target="../embeddings/oleObject54.bin"/><Relationship Id="rId23" Type="http://schemas.openxmlformats.org/officeDocument/2006/relationships/oleObject" Target="../embeddings/oleObject58.bin"/><Relationship Id="rId28" Type="http://schemas.openxmlformats.org/officeDocument/2006/relationships/image" Target="../media/image80.emf"/><Relationship Id="rId36" Type="http://schemas.openxmlformats.org/officeDocument/2006/relationships/image" Target="../media/image84.emf"/><Relationship Id="rId10" Type="http://schemas.openxmlformats.org/officeDocument/2006/relationships/image" Target="../media/image71.emf"/><Relationship Id="rId19" Type="http://schemas.openxmlformats.org/officeDocument/2006/relationships/oleObject" Target="../embeddings/oleObject56.bin"/><Relationship Id="rId31" Type="http://schemas.openxmlformats.org/officeDocument/2006/relationships/oleObject" Target="../embeddings/oleObject62.bin"/><Relationship Id="rId4" Type="http://schemas.openxmlformats.org/officeDocument/2006/relationships/image" Target="../media/image68.emf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73.emf"/><Relationship Id="rId22" Type="http://schemas.openxmlformats.org/officeDocument/2006/relationships/image" Target="../media/image77.emf"/><Relationship Id="rId27" Type="http://schemas.openxmlformats.org/officeDocument/2006/relationships/oleObject" Target="../embeddings/oleObject60.bin"/><Relationship Id="rId30" Type="http://schemas.openxmlformats.org/officeDocument/2006/relationships/image" Target="../media/image81.emf"/><Relationship Id="rId35" Type="http://schemas.openxmlformats.org/officeDocument/2006/relationships/oleObject" Target="../embeddings/oleObject6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e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emf"/><Relationship Id="rId11" Type="http://schemas.openxmlformats.org/officeDocument/2006/relationships/image" Target="../media/image98.png"/><Relationship Id="rId5" Type="http://schemas.openxmlformats.org/officeDocument/2006/relationships/oleObject" Target="../embeddings/oleObject68.bin"/><Relationship Id="rId10" Type="http://schemas.openxmlformats.org/officeDocument/2006/relationships/image" Target="../media/image97.emf"/><Relationship Id="rId4" Type="http://schemas.openxmlformats.org/officeDocument/2006/relationships/image" Target="../media/image94.emf"/><Relationship Id="rId9" Type="http://schemas.openxmlformats.org/officeDocument/2006/relationships/oleObject" Target="../embeddings/oleObject7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emf"/><Relationship Id="rId13" Type="http://schemas.openxmlformats.org/officeDocument/2006/relationships/oleObject" Target="../embeddings/oleObject76.bin"/><Relationship Id="rId18" Type="http://schemas.openxmlformats.org/officeDocument/2006/relationships/image" Target="../media/image106.emf"/><Relationship Id="rId26" Type="http://schemas.openxmlformats.org/officeDocument/2006/relationships/image" Target="../media/image110.emf"/><Relationship Id="rId39" Type="http://schemas.openxmlformats.org/officeDocument/2006/relationships/oleObject" Target="../embeddings/oleObject89.bin"/><Relationship Id="rId3" Type="http://schemas.openxmlformats.org/officeDocument/2006/relationships/oleObject" Target="../embeddings/oleObject71.bin"/><Relationship Id="rId21" Type="http://schemas.openxmlformats.org/officeDocument/2006/relationships/oleObject" Target="../embeddings/oleObject80.bin"/><Relationship Id="rId34" Type="http://schemas.openxmlformats.org/officeDocument/2006/relationships/image" Target="../media/image114.emf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103.emf"/><Relationship Id="rId17" Type="http://schemas.openxmlformats.org/officeDocument/2006/relationships/oleObject" Target="../embeddings/oleObject78.bin"/><Relationship Id="rId25" Type="http://schemas.openxmlformats.org/officeDocument/2006/relationships/oleObject" Target="../embeddings/oleObject82.bin"/><Relationship Id="rId33" Type="http://schemas.openxmlformats.org/officeDocument/2006/relationships/oleObject" Target="../embeddings/oleObject86.bin"/><Relationship Id="rId38" Type="http://schemas.openxmlformats.org/officeDocument/2006/relationships/image" Target="../media/image116.e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05.emf"/><Relationship Id="rId20" Type="http://schemas.openxmlformats.org/officeDocument/2006/relationships/image" Target="../media/image107.emf"/><Relationship Id="rId29" Type="http://schemas.openxmlformats.org/officeDocument/2006/relationships/oleObject" Target="../embeddings/oleObject8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emf"/><Relationship Id="rId11" Type="http://schemas.openxmlformats.org/officeDocument/2006/relationships/oleObject" Target="../embeddings/oleObject75.bin"/><Relationship Id="rId24" Type="http://schemas.openxmlformats.org/officeDocument/2006/relationships/image" Target="../media/image109.emf"/><Relationship Id="rId32" Type="http://schemas.openxmlformats.org/officeDocument/2006/relationships/image" Target="../media/image113.emf"/><Relationship Id="rId37" Type="http://schemas.openxmlformats.org/officeDocument/2006/relationships/oleObject" Target="../embeddings/oleObject88.bin"/><Relationship Id="rId40" Type="http://schemas.openxmlformats.org/officeDocument/2006/relationships/image" Target="../media/image117.emf"/><Relationship Id="rId5" Type="http://schemas.openxmlformats.org/officeDocument/2006/relationships/oleObject" Target="../embeddings/oleObject72.bin"/><Relationship Id="rId15" Type="http://schemas.openxmlformats.org/officeDocument/2006/relationships/oleObject" Target="../embeddings/oleObject77.bin"/><Relationship Id="rId23" Type="http://schemas.openxmlformats.org/officeDocument/2006/relationships/oleObject" Target="../embeddings/oleObject81.bin"/><Relationship Id="rId28" Type="http://schemas.openxmlformats.org/officeDocument/2006/relationships/image" Target="../media/image111.emf"/><Relationship Id="rId36" Type="http://schemas.openxmlformats.org/officeDocument/2006/relationships/image" Target="../media/image115.emf"/><Relationship Id="rId10" Type="http://schemas.openxmlformats.org/officeDocument/2006/relationships/image" Target="../media/image102.emf"/><Relationship Id="rId19" Type="http://schemas.openxmlformats.org/officeDocument/2006/relationships/oleObject" Target="../embeddings/oleObject79.bin"/><Relationship Id="rId31" Type="http://schemas.openxmlformats.org/officeDocument/2006/relationships/oleObject" Target="../embeddings/oleObject85.bin"/><Relationship Id="rId4" Type="http://schemas.openxmlformats.org/officeDocument/2006/relationships/image" Target="../media/image99.emf"/><Relationship Id="rId9" Type="http://schemas.openxmlformats.org/officeDocument/2006/relationships/oleObject" Target="../embeddings/oleObject74.bin"/><Relationship Id="rId14" Type="http://schemas.openxmlformats.org/officeDocument/2006/relationships/image" Target="../media/image104.emf"/><Relationship Id="rId22" Type="http://schemas.openxmlformats.org/officeDocument/2006/relationships/image" Target="../media/image108.emf"/><Relationship Id="rId27" Type="http://schemas.openxmlformats.org/officeDocument/2006/relationships/oleObject" Target="../embeddings/oleObject83.bin"/><Relationship Id="rId30" Type="http://schemas.openxmlformats.org/officeDocument/2006/relationships/image" Target="../media/image112.emf"/><Relationship Id="rId35" Type="http://schemas.openxmlformats.org/officeDocument/2006/relationships/oleObject" Target="../embeddings/oleObject8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96287" y="859810"/>
            <a:ext cx="7560859" cy="128289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3096" y="72470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4800" u="sng" dirty="0"/>
              <a:t>The graphs of sin</a:t>
            </a:r>
            <a:r>
              <a:rPr lang="el-GR" sz="4800" i="1" u="sng" dirty="0">
                <a:latin typeface="Times New Roman"/>
                <a:cs typeface="Times New Roman"/>
              </a:rPr>
              <a:t>θ</a:t>
            </a:r>
            <a:r>
              <a:rPr lang="en-GB" sz="4800" u="sng" dirty="0"/>
              <a:t> cos</a:t>
            </a:r>
            <a:r>
              <a:rPr lang="el-GR" sz="4800" i="1" u="sng" dirty="0">
                <a:latin typeface="Times New Roman"/>
                <a:cs typeface="Times New Roman"/>
              </a:rPr>
              <a:t>θ</a:t>
            </a:r>
            <a:r>
              <a:rPr lang="en-US" sz="4800" i="1" u="sng" dirty="0">
                <a:latin typeface="Times New Roman"/>
                <a:cs typeface="Times New Roman"/>
              </a:rPr>
              <a:t> and </a:t>
            </a:r>
            <a:r>
              <a:rPr lang="en-GB" sz="4800" u="sng" dirty="0"/>
              <a:t>tan</a:t>
            </a:r>
            <a:r>
              <a:rPr lang="el-GR" sz="4800" i="1" u="sng" dirty="0">
                <a:latin typeface="Times New Roman"/>
                <a:cs typeface="Times New Roman"/>
              </a:rPr>
              <a:t>θ</a:t>
            </a:r>
            <a:endParaRPr lang="en-GB" sz="4800" i="1" u="sng" dirty="0"/>
          </a:p>
        </p:txBody>
      </p:sp>
      <p:sp>
        <p:nvSpPr>
          <p:cNvPr id="4" name="Rectangle 3"/>
          <p:cNvSpPr/>
          <p:nvPr/>
        </p:nvSpPr>
        <p:spPr>
          <a:xfrm>
            <a:off x="2213162" y="2967335"/>
            <a:ext cx="53181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u="sng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Learning Objectives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2859" y="4063579"/>
            <a:ext cx="81477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b="1" dirty="0">
                <a:solidFill>
                  <a:srgbClr val="00B050"/>
                </a:solidFill>
              </a:rPr>
              <a:t>To learn the shape of a sin cos tan graph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/>
              <a:t>To understand the </a:t>
            </a:r>
            <a:r>
              <a:rPr lang="en-GB" sz="2800" b="1" i="1" dirty="0">
                <a:solidFill>
                  <a:srgbClr val="FF0000"/>
                </a:solidFill>
              </a:rPr>
              <a:t>amplitude</a:t>
            </a:r>
            <a:r>
              <a:rPr lang="en-GB" sz="2800" dirty="0"/>
              <a:t> </a:t>
            </a:r>
            <a:r>
              <a:rPr lang="en-GB" sz="2800" b="1" i="1" dirty="0">
                <a:solidFill>
                  <a:srgbClr val="0070C0"/>
                </a:solidFill>
              </a:rPr>
              <a:t>period</a:t>
            </a:r>
            <a:r>
              <a:rPr lang="en-GB" sz="2800" dirty="0"/>
              <a:t> and </a:t>
            </a:r>
            <a:r>
              <a:rPr lang="en-GB" sz="2800" b="1" i="1" dirty="0">
                <a:solidFill>
                  <a:schemeClr val="accent2">
                    <a:lumMod val="75000"/>
                  </a:schemeClr>
                </a:solidFill>
              </a:rPr>
              <a:t>asymptotes</a:t>
            </a:r>
            <a:r>
              <a:rPr lang="en-GB" sz="2800" dirty="0"/>
              <a:t> of a graph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/>
              <a:t>To understand how </a:t>
            </a:r>
            <a:r>
              <a:rPr lang="en-GB" sz="2800" u="sng" dirty="0"/>
              <a:t>changing the equation </a:t>
            </a:r>
            <a:r>
              <a:rPr lang="en-GB" sz="2800" dirty="0"/>
              <a:t>of the graph effects the amplitude period and asymptotes. </a:t>
            </a:r>
          </a:p>
        </p:txBody>
      </p:sp>
    </p:spTree>
    <p:extLst>
      <p:ext uri="{BB962C8B-B14F-4D97-AF65-F5344CB8AC3E}">
        <p14:creationId xmlns:p14="http://schemas.microsoft.com/office/powerpoint/2010/main" val="329006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2"/>
          <a:stretch/>
        </p:blipFill>
        <p:spPr bwMode="auto">
          <a:xfrm>
            <a:off x="843461" y="177417"/>
            <a:ext cx="7507246" cy="3193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928048" y="873293"/>
            <a:ext cx="2538483" cy="1869902"/>
          </a:xfrm>
          <a:custGeom>
            <a:avLst/>
            <a:gdLst>
              <a:gd name="connsiteX0" fmla="*/ 0 w 2552131"/>
              <a:gd name="connsiteY0" fmla="*/ 1010094 h 1869902"/>
              <a:gd name="connsiteX1" fmla="*/ 54591 w 2552131"/>
              <a:gd name="connsiteY1" fmla="*/ 846320 h 1869902"/>
              <a:gd name="connsiteX2" fmla="*/ 81886 w 2552131"/>
              <a:gd name="connsiteY2" fmla="*/ 764434 h 1869902"/>
              <a:gd name="connsiteX3" fmla="*/ 95534 w 2552131"/>
              <a:gd name="connsiteY3" fmla="*/ 723491 h 1869902"/>
              <a:gd name="connsiteX4" fmla="*/ 122830 w 2552131"/>
              <a:gd name="connsiteY4" fmla="*/ 682547 h 1869902"/>
              <a:gd name="connsiteX5" fmla="*/ 136477 w 2552131"/>
              <a:gd name="connsiteY5" fmla="*/ 641604 h 1869902"/>
              <a:gd name="connsiteX6" fmla="*/ 191068 w 2552131"/>
              <a:gd name="connsiteY6" fmla="*/ 559717 h 1869902"/>
              <a:gd name="connsiteX7" fmla="*/ 245659 w 2552131"/>
              <a:gd name="connsiteY7" fmla="*/ 395944 h 1869902"/>
              <a:gd name="connsiteX8" fmla="*/ 259307 w 2552131"/>
              <a:gd name="connsiteY8" fmla="*/ 355001 h 1869902"/>
              <a:gd name="connsiteX9" fmla="*/ 354842 w 2552131"/>
              <a:gd name="connsiteY9" fmla="*/ 232171 h 1869902"/>
              <a:gd name="connsiteX10" fmla="*/ 395785 w 2552131"/>
              <a:gd name="connsiteY10" fmla="*/ 177580 h 1869902"/>
              <a:gd name="connsiteX11" fmla="*/ 450376 w 2552131"/>
              <a:gd name="connsiteY11" fmla="*/ 95694 h 1869902"/>
              <a:gd name="connsiteX12" fmla="*/ 532262 w 2552131"/>
              <a:gd name="connsiteY12" fmla="*/ 54750 h 1869902"/>
              <a:gd name="connsiteX13" fmla="*/ 573206 w 2552131"/>
              <a:gd name="connsiteY13" fmla="*/ 27455 h 1869902"/>
              <a:gd name="connsiteX14" fmla="*/ 668740 w 2552131"/>
              <a:gd name="connsiteY14" fmla="*/ 13807 h 1869902"/>
              <a:gd name="connsiteX15" fmla="*/ 709683 w 2552131"/>
              <a:gd name="connsiteY15" fmla="*/ 159 h 1869902"/>
              <a:gd name="connsiteX16" fmla="*/ 791570 w 2552131"/>
              <a:gd name="connsiteY16" fmla="*/ 27455 h 1869902"/>
              <a:gd name="connsiteX17" fmla="*/ 846161 w 2552131"/>
              <a:gd name="connsiteY17" fmla="*/ 109341 h 1869902"/>
              <a:gd name="connsiteX18" fmla="*/ 887104 w 2552131"/>
              <a:gd name="connsiteY18" fmla="*/ 150285 h 1869902"/>
              <a:gd name="connsiteX19" fmla="*/ 928048 w 2552131"/>
              <a:gd name="connsiteY19" fmla="*/ 204876 h 1869902"/>
              <a:gd name="connsiteX20" fmla="*/ 955343 w 2552131"/>
              <a:gd name="connsiteY20" fmla="*/ 259467 h 1869902"/>
              <a:gd name="connsiteX21" fmla="*/ 1105468 w 2552131"/>
              <a:gd name="connsiteY21" fmla="*/ 436888 h 1869902"/>
              <a:gd name="connsiteX22" fmla="*/ 1132764 w 2552131"/>
              <a:gd name="connsiteY22" fmla="*/ 477831 h 1869902"/>
              <a:gd name="connsiteX23" fmla="*/ 1160059 w 2552131"/>
              <a:gd name="connsiteY23" fmla="*/ 559717 h 1869902"/>
              <a:gd name="connsiteX24" fmla="*/ 1173707 w 2552131"/>
              <a:gd name="connsiteY24" fmla="*/ 600661 h 1869902"/>
              <a:gd name="connsiteX25" fmla="*/ 1255594 w 2552131"/>
              <a:gd name="connsiteY25" fmla="*/ 737138 h 1869902"/>
              <a:gd name="connsiteX26" fmla="*/ 1269242 w 2552131"/>
              <a:gd name="connsiteY26" fmla="*/ 778082 h 1869902"/>
              <a:gd name="connsiteX27" fmla="*/ 1296537 w 2552131"/>
              <a:gd name="connsiteY27" fmla="*/ 819025 h 1869902"/>
              <a:gd name="connsiteX28" fmla="*/ 1310185 w 2552131"/>
              <a:gd name="connsiteY28" fmla="*/ 859968 h 1869902"/>
              <a:gd name="connsiteX29" fmla="*/ 1337480 w 2552131"/>
              <a:gd name="connsiteY29" fmla="*/ 914559 h 1869902"/>
              <a:gd name="connsiteX30" fmla="*/ 1378424 w 2552131"/>
              <a:gd name="connsiteY30" fmla="*/ 996446 h 1869902"/>
              <a:gd name="connsiteX31" fmla="*/ 1419367 w 2552131"/>
              <a:gd name="connsiteY31" fmla="*/ 1078332 h 1869902"/>
              <a:gd name="connsiteX32" fmla="*/ 1433015 w 2552131"/>
              <a:gd name="connsiteY32" fmla="*/ 1119276 h 1869902"/>
              <a:gd name="connsiteX33" fmla="*/ 1460310 w 2552131"/>
              <a:gd name="connsiteY33" fmla="*/ 1214810 h 1869902"/>
              <a:gd name="connsiteX34" fmla="*/ 1528549 w 2552131"/>
              <a:gd name="connsiteY34" fmla="*/ 1323992 h 1869902"/>
              <a:gd name="connsiteX35" fmla="*/ 1583140 w 2552131"/>
              <a:gd name="connsiteY35" fmla="*/ 1405879 h 1869902"/>
              <a:gd name="connsiteX36" fmla="*/ 1610436 w 2552131"/>
              <a:gd name="connsiteY36" fmla="*/ 1487765 h 1869902"/>
              <a:gd name="connsiteX37" fmla="*/ 1637731 w 2552131"/>
              <a:gd name="connsiteY37" fmla="*/ 1528708 h 1869902"/>
              <a:gd name="connsiteX38" fmla="*/ 1705970 w 2552131"/>
              <a:gd name="connsiteY38" fmla="*/ 1651538 h 1869902"/>
              <a:gd name="connsiteX39" fmla="*/ 1746913 w 2552131"/>
              <a:gd name="connsiteY39" fmla="*/ 1678834 h 1869902"/>
              <a:gd name="connsiteX40" fmla="*/ 1801504 w 2552131"/>
              <a:gd name="connsiteY40" fmla="*/ 1747073 h 1869902"/>
              <a:gd name="connsiteX41" fmla="*/ 1828800 w 2552131"/>
              <a:gd name="connsiteY41" fmla="*/ 1788016 h 1869902"/>
              <a:gd name="connsiteX42" fmla="*/ 1910686 w 2552131"/>
              <a:gd name="connsiteY42" fmla="*/ 1828959 h 1869902"/>
              <a:gd name="connsiteX43" fmla="*/ 1992573 w 2552131"/>
              <a:gd name="connsiteY43" fmla="*/ 1869902 h 1869902"/>
              <a:gd name="connsiteX44" fmla="*/ 2101755 w 2552131"/>
              <a:gd name="connsiteY44" fmla="*/ 1856255 h 1869902"/>
              <a:gd name="connsiteX45" fmla="*/ 2142698 w 2552131"/>
              <a:gd name="connsiteY45" fmla="*/ 1815311 h 1869902"/>
              <a:gd name="connsiteX46" fmla="*/ 2224585 w 2552131"/>
              <a:gd name="connsiteY46" fmla="*/ 1665186 h 1869902"/>
              <a:gd name="connsiteX47" fmla="*/ 2265528 w 2552131"/>
              <a:gd name="connsiteY47" fmla="*/ 1624243 h 1869902"/>
              <a:gd name="connsiteX48" fmla="*/ 2306471 w 2552131"/>
              <a:gd name="connsiteY48" fmla="*/ 1528708 h 1869902"/>
              <a:gd name="connsiteX49" fmla="*/ 2333767 w 2552131"/>
              <a:gd name="connsiteY49" fmla="*/ 1487765 h 1869902"/>
              <a:gd name="connsiteX50" fmla="*/ 2347415 w 2552131"/>
              <a:gd name="connsiteY50" fmla="*/ 1446822 h 1869902"/>
              <a:gd name="connsiteX51" fmla="*/ 2374710 w 2552131"/>
              <a:gd name="connsiteY51" fmla="*/ 1405879 h 1869902"/>
              <a:gd name="connsiteX52" fmla="*/ 2429301 w 2552131"/>
              <a:gd name="connsiteY52" fmla="*/ 1296696 h 1869902"/>
              <a:gd name="connsiteX53" fmla="*/ 2470245 w 2552131"/>
              <a:gd name="connsiteY53" fmla="*/ 1132923 h 1869902"/>
              <a:gd name="connsiteX54" fmla="*/ 2483892 w 2552131"/>
              <a:gd name="connsiteY54" fmla="*/ 1078332 h 1869902"/>
              <a:gd name="connsiteX55" fmla="*/ 2524836 w 2552131"/>
              <a:gd name="connsiteY55" fmla="*/ 1064685 h 1869902"/>
              <a:gd name="connsiteX56" fmla="*/ 2552131 w 2552131"/>
              <a:gd name="connsiteY56" fmla="*/ 900911 h 186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552131" h="1869902">
                <a:moveTo>
                  <a:pt x="0" y="1010094"/>
                </a:moveTo>
                <a:lnTo>
                  <a:pt x="54591" y="846320"/>
                </a:lnTo>
                <a:lnTo>
                  <a:pt x="81886" y="764434"/>
                </a:lnTo>
                <a:cubicBezTo>
                  <a:pt x="86435" y="750786"/>
                  <a:pt x="87554" y="735461"/>
                  <a:pt x="95534" y="723491"/>
                </a:cubicBezTo>
                <a:lnTo>
                  <a:pt x="122830" y="682547"/>
                </a:lnTo>
                <a:cubicBezTo>
                  <a:pt x="127379" y="668899"/>
                  <a:pt x="129491" y="654180"/>
                  <a:pt x="136477" y="641604"/>
                </a:cubicBezTo>
                <a:cubicBezTo>
                  <a:pt x="152408" y="612927"/>
                  <a:pt x="180694" y="590839"/>
                  <a:pt x="191068" y="559717"/>
                </a:cubicBezTo>
                <a:lnTo>
                  <a:pt x="245659" y="395944"/>
                </a:lnTo>
                <a:cubicBezTo>
                  <a:pt x="250208" y="382296"/>
                  <a:pt x="251327" y="366971"/>
                  <a:pt x="259307" y="355001"/>
                </a:cubicBezTo>
                <a:cubicBezTo>
                  <a:pt x="379115" y="175288"/>
                  <a:pt x="258629" y="344418"/>
                  <a:pt x="354842" y="232171"/>
                </a:cubicBezTo>
                <a:cubicBezTo>
                  <a:pt x="369645" y="214901"/>
                  <a:pt x="382741" y="196214"/>
                  <a:pt x="395785" y="177580"/>
                </a:cubicBezTo>
                <a:cubicBezTo>
                  <a:pt x="414597" y="150705"/>
                  <a:pt x="423081" y="113891"/>
                  <a:pt x="450376" y="95694"/>
                </a:cubicBezTo>
                <a:cubicBezTo>
                  <a:pt x="567699" y="17477"/>
                  <a:pt x="419267" y="111247"/>
                  <a:pt x="532262" y="54750"/>
                </a:cubicBezTo>
                <a:cubicBezTo>
                  <a:pt x="546933" y="47415"/>
                  <a:pt x="557495" y="32168"/>
                  <a:pt x="573206" y="27455"/>
                </a:cubicBezTo>
                <a:cubicBezTo>
                  <a:pt x="604017" y="18212"/>
                  <a:pt x="636895" y="18356"/>
                  <a:pt x="668740" y="13807"/>
                </a:cubicBezTo>
                <a:cubicBezTo>
                  <a:pt x="682388" y="9258"/>
                  <a:pt x="695385" y="-1430"/>
                  <a:pt x="709683" y="159"/>
                </a:cubicBezTo>
                <a:cubicBezTo>
                  <a:pt x="738279" y="3336"/>
                  <a:pt x="791570" y="27455"/>
                  <a:pt x="791570" y="27455"/>
                </a:cubicBezTo>
                <a:cubicBezTo>
                  <a:pt x="922178" y="158063"/>
                  <a:pt x="767159" y="-9163"/>
                  <a:pt x="846161" y="109341"/>
                </a:cubicBezTo>
                <a:cubicBezTo>
                  <a:pt x="856867" y="125400"/>
                  <a:pt x="874543" y="135631"/>
                  <a:pt x="887104" y="150285"/>
                </a:cubicBezTo>
                <a:cubicBezTo>
                  <a:pt x="901907" y="167555"/>
                  <a:pt x="915992" y="185587"/>
                  <a:pt x="928048" y="204876"/>
                </a:cubicBezTo>
                <a:cubicBezTo>
                  <a:pt x="938831" y="222128"/>
                  <a:pt x="942460" y="243721"/>
                  <a:pt x="955343" y="259467"/>
                </a:cubicBezTo>
                <a:cubicBezTo>
                  <a:pt x="1169071" y="520691"/>
                  <a:pt x="956697" y="213732"/>
                  <a:pt x="1105468" y="436888"/>
                </a:cubicBezTo>
                <a:cubicBezTo>
                  <a:pt x="1114567" y="450536"/>
                  <a:pt x="1127577" y="462270"/>
                  <a:pt x="1132764" y="477831"/>
                </a:cubicBezTo>
                <a:lnTo>
                  <a:pt x="1160059" y="559717"/>
                </a:lnTo>
                <a:cubicBezTo>
                  <a:pt x="1164608" y="573365"/>
                  <a:pt x="1165727" y="588691"/>
                  <a:pt x="1173707" y="600661"/>
                </a:cubicBezTo>
                <a:cubicBezTo>
                  <a:pt x="1212514" y="658871"/>
                  <a:pt x="1230415" y="678387"/>
                  <a:pt x="1255594" y="737138"/>
                </a:cubicBezTo>
                <a:cubicBezTo>
                  <a:pt x="1261261" y="750361"/>
                  <a:pt x="1262808" y="765215"/>
                  <a:pt x="1269242" y="778082"/>
                </a:cubicBezTo>
                <a:cubicBezTo>
                  <a:pt x="1276577" y="792753"/>
                  <a:pt x="1289202" y="804354"/>
                  <a:pt x="1296537" y="819025"/>
                </a:cubicBezTo>
                <a:cubicBezTo>
                  <a:pt x="1302971" y="831892"/>
                  <a:pt x="1304518" y="846745"/>
                  <a:pt x="1310185" y="859968"/>
                </a:cubicBezTo>
                <a:cubicBezTo>
                  <a:pt x="1318199" y="878668"/>
                  <a:pt x="1329466" y="895859"/>
                  <a:pt x="1337480" y="914559"/>
                </a:cubicBezTo>
                <a:cubicBezTo>
                  <a:pt x="1371381" y="993662"/>
                  <a:pt x="1325970" y="917765"/>
                  <a:pt x="1378424" y="996446"/>
                </a:cubicBezTo>
                <a:cubicBezTo>
                  <a:pt x="1412725" y="1099353"/>
                  <a:pt x="1366456" y="972511"/>
                  <a:pt x="1419367" y="1078332"/>
                </a:cubicBezTo>
                <a:cubicBezTo>
                  <a:pt x="1425801" y="1091199"/>
                  <a:pt x="1429063" y="1105443"/>
                  <a:pt x="1433015" y="1119276"/>
                </a:cubicBezTo>
                <a:cubicBezTo>
                  <a:pt x="1442910" y="1153911"/>
                  <a:pt x="1446284" y="1182083"/>
                  <a:pt x="1460310" y="1214810"/>
                </a:cubicBezTo>
                <a:cubicBezTo>
                  <a:pt x="1485289" y="1273093"/>
                  <a:pt x="1489363" y="1271744"/>
                  <a:pt x="1528549" y="1323992"/>
                </a:cubicBezTo>
                <a:cubicBezTo>
                  <a:pt x="1573700" y="1459443"/>
                  <a:pt x="1497947" y="1252532"/>
                  <a:pt x="1583140" y="1405879"/>
                </a:cubicBezTo>
                <a:cubicBezTo>
                  <a:pt x="1597113" y="1431030"/>
                  <a:pt x="1594476" y="1463825"/>
                  <a:pt x="1610436" y="1487765"/>
                </a:cubicBezTo>
                <a:cubicBezTo>
                  <a:pt x="1619534" y="1501413"/>
                  <a:pt x="1630396" y="1514037"/>
                  <a:pt x="1637731" y="1528708"/>
                </a:cubicBezTo>
                <a:cubicBezTo>
                  <a:pt x="1662619" y="1578485"/>
                  <a:pt x="1641423" y="1608506"/>
                  <a:pt x="1705970" y="1651538"/>
                </a:cubicBezTo>
                <a:lnTo>
                  <a:pt x="1746913" y="1678834"/>
                </a:lnTo>
                <a:cubicBezTo>
                  <a:pt x="1773483" y="1758541"/>
                  <a:pt x="1739773" y="1685342"/>
                  <a:pt x="1801504" y="1747073"/>
                </a:cubicBezTo>
                <a:cubicBezTo>
                  <a:pt x="1813102" y="1758671"/>
                  <a:pt x="1817202" y="1776418"/>
                  <a:pt x="1828800" y="1788016"/>
                </a:cubicBezTo>
                <a:cubicBezTo>
                  <a:pt x="1867912" y="1827127"/>
                  <a:pt x="1866287" y="1806759"/>
                  <a:pt x="1910686" y="1828959"/>
                </a:cubicBezTo>
                <a:cubicBezTo>
                  <a:pt x="2016504" y="1881869"/>
                  <a:pt x="1889670" y="1835603"/>
                  <a:pt x="1992573" y="1869902"/>
                </a:cubicBezTo>
                <a:cubicBezTo>
                  <a:pt x="2028967" y="1865353"/>
                  <a:pt x="2067286" y="1868789"/>
                  <a:pt x="2101755" y="1856255"/>
                </a:cubicBezTo>
                <a:cubicBezTo>
                  <a:pt x="2119894" y="1849659"/>
                  <a:pt x="2130848" y="1830546"/>
                  <a:pt x="2142698" y="1815311"/>
                </a:cubicBezTo>
                <a:cubicBezTo>
                  <a:pt x="2315781" y="1592775"/>
                  <a:pt x="2106765" y="1853698"/>
                  <a:pt x="2224585" y="1665186"/>
                </a:cubicBezTo>
                <a:cubicBezTo>
                  <a:pt x="2234814" y="1648819"/>
                  <a:pt x="2251880" y="1637891"/>
                  <a:pt x="2265528" y="1624243"/>
                </a:cubicBezTo>
                <a:cubicBezTo>
                  <a:pt x="2280839" y="1578311"/>
                  <a:pt x="2279489" y="1575926"/>
                  <a:pt x="2306471" y="1528708"/>
                </a:cubicBezTo>
                <a:cubicBezTo>
                  <a:pt x="2314609" y="1514467"/>
                  <a:pt x="2326431" y="1502436"/>
                  <a:pt x="2333767" y="1487765"/>
                </a:cubicBezTo>
                <a:cubicBezTo>
                  <a:pt x="2340201" y="1474898"/>
                  <a:pt x="2340981" y="1459689"/>
                  <a:pt x="2347415" y="1446822"/>
                </a:cubicBezTo>
                <a:cubicBezTo>
                  <a:pt x="2354750" y="1432151"/>
                  <a:pt x="2367375" y="1420550"/>
                  <a:pt x="2374710" y="1405879"/>
                </a:cubicBezTo>
                <a:cubicBezTo>
                  <a:pt x="2441487" y="1272325"/>
                  <a:pt x="2366062" y="1391558"/>
                  <a:pt x="2429301" y="1296696"/>
                </a:cubicBezTo>
                <a:cubicBezTo>
                  <a:pt x="2465021" y="1082382"/>
                  <a:pt x="2416167" y="1349247"/>
                  <a:pt x="2470245" y="1132923"/>
                </a:cubicBezTo>
                <a:cubicBezTo>
                  <a:pt x="2474794" y="1114726"/>
                  <a:pt x="2472175" y="1092979"/>
                  <a:pt x="2483892" y="1078332"/>
                </a:cubicBezTo>
                <a:cubicBezTo>
                  <a:pt x="2492879" y="1067098"/>
                  <a:pt x="2511188" y="1069234"/>
                  <a:pt x="2524836" y="1064685"/>
                </a:cubicBezTo>
                <a:cubicBezTo>
                  <a:pt x="2539495" y="918085"/>
                  <a:pt x="2518037" y="969100"/>
                  <a:pt x="2552131" y="900911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583141" y="862937"/>
            <a:ext cx="0" cy="93495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291618" y="1232222"/>
            <a:ext cx="20590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The </a:t>
            </a:r>
            <a:r>
              <a:rPr lang="en-GB" sz="2400" b="1" i="1" u="sng" dirty="0">
                <a:solidFill>
                  <a:srgbClr val="FF0000"/>
                </a:solidFill>
              </a:rPr>
              <a:t>amplitude</a:t>
            </a:r>
            <a:r>
              <a:rPr lang="en-GB" sz="2400" dirty="0"/>
              <a:t> has increased to </a:t>
            </a:r>
            <a:r>
              <a:rPr lang="en-GB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6125162" y="2759412"/>
            <a:ext cx="2225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</a:t>
            </a:r>
            <a:r>
              <a:rPr lang="en-GB" b="1" i="1" u="sng" dirty="0">
                <a:solidFill>
                  <a:srgbClr val="0070C0"/>
                </a:solidFill>
              </a:rPr>
              <a:t>period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/>
              <a:t>has not changed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7"/>
          <a:stretch/>
        </p:blipFill>
        <p:spPr bwMode="auto">
          <a:xfrm>
            <a:off x="829813" y="3534769"/>
            <a:ext cx="7507246" cy="32138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Freeform 9"/>
          <p:cNvSpPr/>
          <p:nvPr/>
        </p:nvSpPr>
        <p:spPr>
          <a:xfrm>
            <a:off x="914400" y="4353636"/>
            <a:ext cx="1214687" cy="1542197"/>
          </a:xfrm>
          <a:custGeom>
            <a:avLst/>
            <a:gdLst>
              <a:gd name="connsiteX0" fmla="*/ 0 w 1214687"/>
              <a:gd name="connsiteY0" fmla="*/ 764274 h 1542197"/>
              <a:gd name="connsiteX1" fmla="*/ 13648 w 1214687"/>
              <a:gd name="connsiteY1" fmla="*/ 696036 h 1542197"/>
              <a:gd name="connsiteX2" fmla="*/ 27296 w 1214687"/>
              <a:gd name="connsiteY2" fmla="*/ 655092 h 1542197"/>
              <a:gd name="connsiteX3" fmla="*/ 40943 w 1214687"/>
              <a:gd name="connsiteY3" fmla="*/ 573206 h 1542197"/>
              <a:gd name="connsiteX4" fmla="*/ 68239 w 1214687"/>
              <a:gd name="connsiteY4" fmla="*/ 491319 h 1542197"/>
              <a:gd name="connsiteX5" fmla="*/ 95534 w 1214687"/>
              <a:gd name="connsiteY5" fmla="*/ 382137 h 1542197"/>
              <a:gd name="connsiteX6" fmla="*/ 136478 w 1214687"/>
              <a:gd name="connsiteY6" fmla="*/ 245660 h 1542197"/>
              <a:gd name="connsiteX7" fmla="*/ 150125 w 1214687"/>
              <a:gd name="connsiteY7" fmla="*/ 204716 h 1542197"/>
              <a:gd name="connsiteX8" fmla="*/ 163773 w 1214687"/>
              <a:gd name="connsiteY8" fmla="*/ 150125 h 1542197"/>
              <a:gd name="connsiteX9" fmla="*/ 218364 w 1214687"/>
              <a:gd name="connsiteY9" fmla="*/ 68239 h 1542197"/>
              <a:gd name="connsiteX10" fmla="*/ 232012 w 1214687"/>
              <a:gd name="connsiteY10" fmla="*/ 27295 h 1542197"/>
              <a:gd name="connsiteX11" fmla="*/ 272955 w 1214687"/>
              <a:gd name="connsiteY11" fmla="*/ 0 h 1542197"/>
              <a:gd name="connsiteX12" fmla="*/ 341194 w 1214687"/>
              <a:gd name="connsiteY12" fmla="*/ 13648 h 1542197"/>
              <a:gd name="connsiteX13" fmla="*/ 409433 w 1214687"/>
              <a:gd name="connsiteY13" fmla="*/ 109182 h 1542197"/>
              <a:gd name="connsiteX14" fmla="*/ 436728 w 1214687"/>
              <a:gd name="connsiteY14" fmla="*/ 191068 h 1542197"/>
              <a:gd name="connsiteX15" fmla="*/ 464024 w 1214687"/>
              <a:gd name="connsiteY15" fmla="*/ 245660 h 1542197"/>
              <a:gd name="connsiteX16" fmla="*/ 491319 w 1214687"/>
              <a:gd name="connsiteY16" fmla="*/ 327546 h 1542197"/>
              <a:gd name="connsiteX17" fmla="*/ 518615 w 1214687"/>
              <a:gd name="connsiteY17" fmla="*/ 409433 h 1542197"/>
              <a:gd name="connsiteX18" fmla="*/ 532263 w 1214687"/>
              <a:gd name="connsiteY18" fmla="*/ 450376 h 1542197"/>
              <a:gd name="connsiteX19" fmla="*/ 586854 w 1214687"/>
              <a:gd name="connsiteY19" fmla="*/ 532263 h 1542197"/>
              <a:gd name="connsiteX20" fmla="*/ 614149 w 1214687"/>
              <a:gd name="connsiteY20" fmla="*/ 668740 h 1542197"/>
              <a:gd name="connsiteX21" fmla="*/ 627797 w 1214687"/>
              <a:gd name="connsiteY21" fmla="*/ 723331 h 1542197"/>
              <a:gd name="connsiteX22" fmla="*/ 655093 w 1214687"/>
              <a:gd name="connsiteY22" fmla="*/ 859809 h 1542197"/>
              <a:gd name="connsiteX23" fmla="*/ 682388 w 1214687"/>
              <a:gd name="connsiteY23" fmla="*/ 1023582 h 1542197"/>
              <a:gd name="connsiteX24" fmla="*/ 709684 w 1214687"/>
              <a:gd name="connsiteY24" fmla="*/ 1132764 h 1542197"/>
              <a:gd name="connsiteX25" fmla="*/ 723331 w 1214687"/>
              <a:gd name="connsiteY25" fmla="*/ 1173707 h 1542197"/>
              <a:gd name="connsiteX26" fmla="*/ 764275 w 1214687"/>
              <a:gd name="connsiteY26" fmla="*/ 1269242 h 1542197"/>
              <a:gd name="connsiteX27" fmla="*/ 791570 w 1214687"/>
              <a:gd name="connsiteY27" fmla="*/ 1364776 h 1542197"/>
              <a:gd name="connsiteX28" fmla="*/ 818866 w 1214687"/>
              <a:gd name="connsiteY28" fmla="*/ 1446663 h 1542197"/>
              <a:gd name="connsiteX29" fmla="*/ 859809 w 1214687"/>
              <a:gd name="connsiteY29" fmla="*/ 1528549 h 1542197"/>
              <a:gd name="connsiteX30" fmla="*/ 900752 w 1214687"/>
              <a:gd name="connsiteY30" fmla="*/ 1542197 h 1542197"/>
              <a:gd name="connsiteX31" fmla="*/ 996287 w 1214687"/>
              <a:gd name="connsiteY31" fmla="*/ 1528549 h 1542197"/>
              <a:gd name="connsiteX32" fmla="*/ 1050878 w 1214687"/>
              <a:gd name="connsiteY32" fmla="*/ 1446663 h 1542197"/>
              <a:gd name="connsiteX33" fmla="*/ 1091821 w 1214687"/>
              <a:gd name="connsiteY33" fmla="*/ 1282889 h 1542197"/>
              <a:gd name="connsiteX34" fmla="*/ 1105469 w 1214687"/>
              <a:gd name="connsiteY34" fmla="*/ 1241946 h 1542197"/>
              <a:gd name="connsiteX35" fmla="*/ 1119116 w 1214687"/>
              <a:gd name="connsiteY35" fmla="*/ 1187355 h 1542197"/>
              <a:gd name="connsiteX36" fmla="*/ 1132764 w 1214687"/>
              <a:gd name="connsiteY36" fmla="*/ 1064525 h 1542197"/>
              <a:gd name="connsiteX37" fmla="*/ 1160060 w 1214687"/>
              <a:gd name="connsiteY37" fmla="*/ 982639 h 1542197"/>
              <a:gd name="connsiteX38" fmla="*/ 1173707 w 1214687"/>
              <a:gd name="connsiteY38" fmla="*/ 928048 h 1542197"/>
              <a:gd name="connsiteX39" fmla="*/ 1201003 w 1214687"/>
              <a:gd name="connsiteY39" fmla="*/ 846161 h 1542197"/>
              <a:gd name="connsiteX40" fmla="*/ 1214651 w 1214687"/>
              <a:gd name="connsiteY40" fmla="*/ 791570 h 154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214687" h="1542197">
                <a:moveTo>
                  <a:pt x="0" y="764274"/>
                </a:moveTo>
                <a:cubicBezTo>
                  <a:pt x="4549" y="741528"/>
                  <a:pt x="8022" y="718540"/>
                  <a:pt x="13648" y="696036"/>
                </a:cubicBezTo>
                <a:cubicBezTo>
                  <a:pt x="17137" y="682079"/>
                  <a:pt x="24175" y="669136"/>
                  <a:pt x="27296" y="655092"/>
                </a:cubicBezTo>
                <a:cubicBezTo>
                  <a:pt x="33299" y="628079"/>
                  <a:pt x="34232" y="600052"/>
                  <a:pt x="40943" y="573206"/>
                </a:cubicBezTo>
                <a:cubicBezTo>
                  <a:pt x="47921" y="545293"/>
                  <a:pt x="61261" y="519232"/>
                  <a:pt x="68239" y="491319"/>
                </a:cubicBezTo>
                <a:cubicBezTo>
                  <a:pt x="77337" y="454925"/>
                  <a:pt x="83671" y="417726"/>
                  <a:pt x="95534" y="382137"/>
                </a:cubicBezTo>
                <a:cubicBezTo>
                  <a:pt x="160380" y="187604"/>
                  <a:pt x="95239" y="390000"/>
                  <a:pt x="136478" y="245660"/>
                </a:cubicBezTo>
                <a:cubicBezTo>
                  <a:pt x="140430" y="231827"/>
                  <a:pt x="146173" y="218549"/>
                  <a:pt x="150125" y="204716"/>
                </a:cubicBezTo>
                <a:cubicBezTo>
                  <a:pt x="155278" y="186681"/>
                  <a:pt x="155385" y="166902"/>
                  <a:pt x="163773" y="150125"/>
                </a:cubicBezTo>
                <a:cubicBezTo>
                  <a:pt x="178444" y="120783"/>
                  <a:pt x="207990" y="99361"/>
                  <a:pt x="218364" y="68239"/>
                </a:cubicBezTo>
                <a:cubicBezTo>
                  <a:pt x="222913" y="54591"/>
                  <a:pt x="223025" y="38529"/>
                  <a:pt x="232012" y="27295"/>
                </a:cubicBezTo>
                <a:cubicBezTo>
                  <a:pt x="242258" y="14487"/>
                  <a:pt x="259307" y="9098"/>
                  <a:pt x="272955" y="0"/>
                </a:cubicBezTo>
                <a:cubicBezTo>
                  <a:pt x="295701" y="4549"/>
                  <a:pt x="324791" y="-2755"/>
                  <a:pt x="341194" y="13648"/>
                </a:cubicBezTo>
                <a:cubicBezTo>
                  <a:pt x="468575" y="141028"/>
                  <a:pt x="293427" y="70512"/>
                  <a:pt x="409433" y="109182"/>
                </a:cubicBezTo>
                <a:cubicBezTo>
                  <a:pt x="418531" y="136477"/>
                  <a:pt x="423861" y="165334"/>
                  <a:pt x="436728" y="191068"/>
                </a:cubicBezTo>
                <a:cubicBezTo>
                  <a:pt x="445827" y="209265"/>
                  <a:pt x="456468" y="226770"/>
                  <a:pt x="464024" y="245660"/>
                </a:cubicBezTo>
                <a:cubicBezTo>
                  <a:pt x="474710" y="272374"/>
                  <a:pt x="482221" y="300251"/>
                  <a:pt x="491319" y="327546"/>
                </a:cubicBezTo>
                <a:lnTo>
                  <a:pt x="518615" y="409433"/>
                </a:lnTo>
                <a:cubicBezTo>
                  <a:pt x="523164" y="423081"/>
                  <a:pt x="524283" y="438406"/>
                  <a:pt x="532263" y="450376"/>
                </a:cubicBezTo>
                <a:lnTo>
                  <a:pt x="586854" y="532263"/>
                </a:lnTo>
                <a:cubicBezTo>
                  <a:pt x="618557" y="659081"/>
                  <a:pt x="580681" y="501402"/>
                  <a:pt x="614149" y="668740"/>
                </a:cubicBezTo>
                <a:cubicBezTo>
                  <a:pt x="617828" y="687133"/>
                  <a:pt x="623867" y="704990"/>
                  <a:pt x="627797" y="723331"/>
                </a:cubicBezTo>
                <a:cubicBezTo>
                  <a:pt x="637518" y="768695"/>
                  <a:pt x="647466" y="814047"/>
                  <a:pt x="655093" y="859809"/>
                </a:cubicBezTo>
                <a:cubicBezTo>
                  <a:pt x="664191" y="914400"/>
                  <a:pt x="668965" y="969891"/>
                  <a:pt x="682388" y="1023582"/>
                </a:cubicBezTo>
                <a:cubicBezTo>
                  <a:pt x="691487" y="1059976"/>
                  <a:pt x="697822" y="1097175"/>
                  <a:pt x="709684" y="1132764"/>
                </a:cubicBezTo>
                <a:cubicBezTo>
                  <a:pt x="714233" y="1146412"/>
                  <a:pt x="719379" y="1159875"/>
                  <a:pt x="723331" y="1173707"/>
                </a:cubicBezTo>
                <a:cubicBezTo>
                  <a:pt x="745363" y="1250819"/>
                  <a:pt x="722722" y="1206913"/>
                  <a:pt x="764275" y="1269242"/>
                </a:cubicBezTo>
                <a:cubicBezTo>
                  <a:pt x="810155" y="1406887"/>
                  <a:pt x="740140" y="1193344"/>
                  <a:pt x="791570" y="1364776"/>
                </a:cubicBezTo>
                <a:cubicBezTo>
                  <a:pt x="799838" y="1392335"/>
                  <a:pt x="809768" y="1419367"/>
                  <a:pt x="818866" y="1446663"/>
                </a:cubicBezTo>
                <a:cubicBezTo>
                  <a:pt x="827857" y="1473637"/>
                  <a:pt x="835755" y="1509306"/>
                  <a:pt x="859809" y="1528549"/>
                </a:cubicBezTo>
                <a:cubicBezTo>
                  <a:pt x="871043" y="1537536"/>
                  <a:pt x="887104" y="1537648"/>
                  <a:pt x="900752" y="1542197"/>
                </a:cubicBezTo>
                <a:cubicBezTo>
                  <a:pt x="932597" y="1537648"/>
                  <a:pt x="969148" y="1545819"/>
                  <a:pt x="996287" y="1528549"/>
                </a:cubicBezTo>
                <a:cubicBezTo>
                  <a:pt x="1023963" y="1510937"/>
                  <a:pt x="1050878" y="1446663"/>
                  <a:pt x="1050878" y="1446663"/>
                </a:cubicBezTo>
                <a:cubicBezTo>
                  <a:pt x="1106034" y="1281191"/>
                  <a:pt x="1055063" y="1448298"/>
                  <a:pt x="1091821" y="1282889"/>
                </a:cubicBezTo>
                <a:cubicBezTo>
                  <a:pt x="1094942" y="1268846"/>
                  <a:pt x="1101517" y="1255778"/>
                  <a:pt x="1105469" y="1241946"/>
                </a:cubicBezTo>
                <a:cubicBezTo>
                  <a:pt x="1110622" y="1223911"/>
                  <a:pt x="1114567" y="1205552"/>
                  <a:pt x="1119116" y="1187355"/>
                </a:cubicBezTo>
                <a:cubicBezTo>
                  <a:pt x="1123665" y="1146412"/>
                  <a:pt x="1124685" y="1104920"/>
                  <a:pt x="1132764" y="1064525"/>
                </a:cubicBezTo>
                <a:cubicBezTo>
                  <a:pt x="1138407" y="1036312"/>
                  <a:pt x="1153082" y="1010552"/>
                  <a:pt x="1160060" y="982639"/>
                </a:cubicBezTo>
                <a:cubicBezTo>
                  <a:pt x="1164609" y="964442"/>
                  <a:pt x="1168317" y="946014"/>
                  <a:pt x="1173707" y="928048"/>
                </a:cubicBezTo>
                <a:cubicBezTo>
                  <a:pt x="1181975" y="900489"/>
                  <a:pt x="1191904" y="873457"/>
                  <a:pt x="1201003" y="846161"/>
                </a:cubicBezTo>
                <a:cubicBezTo>
                  <a:pt x="1216090" y="800902"/>
                  <a:pt x="1214651" y="819604"/>
                  <a:pt x="1214651" y="791570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14039" y="4608974"/>
            <a:ext cx="18155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The </a:t>
            </a:r>
            <a:r>
              <a:rPr lang="en-GB" sz="2400" b="1" i="1" u="sng" dirty="0">
                <a:solidFill>
                  <a:srgbClr val="0070C0"/>
                </a:solidFill>
              </a:rPr>
              <a:t>period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/>
              <a:t>is 180, it has </a:t>
            </a:r>
            <a:r>
              <a:rPr lang="en-GB" sz="2400" b="1" dirty="0">
                <a:solidFill>
                  <a:srgbClr val="0070C0"/>
                </a:solidFill>
              </a:rPr>
              <a:t>halved</a:t>
            </a:r>
            <a:r>
              <a:rPr lang="en-GB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552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8" grpId="0"/>
      <p:bldP spid="10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21" y="448364"/>
            <a:ext cx="7358573" cy="3230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91618" y="1307902"/>
            <a:ext cx="20590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The </a:t>
            </a:r>
            <a:r>
              <a:rPr lang="en-GB" sz="2400" b="1" i="1" u="sng" dirty="0">
                <a:solidFill>
                  <a:srgbClr val="FF0000"/>
                </a:solidFill>
              </a:rPr>
              <a:t>amplitude</a:t>
            </a:r>
            <a:r>
              <a:rPr lang="en-GB" sz="2400" dirty="0"/>
              <a:t> has increased to </a:t>
            </a:r>
            <a:r>
              <a:rPr lang="en-GB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6291618" y="2382104"/>
            <a:ext cx="18155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The </a:t>
            </a:r>
            <a:r>
              <a:rPr lang="en-GB" sz="2400" b="1" i="1" u="sng" dirty="0">
                <a:solidFill>
                  <a:srgbClr val="0070C0"/>
                </a:solidFill>
              </a:rPr>
              <a:t>period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/>
              <a:t>is 120, it is a </a:t>
            </a:r>
            <a:r>
              <a:rPr lang="en-GB" sz="2400" b="1" dirty="0">
                <a:solidFill>
                  <a:srgbClr val="0070C0"/>
                </a:solidFill>
              </a:rPr>
              <a:t>third</a:t>
            </a:r>
            <a:endParaRPr lang="en-GB" sz="2400" dirty="0"/>
          </a:p>
        </p:txBody>
      </p:sp>
      <p:sp>
        <p:nvSpPr>
          <p:cNvPr id="8" name="Freeform 7"/>
          <p:cNvSpPr/>
          <p:nvPr/>
        </p:nvSpPr>
        <p:spPr>
          <a:xfrm>
            <a:off x="996287" y="835015"/>
            <a:ext cx="805720" cy="2447890"/>
          </a:xfrm>
          <a:custGeom>
            <a:avLst/>
            <a:gdLst>
              <a:gd name="connsiteX0" fmla="*/ 0 w 805720"/>
              <a:gd name="connsiteY0" fmla="*/ 1246887 h 2447890"/>
              <a:gd name="connsiteX1" fmla="*/ 13647 w 805720"/>
              <a:gd name="connsiteY1" fmla="*/ 1137704 h 2447890"/>
              <a:gd name="connsiteX2" fmla="*/ 27295 w 805720"/>
              <a:gd name="connsiteY2" fmla="*/ 1042170 h 2447890"/>
              <a:gd name="connsiteX3" fmla="*/ 54591 w 805720"/>
              <a:gd name="connsiteY3" fmla="*/ 864749 h 2447890"/>
              <a:gd name="connsiteX4" fmla="*/ 68238 w 805720"/>
              <a:gd name="connsiteY4" fmla="*/ 619090 h 2447890"/>
              <a:gd name="connsiteX5" fmla="*/ 81886 w 805720"/>
              <a:gd name="connsiteY5" fmla="*/ 305191 h 2447890"/>
              <a:gd name="connsiteX6" fmla="*/ 109182 w 805720"/>
              <a:gd name="connsiteY6" fmla="*/ 223304 h 2447890"/>
              <a:gd name="connsiteX7" fmla="*/ 122829 w 805720"/>
              <a:gd name="connsiteY7" fmla="*/ 168713 h 2447890"/>
              <a:gd name="connsiteX8" fmla="*/ 150125 w 805720"/>
              <a:gd name="connsiteY8" fmla="*/ 86827 h 2447890"/>
              <a:gd name="connsiteX9" fmla="*/ 163773 w 805720"/>
              <a:gd name="connsiteY9" fmla="*/ 4940 h 2447890"/>
              <a:gd name="connsiteX10" fmla="*/ 218364 w 805720"/>
              <a:gd name="connsiteY10" fmla="*/ 18588 h 2447890"/>
              <a:gd name="connsiteX11" fmla="*/ 245659 w 805720"/>
              <a:gd name="connsiteY11" fmla="*/ 59531 h 2447890"/>
              <a:gd name="connsiteX12" fmla="*/ 272955 w 805720"/>
              <a:gd name="connsiteY12" fmla="*/ 155066 h 2447890"/>
              <a:gd name="connsiteX13" fmla="*/ 286603 w 805720"/>
              <a:gd name="connsiteY13" fmla="*/ 305191 h 2447890"/>
              <a:gd name="connsiteX14" fmla="*/ 300250 w 805720"/>
              <a:gd name="connsiteY14" fmla="*/ 373430 h 2447890"/>
              <a:gd name="connsiteX15" fmla="*/ 313898 w 805720"/>
              <a:gd name="connsiteY15" fmla="*/ 564498 h 2447890"/>
              <a:gd name="connsiteX16" fmla="*/ 327546 w 805720"/>
              <a:gd name="connsiteY16" fmla="*/ 619090 h 2447890"/>
              <a:gd name="connsiteX17" fmla="*/ 354841 w 805720"/>
              <a:gd name="connsiteY17" fmla="*/ 700976 h 2447890"/>
              <a:gd name="connsiteX18" fmla="*/ 368489 w 805720"/>
              <a:gd name="connsiteY18" fmla="*/ 1014875 h 2447890"/>
              <a:gd name="connsiteX19" fmla="*/ 382137 w 805720"/>
              <a:gd name="connsiteY19" fmla="*/ 1055818 h 2447890"/>
              <a:gd name="connsiteX20" fmla="*/ 395785 w 805720"/>
              <a:gd name="connsiteY20" fmla="*/ 1124057 h 2447890"/>
              <a:gd name="connsiteX21" fmla="*/ 409432 w 805720"/>
              <a:gd name="connsiteY21" fmla="*/ 1410660 h 2447890"/>
              <a:gd name="connsiteX22" fmla="*/ 423080 w 805720"/>
              <a:gd name="connsiteY22" fmla="*/ 1465251 h 2447890"/>
              <a:gd name="connsiteX23" fmla="*/ 436728 w 805720"/>
              <a:gd name="connsiteY23" fmla="*/ 1683615 h 2447890"/>
              <a:gd name="connsiteX24" fmla="*/ 450376 w 805720"/>
              <a:gd name="connsiteY24" fmla="*/ 1765501 h 2447890"/>
              <a:gd name="connsiteX25" fmla="*/ 477671 w 805720"/>
              <a:gd name="connsiteY25" fmla="*/ 1847388 h 2447890"/>
              <a:gd name="connsiteX26" fmla="*/ 504967 w 805720"/>
              <a:gd name="connsiteY26" fmla="*/ 2093048 h 2447890"/>
              <a:gd name="connsiteX27" fmla="*/ 532262 w 805720"/>
              <a:gd name="connsiteY27" fmla="*/ 2174934 h 2447890"/>
              <a:gd name="connsiteX28" fmla="*/ 559558 w 805720"/>
              <a:gd name="connsiteY28" fmla="*/ 2215878 h 2447890"/>
              <a:gd name="connsiteX29" fmla="*/ 573206 w 805720"/>
              <a:gd name="connsiteY29" fmla="*/ 2379651 h 2447890"/>
              <a:gd name="connsiteX30" fmla="*/ 586853 w 805720"/>
              <a:gd name="connsiteY30" fmla="*/ 2420594 h 2447890"/>
              <a:gd name="connsiteX31" fmla="*/ 627797 w 805720"/>
              <a:gd name="connsiteY31" fmla="*/ 2447890 h 2447890"/>
              <a:gd name="connsiteX32" fmla="*/ 668740 w 805720"/>
              <a:gd name="connsiteY32" fmla="*/ 2366003 h 2447890"/>
              <a:gd name="connsiteX33" fmla="*/ 709683 w 805720"/>
              <a:gd name="connsiteY33" fmla="*/ 2284116 h 2447890"/>
              <a:gd name="connsiteX34" fmla="*/ 723331 w 805720"/>
              <a:gd name="connsiteY34" fmla="*/ 2079400 h 2447890"/>
              <a:gd name="connsiteX35" fmla="*/ 736979 w 805720"/>
              <a:gd name="connsiteY35" fmla="*/ 2038457 h 2447890"/>
              <a:gd name="connsiteX36" fmla="*/ 750626 w 805720"/>
              <a:gd name="connsiteY36" fmla="*/ 1588081 h 2447890"/>
              <a:gd name="connsiteX37" fmla="*/ 777922 w 805720"/>
              <a:gd name="connsiteY37" fmla="*/ 1451603 h 2447890"/>
              <a:gd name="connsiteX38" fmla="*/ 805217 w 805720"/>
              <a:gd name="connsiteY38" fmla="*/ 1246887 h 2447890"/>
              <a:gd name="connsiteX39" fmla="*/ 805217 w 805720"/>
              <a:gd name="connsiteY39" fmla="*/ 1205943 h 244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05720" h="2447890">
                <a:moveTo>
                  <a:pt x="0" y="1246887"/>
                </a:moveTo>
                <a:cubicBezTo>
                  <a:pt x="4549" y="1210493"/>
                  <a:pt x="8800" y="1174060"/>
                  <a:pt x="13647" y="1137704"/>
                </a:cubicBezTo>
                <a:cubicBezTo>
                  <a:pt x="17898" y="1105818"/>
                  <a:pt x="23536" y="1074118"/>
                  <a:pt x="27295" y="1042170"/>
                </a:cubicBezTo>
                <a:cubicBezTo>
                  <a:pt x="46487" y="879040"/>
                  <a:pt x="25191" y="952947"/>
                  <a:pt x="54591" y="864749"/>
                </a:cubicBezTo>
                <a:cubicBezTo>
                  <a:pt x="59140" y="782863"/>
                  <a:pt x="64242" y="701005"/>
                  <a:pt x="68238" y="619090"/>
                </a:cubicBezTo>
                <a:cubicBezTo>
                  <a:pt x="73341" y="514483"/>
                  <a:pt x="71109" y="409367"/>
                  <a:pt x="81886" y="305191"/>
                </a:cubicBezTo>
                <a:cubicBezTo>
                  <a:pt x="84847" y="276572"/>
                  <a:pt x="102204" y="251217"/>
                  <a:pt x="109182" y="223304"/>
                </a:cubicBezTo>
                <a:cubicBezTo>
                  <a:pt x="113731" y="205107"/>
                  <a:pt x="117439" y="186679"/>
                  <a:pt x="122829" y="168713"/>
                </a:cubicBezTo>
                <a:cubicBezTo>
                  <a:pt x="131097" y="141155"/>
                  <a:pt x="150125" y="86827"/>
                  <a:pt x="150125" y="86827"/>
                </a:cubicBezTo>
                <a:cubicBezTo>
                  <a:pt x="154674" y="59531"/>
                  <a:pt x="144206" y="24507"/>
                  <a:pt x="163773" y="4940"/>
                </a:cubicBezTo>
                <a:cubicBezTo>
                  <a:pt x="177036" y="-8323"/>
                  <a:pt x="202757" y="8183"/>
                  <a:pt x="218364" y="18588"/>
                </a:cubicBezTo>
                <a:cubicBezTo>
                  <a:pt x="232012" y="27686"/>
                  <a:pt x="238324" y="44860"/>
                  <a:pt x="245659" y="59531"/>
                </a:cubicBezTo>
                <a:cubicBezTo>
                  <a:pt x="255449" y="79110"/>
                  <a:pt x="268582" y="137575"/>
                  <a:pt x="272955" y="155066"/>
                </a:cubicBezTo>
                <a:cubicBezTo>
                  <a:pt x="277504" y="205108"/>
                  <a:pt x="280371" y="255331"/>
                  <a:pt x="286603" y="305191"/>
                </a:cubicBezTo>
                <a:cubicBezTo>
                  <a:pt x="289480" y="328209"/>
                  <a:pt x="297822" y="350361"/>
                  <a:pt x="300250" y="373430"/>
                </a:cubicBezTo>
                <a:cubicBezTo>
                  <a:pt x="306934" y="436931"/>
                  <a:pt x="306847" y="501037"/>
                  <a:pt x="313898" y="564498"/>
                </a:cubicBezTo>
                <a:cubicBezTo>
                  <a:pt x="315969" y="583141"/>
                  <a:pt x="322156" y="601124"/>
                  <a:pt x="327546" y="619090"/>
                </a:cubicBezTo>
                <a:cubicBezTo>
                  <a:pt x="335813" y="646648"/>
                  <a:pt x="354841" y="700976"/>
                  <a:pt x="354841" y="700976"/>
                </a:cubicBezTo>
                <a:cubicBezTo>
                  <a:pt x="359390" y="805609"/>
                  <a:pt x="360456" y="910452"/>
                  <a:pt x="368489" y="1014875"/>
                </a:cubicBezTo>
                <a:cubicBezTo>
                  <a:pt x="369592" y="1029219"/>
                  <a:pt x="378648" y="1041862"/>
                  <a:pt x="382137" y="1055818"/>
                </a:cubicBezTo>
                <a:cubicBezTo>
                  <a:pt x="387763" y="1078322"/>
                  <a:pt x="391236" y="1101311"/>
                  <a:pt x="395785" y="1124057"/>
                </a:cubicBezTo>
                <a:cubicBezTo>
                  <a:pt x="400334" y="1219591"/>
                  <a:pt x="401805" y="1315322"/>
                  <a:pt x="409432" y="1410660"/>
                </a:cubicBezTo>
                <a:cubicBezTo>
                  <a:pt x="410928" y="1429357"/>
                  <a:pt x="421214" y="1446587"/>
                  <a:pt x="423080" y="1465251"/>
                </a:cubicBezTo>
                <a:cubicBezTo>
                  <a:pt x="430337" y="1537819"/>
                  <a:pt x="430125" y="1610984"/>
                  <a:pt x="436728" y="1683615"/>
                </a:cubicBezTo>
                <a:cubicBezTo>
                  <a:pt x="439233" y="1711173"/>
                  <a:pt x="443665" y="1738655"/>
                  <a:pt x="450376" y="1765501"/>
                </a:cubicBezTo>
                <a:cubicBezTo>
                  <a:pt x="457354" y="1793414"/>
                  <a:pt x="477671" y="1847388"/>
                  <a:pt x="477671" y="1847388"/>
                </a:cubicBezTo>
                <a:cubicBezTo>
                  <a:pt x="483864" y="1927892"/>
                  <a:pt x="483298" y="2013593"/>
                  <a:pt x="504967" y="2093048"/>
                </a:cubicBezTo>
                <a:cubicBezTo>
                  <a:pt x="512537" y="2120806"/>
                  <a:pt x="516302" y="2150994"/>
                  <a:pt x="532262" y="2174934"/>
                </a:cubicBezTo>
                <a:lnTo>
                  <a:pt x="559558" y="2215878"/>
                </a:lnTo>
                <a:cubicBezTo>
                  <a:pt x="564107" y="2270469"/>
                  <a:pt x="565966" y="2325351"/>
                  <a:pt x="573206" y="2379651"/>
                </a:cubicBezTo>
                <a:cubicBezTo>
                  <a:pt x="575107" y="2393911"/>
                  <a:pt x="577866" y="2409361"/>
                  <a:pt x="586853" y="2420594"/>
                </a:cubicBezTo>
                <a:cubicBezTo>
                  <a:pt x="597100" y="2433402"/>
                  <a:pt x="614149" y="2438791"/>
                  <a:pt x="627797" y="2447890"/>
                </a:cubicBezTo>
                <a:cubicBezTo>
                  <a:pt x="706024" y="2330545"/>
                  <a:pt x="612233" y="2479016"/>
                  <a:pt x="668740" y="2366003"/>
                </a:cubicBezTo>
                <a:cubicBezTo>
                  <a:pt x="721652" y="2260179"/>
                  <a:pt x="675379" y="2387028"/>
                  <a:pt x="709683" y="2284116"/>
                </a:cubicBezTo>
                <a:cubicBezTo>
                  <a:pt x="714232" y="2215877"/>
                  <a:pt x="715778" y="2147372"/>
                  <a:pt x="723331" y="2079400"/>
                </a:cubicBezTo>
                <a:cubicBezTo>
                  <a:pt x="724920" y="2065102"/>
                  <a:pt x="736181" y="2052821"/>
                  <a:pt x="736979" y="2038457"/>
                </a:cubicBezTo>
                <a:cubicBezTo>
                  <a:pt x="745310" y="1888494"/>
                  <a:pt x="740173" y="1737911"/>
                  <a:pt x="750626" y="1588081"/>
                </a:cubicBezTo>
                <a:cubicBezTo>
                  <a:pt x="753855" y="1541800"/>
                  <a:pt x="770295" y="1497365"/>
                  <a:pt x="777922" y="1451603"/>
                </a:cubicBezTo>
                <a:cubicBezTo>
                  <a:pt x="792733" y="1362739"/>
                  <a:pt x="796865" y="1347114"/>
                  <a:pt x="805217" y="1246887"/>
                </a:cubicBezTo>
                <a:cubicBezTo>
                  <a:pt x="806350" y="1233286"/>
                  <a:pt x="805217" y="1219591"/>
                  <a:pt x="805217" y="1205943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201004" y="853602"/>
            <a:ext cx="0" cy="12099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369274" y="4135272"/>
                <a:ext cx="4981433" cy="2292823"/>
              </a:xfrm>
              <a:prstGeom prst="rect">
                <a:avLst/>
              </a:prstGeom>
              <a:solidFill>
                <a:srgbClr val="FFFF00"/>
              </a:solidFill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600"/>
                  </a:spcAft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In general, for all graphs of type</a:t>
                </a:r>
              </a:p>
              <a:p>
                <a:pPr algn="ctr"/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i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y = </a:t>
                </a:r>
                <a:r>
                  <a:rPr lang="en-GB" sz="2400" i="1" dirty="0" err="1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AsinB</a:t>
                </a:r>
                <a:r>
                  <a:rPr lang="el-GR" sz="2400" i="1" dirty="0">
                    <a:solidFill>
                      <a:sysClr val="windowText" lastClr="000000"/>
                    </a:solidFill>
                    <a:latin typeface="Times New Roman"/>
                    <a:cs typeface="Times New Roman"/>
                  </a:rPr>
                  <a:t>θ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   and</a:t>
                </a:r>
                <a:r>
                  <a:rPr lang="en-GB" sz="2400" dirty="0"/>
                  <a:t>   </a:t>
                </a:r>
                <a:r>
                  <a:rPr lang="en-GB" sz="2400" i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y = </a:t>
                </a:r>
                <a:r>
                  <a:rPr lang="en-GB" sz="2400" i="1" dirty="0" err="1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AcosB</a:t>
                </a:r>
                <a:r>
                  <a:rPr lang="el-GR" sz="2400" i="1" dirty="0">
                    <a:solidFill>
                      <a:sysClr val="windowText" lastClr="000000"/>
                    </a:solidFill>
                    <a:latin typeface="Times New Roman"/>
                    <a:cs typeface="Times New Roman"/>
                  </a:rPr>
                  <a:t>θ</a:t>
                </a:r>
                <a:endParaRPr lang="en-GB" sz="2400" i="1" dirty="0">
                  <a:solidFill>
                    <a:sysClr val="windowText" lastClr="000000"/>
                  </a:solidFill>
                  <a:latin typeface="Times New Roman"/>
                  <a:cs typeface="Times New Roman"/>
                </a:endParaRPr>
              </a:p>
              <a:p>
                <a:pPr algn="ctr"/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endParaRPr lang="en-GB" sz="2400" dirty="0"/>
              </a:p>
              <a:p>
                <a:r>
                  <a:rPr lang="en-GB" sz="2400" dirty="0">
                    <a:solidFill>
                      <a:schemeClr val="tx1"/>
                    </a:solidFill>
                  </a:rPr>
                  <a:t>the </a:t>
                </a:r>
                <a:r>
                  <a:rPr lang="en-GB" sz="2400" i="1" u="sng" dirty="0">
                    <a:solidFill>
                      <a:srgbClr val="FF0000"/>
                    </a:solidFill>
                  </a:rPr>
                  <a:t>amplitude</a:t>
                </a:r>
                <a:r>
                  <a:rPr lang="en-GB" sz="2400" dirty="0">
                    <a:solidFill>
                      <a:schemeClr val="tx1"/>
                    </a:solidFill>
                  </a:rPr>
                  <a:t> is </a:t>
                </a:r>
                <a:r>
                  <a:rPr lang="en-GB" sz="2400" b="1" i="1" dirty="0">
                    <a:solidFill>
                      <a:srgbClr val="FF0000"/>
                    </a:solidFill>
                  </a:rPr>
                  <a:t>A</a:t>
                </a: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GB" sz="2400" dirty="0">
                    <a:solidFill>
                      <a:schemeClr val="tx1"/>
                    </a:solidFill>
                  </a:rPr>
                  <a:t>the </a:t>
                </a:r>
                <a:r>
                  <a:rPr lang="en-GB" sz="2400" i="1" u="sng" dirty="0">
                    <a:solidFill>
                      <a:srgbClr val="0070C0"/>
                    </a:solidFill>
                  </a:rPr>
                  <a:t>period</a:t>
                </a:r>
                <a:r>
                  <a:rPr lang="en-GB" sz="24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𝟑𝟔𝟎</m:t>
                        </m:r>
                        <m:r>
                          <m:rPr>
                            <m:nor/>
                          </m:rPr>
                          <a:rPr lang="en-GB" sz="2400" b="1" dirty="0">
                            <a:solidFill>
                              <a:srgbClr val="0070C0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en-GB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𝑩</m:t>
                        </m:r>
                      </m:den>
                    </m:f>
                  </m:oMath>
                </a14:m>
                <a:endParaRPr lang="en-GB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274" y="4135272"/>
                <a:ext cx="4981433" cy="2292823"/>
              </a:xfrm>
              <a:prstGeom prst="rect">
                <a:avLst/>
              </a:prstGeom>
              <a:blipFill rotWithShape="1">
                <a:blip r:embed="rId3"/>
                <a:stretch>
                  <a:fillRect l="-1205"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996287" y="2058960"/>
            <a:ext cx="805720" cy="4567"/>
          </a:xfrm>
          <a:prstGeom prst="straightConnector1">
            <a:avLst/>
          </a:prstGeom>
          <a:ln w="3810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815655" y="2061243"/>
            <a:ext cx="805720" cy="4567"/>
          </a:xfrm>
          <a:prstGeom prst="straightConnector1">
            <a:avLst/>
          </a:prstGeom>
          <a:ln w="3810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677235" y="2065810"/>
            <a:ext cx="805720" cy="4567"/>
          </a:xfrm>
          <a:prstGeom prst="straightConnector1">
            <a:avLst/>
          </a:prstGeom>
          <a:ln w="3810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33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84617" y="1181775"/>
            <a:ext cx="31198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The </a:t>
            </a:r>
            <a:r>
              <a:rPr lang="en-GB" sz="2400" b="1" i="1" u="sng" dirty="0">
                <a:solidFill>
                  <a:srgbClr val="FF0000"/>
                </a:solidFill>
              </a:rPr>
              <a:t>asymptotes</a:t>
            </a:r>
            <a:r>
              <a:rPr lang="en-GB" sz="2400" dirty="0"/>
              <a:t> are </a:t>
            </a:r>
            <a:r>
              <a:rPr lang="el-GR"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r>
              <a:rPr lang="en-GB" sz="2400" b="1" i="1" dirty="0">
                <a:solidFill>
                  <a:srgbClr val="FF0000"/>
                </a:solidFill>
              </a:rPr>
              <a:t>=45 ⁰ , </a:t>
            </a:r>
            <a:r>
              <a:rPr lang="el-GR"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r>
              <a:rPr lang="en-GB" sz="2400" b="1" i="1" dirty="0">
                <a:solidFill>
                  <a:srgbClr val="FF0000"/>
                </a:solidFill>
              </a:rPr>
              <a:t>=135 ⁰ , </a:t>
            </a:r>
            <a:r>
              <a:rPr lang="el-GR"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r>
              <a:rPr lang="en-GB" sz="2400" b="1" i="1" dirty="0">
                <a:solidFill>
                  <a:srgbClr val="FF0000"/>
                </a:solidFill>
              </a:rPr>
              <a:t>=225 ⁰ ……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97151" y="2598003"/>
            <a:ext cx="20590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The </a:t>
            </a:r>
            <a:r>
              <a:rPr lang="en-GB" sz="2400" b="1" i="1" u="sng" dirty="0">
                <a:solidFill>
                  <a:srgbClr val="0070C0"/>
                </a:solidFill>
              </a:rPr>
              <a:t>period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/>
              <a:t>is 90°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71960" y="4135272"/>
                <a:ext cx="8369084" cy="2292823"/>
              </a:xfrm>
              <a:prstGeom prst="rect">
                <a:avLst/>
              </a:prstGeom>
              <a:solidFill>
                <a:srgbClr val="FFFF00"/>
              </a:solidFill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600"/>
                  </a:spcAft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In general, for all graphs of type</a:t>
                </a:r>
              </a:p>
              <a:p>
                <a:pPr algn="ctr"/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i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y = </a:t>
                </a:r>
                <a:r>
                  <a:rPr lang="en-GB" sz="2400" i="1" dirty="0" err="1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AtanB</a:t>
                </a:r>
                <a:r>
                  <a:rPr lang="el-GR" sz="2400" i="1" dirty="0">
                    <a:solidFill>
                      <a:sysClr val="windowText" lastClr="000000"/>
                    </a:solidFill>
                    <a:latin typeface="Times New Roman"/>
                    <a:cs typeface="Times New Roman"/>
                  </a:rPr>
                  <a:t>θ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   </a:t>
                </a:r>
                <a:endParaRPr lang="en-GB" sz="2400" i="1" dirty="0">
                  <a:solidFill>
                    <a:sysClr val="windowText" lastClr="000000"/>
                  </a:solidFill>
                  <a:latin typeface="Times New Roman"/>
                  <a:cs typeface="Times New Roman"/>
                </a:endParaRPr>
              </a:p>
              <a:p>
                <a:pPr algn="ctr"/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endParaRPr lang="en-GB" sz="2400" dirty="0"/>
              </a:p>
              <a:p>
                <a:r>
                  <a:rPr lang="en-GB" sz="2400" dirty="0">
                    <a:solidFill>
                      <a:schemeClr val="tx1"/>
                    </a:solidFill>
                  </a:rPr>
                  <a:t>the </a:t>
                </a:r>
                <a:r>
                  <a:rPr lang="en-GB" sz="2400" i="1" u="sng" dirty="0">
                    <a:solidFill>
                      <a:srgbClr val="FF0000"/>
                    </a:solidFill>
                  </a:rPr>
                  <a:t>asymptotes</a:t>
                </a:r>
                <a:r>
                  <a:rPr lang="en-GB" sz="2400" dirty="0">
                    <a:solidFill>
                      <a:schemeClr val="tx1"/>
                    </a:solidFill>
                  </a:rPr>
                  <a:t> are </a:t>
                </a:r>
                <a:r>
                  <a:rPr lang="el-GR" sz="2400" b="1" i="1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θ</a:t>
                </a:r>
                <a:r>
                  <a:rPr lang="en-GB" sz="2400" b="1" i="1" dirty="0">
                    <a:solidFill>
                      <a:srgbClr val="FF0000"/>
                    </a:solidFill>
                  </a:rPr>
                  <a:t>=</a:t>
                </a:r>
                <a:r>
                  <a:rPr lang="en-GB" sz="2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m:rPr>
                            <m:nor/>
                          </m:rPr>
                          <a:rPr lang="en-GB" sz="2400" b="1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𝑩</m:t>
                        </m:r>
                      </m:den>
                    </m:f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b="1" i="1" dirty="0">
                    <a:solidFill>
                      <a:srgbClr val="FF0000"/>
                    </a:solidFill>
                  </a:rPr>
                  <a:t>⁰ , </a:t>
                </a:r>
                <a:r>
                  <a:rPr lang="el-GR" sz="2400" b="1" i="1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θ</a:t>
                </a:r>
                <a:r>
                  <a:rPr lang="en-GB" sz="2400" b="1" i="1" dirty="0">
                    <a:solidFill>
                      <a:srgbClr val="FF0000"/>
                    </a:solidFill>
                  </a:rPr>
                  <a:t>=</a:t>
                </a:r>
                <a:r>
                  <a:rPr lang="en-GB" sz="2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m:rPr>
                            <m:nor/>
                          </m:rPr>
                          <a:rPr lang="en-GB" sz="2400" b="1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𝑩</m:t>
                        </m:r>
                      </m:den>
                    </m:f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b="1" i="1" dirty="0">
                    <a:solidFill>
                      <a:srgbClr val="FF0000"/>
                    </a:solidFill>
                  </a:rPr>
                  <a:t>+</a:t>
                </a:r>
                <a:r>
                  <a:rPr lang="el-GR" sz="2400" b="1" i="1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m:rPr>
                            <m:nor/>
                          </m:rPr>
                          <a:rPr lang="en-GB" sz="2400" b="1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𝑩</m:t>
                        </m:r>
                      </m:den>
                    </m:f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b="1" i="1" dirty="0">
                    <a:solidFill>
                      <a:srgbClr val="FF0000"/>
                    </a:solidFill>
                  </a:rPr>
                  <a:t>⁰, , </a:t>
                </a:r>
                <a:r>
                  <a:rPr lang="el-GR" sz="2400" b="1" i="1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θ</a:t>
                </a:r>
                <a:r>
                  <a:rPr lang="en-GB" sz="2400" b="1" i="1" dirty="0">
                    <a:solidFill>
                      <a:srgbClr val="FF0000"/>
                    </a:solidFill>
                  </a:rPr>
                  <a:t>=</a:t>
                </a:r>
                <a:r>
                  <a:rPr lang="en-GB" sz="2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m:rPr>
                            <m:nor/>
                          </m:rPr>
                          <a:rPr lang="en-GB" sz="2400" b="1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𝑩</m:t>
                        </m:r>
                      </m:den>
                    </m:f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b="1" i="1" dirty="0">
                    <a:solidFill>
                      <a:srgbClr val="FF0000"/>
                    </a:solidFill>
                  </a:rPr>
                  <a:t>+</a:t>
                </a:r>
                <a:r>
                  <a:rPr lang="el-GR" sz="2400" b="1" i="1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m:rPr>
                            <m:nor/>
                          </m:rPr>
                          <a:rPr lang="en-GB" sz="2400" b="1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𝑩</m:t>
                        </m:r>
                      </m:den>
                    </m:f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b="1" i="1" dirty="0">
                    <a:solidFill>
                      <a:srgbClr val="FF0000"/>
                    </a:solidFill>
                  </a:rPr>
                  <a:t>+</a:t>
                </a:r>
                <a:r>
                  <a:rPr lang="el-GR" sz="2400" b="1" i="1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m:rPr>
                            <m:nor/>
                          </m:rPr>
                          <a:rPr lang="en-GB" sz="2400" b="1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𝑩</m:t>
                        </m:r>
                      </m:den>
                    </m:f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b="1" i="1" dirty="0">
                    <a:solidFill>
                      <a:srgbClr val="FF0000"/>
                    </a:solidFill>
                  </a:rPr>
                  <a:t>⁰</a:t>
                </a: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GB" sz="2400" dirty="0">
                    <a:solidFill>
                      <a:schemeClr val="tx1"/>
                    </a:solidFill>
                  </a:rPr>
                  <a:t>the </a:t>
                </a:r>
                <a:r>
                  <a:rPr lang="en-GB" sz="2400" i="1" u="sng" dirty="0">
                    <a:solidFill>
                      <a:srgbClr val="0070C0"/>
                    </a:solidFill>
                  </a:rPr>
                  <a:t>period</a:t>
                </a:r>
                <a:r>
                  <a:rPr lang="en-GB" sz="24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r>
                          <a:rPr lang="en-GB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𝟎</m:t>
                        </m:r>
                        <m:r>
                          <m:rPr>
                            <m:nor/>
                          </m:rPr>
                          <a:rPr lang="en-GB" sz="2400" b="1" dirty="0">
                            <a:solidFill>
                              <a:srgbClr val="0070C0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en-GB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𝑩</m:t>
                        </m:r>
                      </m:den>
                    </m:f>
                  </m:oMath>
                </a14:m>
                <a:endParaRPr lang="en-GB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60" y="4135272"/>
                <a:ext cx="8369084" cy="2292823"/>
              </a:xfrm>
              <a:prstGeom prst="rect">
                <a:avLst/>
              </a:prstGeom>
              <a:blipFill>
                <a:blip r:embed="rId2"/>
                <a:stretch>
                  <a:fillRect l="-649" t="-1028" b="-1542"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V="1">
            <a:off x="4169140" y="3633463"/>
            <a:ext cx="805720" cy="4567"/>
          </a:xfrm>
          <a:prstGeom prst="straightConnector1">
            <a:avLst/>
          </a:prstGeom>
          <a:ln w="3810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>
            <a:extLst>
              <a:ext uri="{FF2B5EF4-FFF2-40B4-BE49-F238E27FC236}">
                <a16:creationId xmlns:a16="http://schemas.microsoft.com/office/drawing/2014/main" id="{A58C8D49-87DC-3164-E45E-AEB7E51C8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06" y="473938"/>
            <a:ext cx="5910124" cy="295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75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>
            <a:extLst>
              <a:ext uri="{FF2B5EF4-FFF2-40B4-BE49-F238E27FC236}">
                <a16:creationId xmlns:a16="http://schemas.microsoft.com/office/drawing/2014/main" id="{4930DA61-4751-CFFD-A946-C165266A76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00F6DA-609A-48DE-BB41-0BCAA42E1F44}" type="slidenum"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A2AA8BBD-B844-5AFE-653C-C90BE3200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Radian versus Degree</a:t>
            </a:r>
          </a:p>
        </p:txBody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3DDAFA9A-DEC3-DE0C-BCC6-8898B8DF81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199" y="1600200"/>
            <a:ext cx="8375515" cy="49831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We will use the following to graph or write equations: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“x” represents radians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“</a:t>
            </a:r>
            <a:r>
              <a:rPr lang="en-US" altLang="en-US" sz="2400" dirty="0">
                <a:sym typeface="Symbol" panose="05050102010706020507" pitchFamily="18" charset="2"/>
              </a:rPr>
              <a:t>” represents degrees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sym typeface="Symbol" panose="05050102010706020507" pitchFamily="18" charset="2"/>
              </a:rPr>
              <a:t>Example:   sin x   versus sin 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>
            <a:extLst>
              <a:ext uri="{FF2B5EF4-FFF2-40B4-BE49-F238E27FC236}">
                <a16:creationId xmlns:a16="http://schemas.microsoft.com/office/drawing/2014/main" id="{15672DA1-1D65-4C00-6F72-4ABD350860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8D183C-89F9-460C-9880-F04B20AC06E6}" type="slidenum"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9EF46D8C-3D10-263A-6A60-732E18B29E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" y="274638"/>
            <a:ext cx="9143999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Key Points in the Sine and Cosine Curves</a:t>
            </a:r>
          </a:p>
        </p:txBody>
      </p:sp>
      <p:pic>
        <p:nvPicPr>
          <p:cNvPr id="8196" name="Picture 3" descr="Fig4">
            <a:extLst>
              <a:ext uri="{FF2B5EF4-FFF2-40B4-BE49-F238E27FC236}">
                <a16:creationId xmlns:a16="http://schemas.microsoft.com/office/drawing/2014/main" id="{C04E5B7A-E5A6-F2FD-4268-2A9770BFB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1888"/>
            <a:ext cx="9144000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4DFE1CC-ECE1-766B-64E2-70E4C43EFC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9150" y="7467600"/>
            <a:ext cx="2552700" cy="1143000"/>
          </a:xfrm>
        </p:spPr>
        <p:txBody>
          <a:bodyPr/>
          <a:lstStyle/>
          <a:p>
            <a:pPr eaLnBrk="1" hangingPunct="1"/>
            <a:r>
              <a:rPr lang="en-US" altLang="en-US" sz="800">
                <a:solidFill>
                  <a:schemeClr val="tx1"/>
                </a:solidFill>
                <a:cs typeface="Times New Roman" panose="02020603050405020304" pitchFamily="18" charset="0"/>
              </a:rPr>
              <a:t>Sine Function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0F3B284C-3940-7C99-16B1-97E7B7BB0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04800"/>
            <a:ext cx="6024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CA" sz="2400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Graph of the Sine Function</a:t>
            </a:r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4622FA73-6D8E-468A-84A2-A0FB7350D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3" y="889000"/>
            <a:ext cx="84089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To sketch the graph of </a:t>
            </a:r>
            <a:r>
              <a:rPr lang="en-CA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= sin </a:t>
            </a:r>
            <a:r>
              <a:rPr lang="en-CA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first locate the key points.</a:t>
            </a:r>
            <a:b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These are the maximum points, the minimum points, and the intercepts.</a:t>
            </a:r>
          </a:p>
        </p:txBody>
      </p:sp>
      <p:graphicFrame>
        <p:nvGraphicFramePr>
          <p:cNvPr id="26629" name="Object 5">
            <a:extLst>
              <a:ext uri="{FF2B5EF4-FFF2-40B4-BE49-F238E27FC236}">
                <a16:creationId xmlns:a16="http://schemas.microsoft.com/office/drawing/2014/main" id="{16F4A914-7E8E-260E-DFEC-E8B4310112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26629" name="Object 5">
                        <a:extLst>
                          <a:ext uri="{FF2B5EF4-FFF2-40B4-BE49-F238E27FC236}">
                            <a16:creationId xmlns:a16="http://schemas.microsoft.com/office/drawing/2014/main" id="{16F4A914-7E8E-260E-DFEC-E8B4310112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>
            <a:extLst>
              <a:ext uri="{FF2B5EF4-FFF2-40B4-BE49-F238E27FC236}">
                <a16:creationId xmlns:a16="http://schemas.microsoft.com/office/drawing/2014/main" id="{5734B3E5-2DCC-16CE-AA0C-A6613F378346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822450"/>
            <a:ext cx="5014913" cy="1120775"/>
            <a:chOff x="1488" y="1148"/>
            <a:chExt cx="3159" cy="706"/>
          </a:xfrm>
        </p:grpSpPr>
        <p:sp>
          <p:nvSpPr>
            <p:cNvPr id="26665" name="Rectangle 7">
              <a:extLst>
                <a:ext uri="{FF2B5EF4-FFF2-40B4-BE49-F238E27FC236}">
                  <a16:creationId xmlns:a16="http://schemas.microsoft.com/office/drawing/2014/main" id="{B3AEC225-AA0D-13A4-62AD-A40D25C9E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" y="1520"/>
              <a:ext cx="465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6666" name="Rectangle 8">
              <a:extLst>
                <a:ext uri="{FF2B5EF4-FFF2-40B4-BE49-F238E27FC236}">
                  <a16:creationId xmlns:a16="http://schemas.microsoft.com/office/drawing/2014/main" id="{B4E83BEF-A608-4BCB-6E74-6F9DAB0DD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5" y="1520"/>
              <a:ext cx="46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-1</a:t>
              </a:r>
            </a:p>
          </p:txBody>
        </p:sp>
        <p:sp>
          <p:nvSpPr>
            <p:cNvPr id="26667" name="Rectangle 9">
              <a:extLst>
                <a:ext uri="{FF2B5EF4-FFF2-40B4-BE49-F238E27FC236}">
                  <a16:creationId xmlns:a16="http://schemas.microsoft.com/office/drawing/2014/main" id="{D4647FB2-F757-A156-5902-872B7696F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0" y="1520"/>
              <a:ext cx="465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6668" name="Rectangle 10">
              <a:extLst>
                <a:ext uri="{FF2B5EF4-FFF2-40B4-BE49-F238E27FC236}">
                  <a16:creationId xmlns:a16="http://schemas.microsoft.com/office/drawing/2014/main" id="{6F2B2E8B-AD68-2850-0AE5-120F1512C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5" y="1520"/>
              <a:ext cx="465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6669" name="Rectangle 11">
              <a:extLst>
                <a:ext uri="{FF2B5EF4-FFF2-40B4-BE49-F238E27FC236}">
                  <a16:creationId xmlns:a16="http://schemas.microsoft.com/office/drawing/2014/main" id="{8594AE1C-7B99-DEFE-4E65-9CC52D809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9" y="1520"/>
              <a:ext cx="46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6670" name="Rectangle 12">
              <a:extLst>
                <a:ext uri="{FF2B5EF4-FFF2-40B4-BE49-F238E27FC236}">
                  <a16:creationId xmlns:a16="http://schemas.microsoft.com/office/drawing/2014/main" id="{60CE74AE-76E0-241F-4272-8C295AC1D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1520"/>
              <a:ext cx="801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sin </a:t>
              </a:r>
              <a:r>
                <a:rPr lang="en-US" altLang="en-US" sz="2400" i="1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26671" name="Rectangle 13">
              <a:extLst>
                <a:ext uri="{FF2B5EF4-FFF2-40B4-BE49-F238E27FC236}">
                  <a16:creationId xmlns:a16="http://schemas.microsoft.com/office/drawing/2014/main" id="{E5280048-C17D-D3A8-499A-2E2C7E578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" y="1177"/>
              <a:ext cx="465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endParaRPr lang="en-US" altLang="en-US" sz="2800">
                <a:latin typeface="Arial" panose="020B0604020202020204" pitchFamily="34" charset="0"/>
              </a:endParaRPr>
            </a:p>
          </p:txBody>
        </p:sp>
        <p:sp>
          <p:nvSpPr>
            <p:cNvPr id="26672" name="Rectangle 14">
              <a:extLst>
                <a:ext uri="{FF2B5EF4-FFF2-40B4-BE49-F238E27FC236}">
                  <a16:creationId xmlns:a16="http://schemas.microsoft.com/office/drawing/2014/main" id="{B94A96C6-8D9A-0C37-7D57-5AE24AE2D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5" y="1177"/>
              <a:ext cx="466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endParaRPr lang="en-US" altLang="en-US" sz="2800">
                <a:latin typeface="Arial" panose="020B0604020202020204" pitchFamily="34" charset="0"/>
              </a:endParaRPr>
            </a:p>
          </p:txBody>
        </p:sp>
        <p:sp>
          <p:nvSpPr>
            <p:cNvPr id="26673" name="Rectangle 15">
              <a:extLst>
                <a:ext uri="{FF2B5EF4-FFF2-40B4-BE49-F238E27FC236}">
                  <a16:creationId xmlns:a16="http://schemas.microsoft.com/office/drawing/2014/main" id="{0E32AE81-5DDE-0653-624C-5660BCCD9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0" y="1177"/>
              <a:ext cx="465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endParaRPr lang="en-US" altLang="en-US" sz="2800">
                <a:latin typeface="Arial" panose="020B0604020202020204" pitchFamily="34" charset="0"/>
              </a:endParaRPr>
            </a:p>
          </p:txBody>
        </p:sp>
        <p:sp>
          <p:nvSpPr>
            <p:cNvPr id="26674" name="Rectangle 16">
              <a:extLst>
                <a:ext uri="{FF2B5EF4-FFF2-40B4-BE49-F238E27FC236}">
                  <a16:creationId xmlns:a16="http://schemas.microsoft.com/office/drawing/2014/main" id="{7B5A4310-A3AF-5FCF-7085-365DC4E8B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5" y="1177"/>
              <a:ext cx="465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endParaRPr lang="en-US" altLang="en-US" sz="2800">
                <a:latin typeface="Arial" panose="020B0604020202020204" pitchFamily="34" charset="0"/>
              </a:endParaRPr>
            </a:p>
          </p:txBody>
        </p:sp>
        <p:sp>
          <p:nvSpPr>
            <p:cNvPr id="26675" name="Rectangle 17">
              <a:extLst>
                <a:ext uri="{FF2B5EF4-FFF2-40B4-BE49-F238E27FC236}">
                  <a16:creationId xmlns:a16="http://schemas.microsoft.com/office/drawing/2014/main" id="{5F87A366-1A11-28DF-ACE9-5CC13B9AC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9" y="1177"/>
              <a:ext cx="466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6676" name="Rectangle 18">
              <a:extLst>
                <a:ext uri="{FF2B5EF4-FFF2-40B4-BE49-F238E27FC236}">
                  <a16:creationId xmlns:a16="http://schemas.microsoft.com/office/drawing/2014/main" id="{6A46442F-FF66-BB7C-D544-C3EC08101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1177"/>
              <a:ext cx="801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en-US" sz="2400" i="1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26677" name="Line 19">
              <a:extLst>
                <a:ext uri="{FF2B5EF4-FFF2-40B4-BE49-F238E27FC236}">
                  <a16:creationId xmlns:a16="http://schemas.microsoft.com/office/drawing/2014/main" id="{673AC3F9-5379-979E-49E4-0492C4A373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1528"/>
              <a:ext cx="3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678" name="Line 20">
              <a:extLst>
                <a:ext uri="{FF2B5EF4-FFF2-40B4-BE49-F238E27FC236}">
                  <a16:creationId xmlns:a16="http://schemas.microsoft.com/office/drawing/2014/main" id="{5B3901EF-922E-56F5-FA7C-90A07655A7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1854"/>
              <a:ext cx="312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679" name="Line 21">
              <a:extLst>
                <a:ext uri="{FF2B5EF4-FFF2-40B4-BE49-F238E27FC236}">
                  <a16:creationId xmlns:a16="http://schemas.microsoft.com/office/drawing/2014/main" id="{9BFBD824-32E1-3FC4-6317-1B8A2F8A82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1177"/>
              <a:ext cx="0" cy="67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680" name="Line 22">
              <a:extLst>
                <a:ext uri="{FF2B5EF4-FFF2-40B4-BE49-F238E27FC236}">
                  <a16:creationId xmlns:a16="http://schemas.microsoft.com/office/drawing/2014/main" id="{EA1DFAE9-5278-5408-2F42-14AF4CB537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9" y="1177"/>
              <a:ext cx="0" cy="6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681" name="Line 23">
              <a:extLst>
                <a:ext uri="{FF2B5EF4-FFF2-40B4-BE49-F238E27FC236}">
                  <a16:creationId xmlns:a16="http://schemas.microsoft.com/office/drawing/2014/main" id="{117EBF2A-214F-E0B8-B985-262EA62AF0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5" y="1177"/>
              <a:ext cx="0" cy="6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682" name="Line 24">
              <a:extLst>
                <a:ext uri="{FF2B5EF4-FFF2-40B4-BE49-F238E27FC236}">
                  <a16:creationId xmlns:a16="http://schemas.microsoft.com/office/drawing/2014/main" id="{0E4E24A8-A07B-15D0-5B44-C7B901DAFB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0" y="1177"/>
              <a:ext cx="0" cy="6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683" name="Line 25">
              <a:extLst>
                <a:ext uri="{FF2B5EF4-FFF2-40B4-BE49-F238E27FC236}">
                  <a16:creationId xmlns:a16="http://schemas.microsoft.com/office/drawing/2014/main" id="{91E097AC-144E-8BD3-E264-505F12CD55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5" y="1177"/>
              <a:ext cx="0" cy="6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684" name="Line 26">
              <a:extLst>
                <a:ext uri="{FF2B5EF4-FFF2-40B4-BE49-F238E27FC236}">
                  <a16:creationId xmlns:a16="http://schemas.microsoft.com/office/drawing/2014/main" id="{80DB4894-BDC4-7CD0-5FB4-E070312A8A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1" y="1177"/>
              <a:ext cx="0" cy="6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685" name="Line 27">
              <a:extLst>
                <a:ext uri="{FF2B5EF4-FFF2-40B4-BE49-F238E27FC236}">
                  <a16:creationId xmlns:a16="http://schemas.microsoft.com/office/drawing/2014/main" id="{38B07837-003F-FF5D-5A9C-9AB2522CD1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7" y="1177"/>
              <a:ext cx="0" cy="67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686" name="Line 28">
              <a:extLst>
                <a:ext uri="{FF2B5EF4-FFF2-40B4-BE49-F238E27FC236}">
                  <a16:creationId xmlns:a16="http://schemas.microsoft.com/office/drawing/2014/main" id="{CDD07874-891F-969E-AB57-3521FAB617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6" y="1177"/>
              <a:ext cx="46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687" name="Line 29">
              <a:extLst>
                <a:ext uri="{FF2B5EF4-FFF2-40B4-BE49-F238E27FC236}">
                  <a16:creationId xmlns:a16="http://schemas.microsoft.com/office/drawing/2014/main" id="{E1EECBE6-B2DB-FA71-E331-EDD45A4E85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1177"/>
              <a:ext cx="1267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688" name="Line 30">
              <a:extLst>
                <a:ext uri="{FF2B5EF4-FFF2-40B4-BE49-F238E27FC236}">
                  <a16:creationId xmlns:a16="http://schemas.microsoft.com/office/drawing/2014/main" id="{58BDF59A-8494-8EA9-C760-C066A81BDE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1" y="1177"/>
              <a:ext cx="1396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26689" name="Object 31">
              <a:extLst>
                <a:ext uri="{FF2B5EF4-FFF2-40B4-BE49-F238E27FC236}">
                  <a16:creationId xmlns:a16="http://schemas.microsoft.com/office/drawing/2014/main" id="{18BE37DF-3708-E718-501F-8C307D0B3E3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08" y="1148"/>
            <a:ext cx="156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85858" imgH="314478" progId="Equation.3">
                    <p:embed/>
                  </p:oleObj>
                </mc:Choice>
                <mc:Fallback>
                  <p:oleObj name="Equation" r:id="rId5" imgW="85858" imgH="314478" progId="Equation.3">
                    <p:embed/>
                    <p:pic>
                      <p:nvPicPr>
                        <p:cNvPr id="26689" name="Object 31">
                          <a:extLst>
                            <a:ext uri="{FF2B5EF4-FFF2-40B4-BE49-F238E27FC236}">
                              <a16:creationId xmlns:a16="http://schemas.microsoft.com/office/drawing/2014/main" id="{18BE37DF-3708-E718-501F-8C307D0B3E3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8" y="1148"/>
                          <a:ext cx="156" cy="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90" name="Object 32">
              <a:extLst>
                <a:ext uri="{FF2B5EF4-FFF2-40B4-BE49-F238E27FC236}">
                  <a16:creationId xmlns:a16="http://schemas.microsoft.com/office/drawing/2014/main" id="{3A5298BF-AC81-E445-3EBC-77CB82A5EDB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12" y="1164"/>
            <a:ext cx="228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61883" imgH="314478" progId="Equation.3">
                    <p:embed/>
                  </p:oleObj>
                </mc:Choice>
                <mc:Fallback>
                  <p:oleObj name="Equation" r:id="rId7" imgW="161883" imgH="314478" progId="Equation.3">
                    <p:embed/>
                    <p:pic>
                      <p:nvPicPr>
                        <p:cNvPr id="26690" name="Object 32">
                          <a:extLst>
                            <a:ext uri="{FF2B5EF4-FFF2-40B4-BE49-F238E27FC236}">
                              <a16:creationId xmlns:a16="http://schemas.microsoft.com/office/drawing/2014/main" id="{3A5298BF-AC81-E445-3EBC-77CB82A5EDB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2" y="1164"/>
                          <a:ext cx="228" cy="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91" name="Object 33">
              <a:extLst>
                <a:ext uri="{FF2B5EF4-FFF2-40B4-BE49-F238E27FC236}">
                  <a16:creationId xmlns:a16="http://schemas.microsoft.com/office/drawing/2014/main" id="{9CB669B1-24C0-EDA2-2673-C1D4071C7C2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56" y="1299"/>
            <a:ext cx="216" cy="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52427" imgH="104826" progId="Equation.3">
                    <p:embed/>
                  </p:oleObj>
                </mc:Choice>
                <mc:Fallback>
                  <p:oleObj name="Equation" r:id="rId9" imgW="152427" imgH="104826" progId="Equation.3">
                    <p:embed/>
                    <p:pic>
                      <p:nvPicPr>
                        <p:cNvPr id="26691" name="Object 33">
                          <a:extLst>
                            <a:ext uri="{FF2B5EF4-FFF2-40B4-BE49-F238E27FC236}">
                              <a16:creationId xmlns:a16="http://schemas.microsoft.com/office/drawing/2014/main" id="{9CB669B1-24C0-EDA2-2673-C1D4071C7C2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6" y="1299"/>
                          <a:ext cx="216" cy="1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92" name="Object 34">
              <a:extLst>
                <a:ext uri="{FF2B5EF4-FFF2-40B4-BE49-F238E27FC236}">
                  <a16:creationId xmlns:a16="http://schemas.microsoft.com/office/drawing/2014/main" id="{0F02F2BB-BB6B-E15D-6EC0-98A88D432ED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80" y="1304"/>
            <a:ext cx="132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66569" imgH="66742" progId="Equation.3">
                    <p:embed/>
                  </p:oleObj>
                </mc:Choice>
                <mc:Fallback>
                  <p:oleObj name="Equation" r:id="rId11" imgW="66569" imgH="66742" progId="Equation.3">
                    <p:embed/>
                    <p:pic>
                      <p:nvPicPr>
                        <p:cNvPr id="26692" name="Object 34">
                          <a:extLst>
                            <a:ext uri="{FF2B5EF4-FFF2-40B4-BE49-F238E27FC236}">
                              <a16:creationId xmlns:a16="http://schemas.microsoft.com/office/drawing/2014/main" id="{0F02F2BB-BB6B-E15D-6EC0-98A88D432ED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0" y="1304"/>
                          <a:ext cx="132" cy="1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995" name="Rectangle 35">
            <a:extLst>
              <a:ext uri="{FF2B5EF4-FFF2-40B4-BE49-F238E27FC236}">
                <a16:creationId xmlns:a16="http://schemas.microsoft.com/office/drawing/2014/main" id="{39F073BA-8D57-F050-7141-DCA0AA421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149600"/>
            <a:ext cx="7493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Then, connect the points on the graph with a smooth curve that extends in both directions beyond the five points. A single cycle is called a </a:t>
            </a:r>
            <a:r>
              <a:rPr lang="en-CA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" name="Group 36">
            <a:extLst>
              <a:ext uri="{FF2B5EF4-FFF2-40B4-BE49-F238E27FC236}">
                <a16:creationId xmlns:a16="http://schemas.microsoft.com/office/drawing/2014/main" id="{A2DFEB37-674E-02B3-BF75-88FFF495634F}"/>
              </a:ext>
            </a:extLst>
          </p:cNvPr>
          <p:cNvGrpSpPr>
            <a:grpSpLocks/>
          </p:cNvGrpSpPr>
          <p:nvPr/>
        </p:nvGrpSpPr>
        <p:grpSpPr bwMode="auto">
          <a:xfrm>
            <a:off x="1773238" y="4314825"/>
            <a:ext cx="6878637" cy="1800225"/>
            <a:chOff x="1148" y="2718"/>
            <a:chExt cx="4333" cy="1134"/>
          </a:xfrm>
        </p:grpSpPr>
        <p:sp>
          <p:nvSpPr>
            <p:cNvPr id="26640" name="Rectangle 37">
              <a:extLst>
                <a:ext uri="{FF2B5EF4-FFF2-40B4-BE49-F238E27FC236}">
                  <a16:creationId xmlns:a16="http://schemas.microsoft.com/office/drawing/2014/main" id="{D1D8B39E-3B38-0CCC-8ED4-62EDB3C57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2" y="2718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CA" altLang="en-US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641" name="Object 38">
              <a:extLst>
                <a:ext uri="{FF2B5EF4-FFF2-40B4-BE49-F238E27FC236}">
                  <a16:creationId xmlns:a16="http://schemas.microsoft.com/office/drawing/2014/main" id="{06D5EBEB-B6E9-5E95-F82A-2034DC42C2B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48" y="2978"/>
            <a:ext cx="324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266653" imgH="314478" progId="Equation.3">
                    <p:embed/>
                  </p:oleObj>
                </mc:Choice>
                <mc:Fallback>
                  <p:oleObj name="Equation" r:id="rId13" imgW="266653" imgH="314478" progId="Equation.3">
                    <p:embed/>
                    <p:pic>
                      <p:nvPicPr>
                        <p:cNvPr id="26641" name="Object 38">
                          <a:extLst>
                            <a:ext uri="{FF2B5EF4-FFF2-40B4-BE49-F238E27FC236}">
                              <a16:creationId xmlns:a16="http://schemas.microsoft.com/office/drawing/2014/main" id="{06D5EBEB-B6E9-5E95-F82A-2034DC42C2B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8" y="2978"/>
                          <a:ext cx="324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42" name="Object 39">
              <a:extLst>
                <a:ext uri="{FF2B5EF4-FFF2-40B4-BE49-F238E27FC236}">
                  <a16:creationId xmlns:a16="http://schemas.microsoft.com/office/drawing/2014/main" id="{598BB2F8-0A29-0587-B9E9-AF92F30C6BA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71" y="3211"/>
            <a:ext cx="240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80794" imgH="66742" progId="Equation.3">
                    <p:embed/>
                  </p:oleObj>
                </mc:Choice>
                <mc:Fallback>
                  <p:oleObj name="Equation" r:id="rId15" imgW="180794" imgH="66742" progId="Equation.3">
                    <p:embed/>
                    <p:pic>
                      <p:nvPicPr>
                        <p:cNvPr id="26642" name="Object 39">
                          <a:extLst>
                            <a:ext uri="{FF2B5EF4-FFF2-40B4-BE49-F238E27FC236}">
                              <a16:creationId xmlns:a16="http://schemas.microsoft.com/office/drawing/2014/main" id="{598BB2F8-0A29-0587-B9E9-AF92F30C6BA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1" y="3211"/>
                          <a:ext cx="240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43" name="Object 40">
              <a:extLst>
                <a:ext uri="{FF2B5EF4-FFF2-40B4-BE49-F238E27FC236}">
                  <a16:creationId xmlns:a16="http://schemas.microsoft.com/office/drawing/2014/main" id="{62F499F3-DCB3-3E9F-F756-AD26C57D187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81" y="2986"/>
            <a:ext cx="264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200084" imgH="314478" progId="Equation.3">
                    <p:embed/>
                  </p:oleObj>
                </mc:Choice>
                <mc:Fallback>
                  <p:oleObj name="Equation" r:id="rId17" imgW="200084" imgH="314478" progId="Equation.3">
                    <p:embed/>
                    <p:pic>
                      <p:nvPicPr>
                        <p:cNvPr id="26643" name="Object 40">
                          <a:extLst>
                            <a:ext uri="{FF2B5EF4-FFF2-40B4-BE49-F238E27FC236}">
                              <a16:creationId xmlns:a16="http://schemas.microsoft.com/office/drawing/2014/main" id="{62F499F3-DCB3-3E9F-F756-AD26C57D187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1" y="2986"/>
                          <a:ext cx="264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44" name="Object 41">
              <a:extLst>
                <a:ext uri="{FF2B5EF4-FFF2-40B4-BE49-F238E27FC236}">
                  <a16:creationId xmlns:a16="http://schemas.microsoft.com/office/drawing/2014/main" id="{B17DC785-B2E6-591A-0B00-AE603AB0035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10" y="3166"/>
            <a:ext cx="216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52427" imgH="104826" progId="Equation.3">
                    <p:embed/>
                  </p:oleObj>
                </mc:Choice>
                <mc:Fallback>
                  <p:oleObj name="Equation" r:id="rId19" imgW="152427" imgH="104826" progId="Equation.3">
                    <p:embed/>
                    <p:pic>
                      <p:nvPicPr>
                        <p:cNvPr id="26644" name="Object 41">
                          <a:extLst>
                            <a:ext uri="{FF2B5EF4-FFF2-40B4-BE49-F238E27FC236}">
                              <a16:creationId xmlns:a16="http://schemas.microsoft.com/office/drawing/2014/main" id="{B17DC785-B2E6-591A-0B00-AE603AB0035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0" y="3166"/>
                          <a:ext cx="216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45" name="Object 42">
              <a:extLst>
                <a:ext uri="{FF2B5EF4-FFF2-40B4-BE49-F238E27FC236}">
                  <a16:creationId xmlns:a16="http://schemas.microsoft.com/office/drawing/2014/main" id="{7F0F500D-A6E3-6AA2-2410-B28189F6E87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74" y="2948"/>
            <a:ext cx="228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61883" imgH="314478" progId="Equation.3">
                    <p:embed/>
                  </p:oleObj>
                </mc:Choice>
                <mc:Fallback>
                  <p:oleObj name="Equation" r:id="rId21" imgW="161883" imgH="314478" progId="Equation.3">
                    <p:embed/>
                    <p:pic>
                      <p:nvPicPr>
                        <p:cNvPr id="26645" name="Object 42">
                          <a:extLst>
                            <a:ext uri="{FF2B5EF4-FFF2-40B4-BE49-F238E27FC236}">
                              <a16:creationId xmlns:a16="http://schemas.microsoft.com/office/drawing/2014/main" id="{7F0F500D-A6E3-6AA2-2410-B28189F6E87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4" y="2948"/>
                          <a:ext cx="228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46" name="Object 43">
              <a:extLst>
                <a:ext uri="{FF2B5EF4-FFF2-40B4-BE49-F238E27FC236}">
                  <a16:creationId xmlns:a16="http://schemas.microsoft.com/office/drawing/2014/main" id="{57E61B1C-E9E1-CE9A-2787-0EF15BD3BA9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69" y="3195"/>
            <a:ext cx="132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66569" imgH="66742" progId="Equation.3">
                    <p:embed/>
                  </p:oleObj>
                </mc:Choice>
                <mc:Fallback>
                  <p:oleObj name="Equation" r:id="rId23" imgW="66569" imgH="66742" progId="Equation.3">
                    <p:embed/>
                    <p:pic>
                      <p:nvPicPr>
                        <p:cNvPr id="26646" name="Object 43">
                          <a:extLst>
                            <a:ext uri="{FF2B5EF4-FFF2-40B4-BE49-F238E27FC236}">
                              <a16:creationId xmlns:a16="http://schemas.microsoft.com/office/drawing/2014/main" id="{57E61B1C-E9E1-CE9A-2787-0EF15BD3BA9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9" y="3195"/>
                          <a:ext cx="132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47" name="Object 44">
              <a:extLst>
                <a:ext uri="{FF2B5EF4-FFF2-40B4-BE49-F238E27FC236}">
                  <a16:creationId xmlns:a16="http://schemas.microsoft.com/office/drawing/2014/main" id="{BC0CA9D0-3989-8921-66EE-F96390C46FC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01" y="2972"/>
            <a:ext cx="156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85858" imgH="314478" progId="Equation.3">
                    <p:embed/>
                  </p:oleObj>
                </mc:Choice>
                <mc:Fallback>
                  <p:oleObj name="Equation" r:id="rId25" imgW="85858" imgH="314478" progId="Equation.3">
                    <p:embed/>
                    <p:pic>
                      <p:nvPicPr>
                        <p:cNvPr id="26647" name="Object 44">
                          <a:extLst>
                            <a:ext uri="{FF2B5EF4-FFF2-40B4-BE49-F238E27FC236}">
                              <a16:creationId xmlns:a16="http://schemas.microsoft.com/office/drawing/2014/main" id="{BC0CA9D0-3989-8921-66EE-F96390C46FC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1" y="2972"/>
                          <a:ext cx="156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48" name="Object 45">
              <a:extLst>
                <a:ext uri="{FF2B5EF4-FFF2-40B4-BE49-F238E27FC236}">
                  <a16:creationId xmlns:a16="http://schemas.microsoft.com/office/drawing/2014/main" id="{1E208323-E61D-557A-1FF0-1D75E3B5CBC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72" y="2954"/>
            <a:ext cx="228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161883" imgH="314478" progId="Equation.3">
                    <p:embed/>
                  </p:oleObj>
                </mc:Choice>
                <mc:Fallback>
                  <p:oleObj name="Equation" r:id="rId27" imgW="161883" imgH="314478" progId="Equation.3">
                    <p:embed/>
                    <p:pic>
                      <p:nvPicPr>
                        <p:cNvPr id="26648" name="Object 45">
                          <a:extLst>
                            <a:ext uri="{FF2B5EF4-FFF2-40B4-BE49-F238E27FC236}">
                              <a16:creationId xmlns:a16="http://schemas.microsoft.com/office/drawing/2014/main" id="{1E208323-E61D-557A-1FF0-1D75E3B5CBC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2" y="2954"/>
                          <a:ext cx="228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49" name="Object 46">
              <a:extLst>
                <a:ext uri="{FF2B5EF4-FFF2-40B4-BE49-F238E27FC236}">
                  <a16:creationId xmlns:a16="http://schemas.microsoft.com/office/drawing/2014/main" id="{819A9F6D-4B70-B6ED-A166-5F926FFCEEC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22" y="3686"/>
            <a:ext cx="166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123682" imgH="85595" progId="Equation.3">
                    <p:embed/>
                  </p:oleObj>
                </mc:Choice>
                <mc:Fallback>
                  <p:oleObj name="Equation" r:id="rId29" imgW="123682" imgH="85595" progId="Equation.3">
                    <p:embed/>
                    <p:pic>
                      <p:nvPicPr>
                        <p:cNvPr id="26649" name="Object 46">
                          <a:extLst>
                            <a:ext uri="{FF2B5EF4-FFF2-40B4-BE49-F238E27FC236}">
                              <a16:creationId xmlns:a16="http://schemas.microsoft.com/office/drawing/2014/main" id="{819A9F6D-4B70-B6ED-A166-5F926FFCEEC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2" y="3686"/>
                          <a:ext cx="166" cy="1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50" name="Object 47">
              <a:extLst>
                <a:ext uri="{FF2B5EF4-FFF2-40B4-BE49-F238E27FC236}">
                  <a16:creationId xmlns:a16="http://schemas.microsoft.com/office/drawing/2014/main" id="{5ACF507E-690A-7DA6-5DDC-AC9903298F7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06" y="3000"/>
            <a:ext cx="72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1" imgW="9456" imgH="85595" progId="Equation.3">
                    <p:embed/>
                  </p:oleObj>
                </mc:Choice>
                <mc:Fallback>
                  <p:oleObj name="Equation" r:id="rId31" imgW="9456" imgH="85595" progId="Equation.3">
                    <p:embed/>
                    <p:pic>
                      <p:nvPicPr>
                        <p:cNvPr id="26650" name="Object 47">
                          <a:extLst>
                            <a:ext uri="{FF2B5EF4-FFF2-40B4-BE49-F238E27FC236}">
                              <a16:creationId xmlns:a16="http://schemas.microsoft.com/office/drawing/2014/main" id="{5ACF507E-690A-7DA6-5DDC-AC9903298F7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6" y="3000"/>
                          <a:ext cx="72" cy="1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51" name="Rectangle 48">
              <a:extLst>
                <a:ext uri="{FF2B5EF4-FFF2-40B4-BE49-F238E27FC236}">
                  <a16:creationId xmlns:a16="http://schemas.microsoft.com/office/drawing/2014/main" id="{181AA481-062F-E3AB-543B-8945D43FB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" y="3182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CA" altLang="en-US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652" name="Object 49">
              <a:extLst>
                <a:ext uri="{FF2B5EF4-FFF2-40B4-BE49-F238E27FC236}">
                  <a16:creationId xmlns:a16="http://schemas.microsoft.com/office/drawing/2014/main" id="{15C9F788-CB13-444F-49CF-3F1C5718CDC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68" y="3477"/>
            <a:ext cx="72" cy="1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3" imgW="114151" imgH="215619" progId="Equation.3">
                    <p:embed/>
                  </p:oleObj>
                </mc:Choice>
                <mc:Fallback>
                  <p:oleObj name="Equation" r:id="rId33" imgW="114151" imgH="215619" progId="Equation.3">
                    <p:embed/>
                    <p:pic>
                      <p:nvPicPr>
                        <p:cNvPr id="26652" name="Object 49">
                          <a:extLst>
                            <a:ext uri="{FF2B5EF4-FFF2-40B4-BE49-F238E27FC236}">
                              <a16:creationId xmlns:a16="http://schemas.microsoft.com/office/drawing/2014/main" id="{15C9F788-CB13-444F-49CF-3F1C5718CDC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8" y="3477"/>
                          <a:ext cx="72" cy="1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53" name="Freeform 50">
              <a:extLst>
                <a:ext uri="{FF2B5EF4-FFF2-40B4-BE49-F238E27FC236}">
                  <a16:creationId xmlns:a16="http://schemas.microsoft.com/office/drawing/2014/main" id="{104EDB32-15F4-FD71-C5AA-B7CEA4043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2832"/>
              <a:ext cx="1" cy="1020"/>
            </a:xfrm>
            <a:custGeom>
              <a:avLst/>
              <a:gdLst>
                <a:gd name="T0" fmla="*/ 0 w 1"/>
                <a:gd name="T1" fmla="*/ 7 h 1908"/>
                <a:gd name="T2" fmla="*/ 1 w 1"/>
                <a:gd name="T3" fmla="*/ 0 h 1908"/>
                <a:gd name="T4" fmla="*/ 0 60000 65536"/>
                <a:gd name="T5" fmla="*/ 0 60000 65536"/>
                <a:gd name="T6" fmla="*/ 0 w 1"/>
                <a:gd name="T7" fmla="*/ 0 h 1908"/>
                <a:gd name="T8" fmla="*/ 1 w 1"/>
                <a:gd name="T9" fmla="*/ 1908 h 19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908">
                  <a:moveTo>
                    <a:pt x="0" y="1908"/>
                  </a:moveTo>
                  <a:lnTo>
                    <a:pt x="1" y="0"/>
                  </a:lnTo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654" name="Freeform 51">
              <a:extLst>
                <a:ext uri="{FF2B5EF4-FFF2-40B4-BE49-F238E27FC236}">
                  <a16:creationId xmlns:a16="http://schemas.microsoft.com/office/drawing/2014/main" id="{D6D62F8B-470F-6629-8F63-8D4CDFB3B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3424"/>
              <a:ext cx="4100" cy="1"/>
            </a:xfrm>
            <a:custGeom>
              <a:avLst/>
              <a:gdLst>
                <a:gd name="T0" fmla="*/ 0 w 4100"/>
                <a:gd name="T1" fmla="*/ 1 h 1"/>
                <a:gd name="T2" fmla="*/ 4100 w 4100"/>
                <a:gd name="T3" fmla="*/ 0 h 1"/>
                <a:gd name="T4" fmla="*/ 0 60000 65536"/>
                <a:gd name="T5" fmla="*/ 0 60000 65536"/>
                <a:gd name="T6" fmla="*/ 0 w 4100"/>
                <a:gd name="T7" fmla="*/ 0 h 1"/>
                <a:gd name="T8" fmla="*/ 4100 w 410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100" h="1">
                  <a:moveTo>
                    <a:pt x="0" y="1"/>
                  </a:moveTo>
                  <a:lnTo>
                    <a:pt x="4100" y="0"/>
                  </a:lnTo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655" name="Line 52">
              <a:extLst>
                <a:ext uri="{FF2B5EF4-FFF2-40B4-BE49-F238E27FC236}">
                  <a16:creationId xmlns:a16="http://schemas.microsoft.com/office/drawing/2014/main" id="{710D130D-6101-0F14-ECA5-CBD08E4106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3080"/>
              <a:ext cx="227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656" name="Line 53">
              <a:extLst>
                <a:ext uri="{FF2B5EF4-FFF2-40B4-BE49-F238E27FC236}">
                  <a16:creationId xmlns:a16="http://schemas.microsoft.com/office/drawing/2014/main" id="{6EEBF7F3-1B0C-437D-E011-8BBA67E6AC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3764"/>
              <a:ext cx="227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657" name="Line 54">
              <a:extLst>
                <a:ext uri="{FF2B5EF4-FFF2-40B4-BE49-F238E27FC236}">
                  <a16:creationId xmlns:a16="http://schemas.microsoft.com/office/drawing/2014/main" id="{2C70CD2B-7BDE-68C9-E4C9-99DB6A5018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8" y="3351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658" name="Line 55">
              <a:extLst>
                <a:ext uri="{FF2B5EF4-FFF2-40B4-BE49-F238E27FC236}">
                  <a16:creationId xmlns:a16="http://schemas.microsoft.com/office/drawing/2014/main" id="{40F6C1B8-00A9-B297-663D-549055768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8" y="3351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659" name="Line 56">
              <a:extLst>
                <a:ext uri="{FF2B5EF4-FFF2-40B4-BE49-F238E27FC236}">
                  <a16:creationId xmlns:a16="http://schemas.microsoft.com/office/drawing/2014/main" id="{F578763E-86F5-71CF-441E-5B68BA637F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2" y="3351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660" name="Line 57">
              <a:extLst>
                <a:ext uri="{FF2B5EF4-FFF2-40B4-BE49-F238E27FC236}">
                  <a16:creationId xmlns:a16="http://schemas.microsoft.com/office/drawing/2014/main" id="{94CDE9E9-8280-A352-73D4-33F3D6FE09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0" y="3339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661" name="Line 58">
              <a:extLst>
                <a:ext uri="{FF2B5EF4-FFF2-40B4-BE49-F238E27FC236}">
                  <a16:creationId xmlns:a16="http://schemas.microsoft.com/office/drawing/2014/main" id="{C8089EC6-133A-64F4-70C3-B59DD926AA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0" y="3339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662" name="Line 59">
              <a:extLst>
                <a:ext uri="{FF2B5EF4-FFF2-40B4-BE49-F238E27FC236}">
                  <a16:creationId xmlns:a16="http://schemas.microsoft.com/office/drawing/2014/main" id="{6D933FF2-EB93-B027-3A6C-6A3935031C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4" y="3339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663" name="Line 60">
              <a:extLst>
                <a:ext uri="{FF2B5EF4-FFF2-40B4-BE49-F238E27FC236}">
                  <a16:creationId xmlns:a16="http://schemas.microsoft.com/office/drawing/2014/main" id="{F609769C-B8EA-999A-5587-DC289090A8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0" y="3339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664" name="Line 61">
              <a:extLst>
                <a:ext uri="{FF2B5EF4-FFF2-40B4-BE49-F238E27FC236}">
                  <a16:creationId xmlns:a16="http://schemas.microsoft.com/office/drawing/2014/main" id="{91A1D628-11F6-BE1E-B524-2361384623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" y="3339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4" name="Group 62">
            <a:extLst>
              <a:ext uri="{FF2B5EF4-FFF2-40B4-BE49-F238E27FC236}">
                <a16:creationId xmlns:a16="http://schemas.microsoft.com/office/drawing/2014/main" id="{DFEBCFEC-C276-1D96-0783-4FAFD0DFB0B4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4813300"/>
            <a:ext cx="6083300" cy="1168400"/>
            <a:chOff x="1344" y="3032"/>
            <a:chExt cx="3832" cy="736"/>
          </a:xfrm>
        </p:grpSpPr>
        <p:sp>
          <p:nvSpPr>
            <p:cNvPr id="26637" name="Freeform 63">
              <a:extLst>
                <a:ext uri="{FF2B5EF4-FFF2-40B4-BE49-F238E27FC236}">
                  <a16:creationId xmlns:a16="http://schemas.microsoft.com/office/drawing/2014/main" id="{20A76AAA-F25B-0A06-4ADF-83B13B6DF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088"/>
              <a:ext cx="1816" cy="680"/>
            </a:xfrm>
            <a:custGeom>
              <a:avLst/>
              <a:gdLst>
                <a:gd name="T0" fmla="*/ 0 w 1816"/>
                <a:gd name="T1" fmla="*/ 344 h 680"/>
                <a:gd name="T2" fmla="*/ 448 w 1816"/>
                <a:gd name="T3" fmla="*/ 8 h 680"/>
                <a:gd name="T4" fmla="*/ 1400 w 1816"/>
                <a:gd name="T5" fmla="*/ 680 h 680"/>
                <a:gd name="T6" fmla="*/ 1816 w 1816"/>
                <a:gd name="T7" fmla="*/ 324 h 6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6"/>
                <a:gd name="T13" fmla="*/ 0 h 680"/>
                <a:gd name="T14" fmla="*/ 1816 w 1816"/>
                <a:gd name="T15" fmla="*/ 680 h 6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6" h="680">
                  <a:moveTo>
                    <a:pt x="0" y="344"/>
                  </a:moveTo>
                  <a:cubicBezTo>
                    <a:pt x="60" y="276"/>
                    <a:pt x="176" y="16"/>
                    <a:pt x="448" y="8"/>
                  </a:cubicBezTo>
                  <a:cubicBezTo>
                    <a:pt x="720" y="0"/>
                    <a:pt x="1216" y="680"/>
                    <a:pt x="1400" y="680"/>
                  </a:cubicBezTo>
                  <a:cubicBezTo>
                    <a:pt x="1584" y="680"/>
                    <a:pt x="1732" y="416"/>
                    <a:pt x="1816" y="32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638" name="Freeform 64">
              <a:extLst>
                <a:ext uri="{FF2B5EF4-FFF2-40B4-BE49-F238E27FC236}">
                  <a16:creationId xmlns:a16="http://schemas.microsoft.com/office/drawing/2014/main" id="{A778E701-AF93-EEB6-3971-BDF514FE4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3080"/>
              <a:ext cx="1360" cy="664"/>
            </a:xfrm>
            <a:custGeom>
              <a:avLst/>
              <a:gdLst>
                <a:gd name="T0" fmla="*/ 0 w 1360"/>
                <a:gd name="T1" fmla="*/ 0 h 664"/>
                <a:gd name="T2" fmla="*/ 928 w 1360"/>
                <a:gd name="T3" fmla="*/ 664 h 664"/>
                <a:gd name="T4" fmla="*/ 1360 w 1360"/>
                <a:gd name="T5" fmla="*/ 352 h 664"/>
                <a:gd name="T6" fmla="*/ 0 60000 65536"/>
                <a:gd name="T7" fmla="*/ 0 60000 65536"/>
                <a:gd name="T8" fmla="*/ 0 60000 65536"/>
                <a:gd name="T9" fmla="*/ 0 w 1360"/>
                <a:gd name="T10" fmla="*/ 0 h 664"/>
                <a:gd name="T11" fmla="*/ 1360 w 1360"/>
                <a:gd name="T12" fmla="*/ 664 h 6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0" h="664">
                  <a:moveTo>
                    <a:pt x="0" y="0"/>
                  </a:moveTo>
                  <a:cubicBezTo>
                    <a:pt x="200" y="8"/>
                    <a:pt x="688" y="664"/>
                    <a:pt x="928" y="664"/>
                  </a:cubicBezTo>
                  <a:cubicBezTo>
                    <a:pt x="1168" y="664"/>
                    <a:pt x="1276" y="428"/>
                    <a:pt x="1360" y="35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639" name="Freeform 65">
              <a:extLst>
                <a:ext uri="{FF2B5EF4-FFF2-40B4-BE49-F238E27FC236}">
                  <a16:creationId xmlns:a16="http://schemas.microsoft.com/office/drawing/2014/main" id="{7C537E68-28D7-216A-646B-D301C4610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" y="3032"/>
              <a:ext cx="660" cy="384"/>
            </a:xfrm>
            <a:custGeom>
              <a:avLst/>
              <a:gdLst>
                <a:gd name="T0" fmla="*/ 0 w 660"/>
                <a:gd name="T1" fmla="*/ 384 h 384"/>
                <a:gd name="T2" fmla="*/ 444 w 660"/>
                <a:gd name="T3" fmla="*/ 0 h 384"/>
                <a:gd name="T4" fmla="*/ 660 w 660"/>
                <a:gd name="T5" fmla="*/ 116 h 384"/>
                <a:gd name="T6" fmla="*/ 0 60000 65536"/>
                <a:gd name="T7" fmla="*/ 0 60000 65536"/>
                <a:gd name="T8" fmla="*/ 0 60000 65536"/>
                <a:gd name="T9" fmla="*/ 0 w 660"/>
                <a:gd name="T10" fmla="*/ 0 h 384"/>
                <a:gd name="T11" fmla="*/ 660 w 660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0" h="384">
                  <a:moveTo>
                    <a:pt x="0" y="384"/>
                  </a:moveTo>
                  <a:cubicBezTo>
                    <a:pt x="60" y="308"/>
                    <a:pt x="292" y="0"/>
                    <a:pt x="444" y="0"/>
                  </a:cubicBezTo>
                  <a:cubicBezTo>
                    <a:pt x="596" y="0"/>
                    <a:pt x="604" y="72"/>
                    <a:pt x="660" y="11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5" name="Group 66">
            <a:extLst>
              <a:ext uri="{FF2B5EF4-FFF2-40B4-BE49-F238E27FC236}">
                <a16:creationId xmlns:a16="http://schemas.microsoft.com/office/drawing/2014/main" id="{730EE253-5CA4-029C-2B34-B17EA19DBADA}"/>
              </a:ext>
            </a:extLst>
          </p:cNvPr>
          <p:cNvGrpSpPr>
            <a:grpSpLocks/>
          </p:cNvGrpSpPr>
          <p:nvPr/>
        </p:nvGrpSpPr>
        <p:grpSpPr bwMode="auto">
          <a:xfrm>
            <a:off x="5135563" y="4292600"/>
            <a:ext cx="1209675" cy="635000"/>
            <a:chOff x="3235" y="2704"/>
            <a:chExt cx="762" cy="400"/>
          </a:xfrm>
        </p:grpSpPr>
        <p:sp>
          <p:nvSpPr>
            <p:cNvPr id="26635" name="Rectangle 67">
              <a:extLst>
                <a:ext uri="{FF2B5EF4-FFF2-40B4-BE49-F238E27FC236}">
                  <a16:creationId xmlns:a16="http://schemas.microsoft.com/office/drawing/2014/main" id="{59F582A3-8215-ACF0-6F6C-3A8F31EEC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2704"/>
              <a:ext cx="7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CA" altLang="en-US" sz="2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CA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sin </a:t>
              </a:r>
              <a:r>
                <a:rPr lang="en-CA" altLang="en-US" sz="2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altLang="en-US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36" name="Line 68">
              <a:extLst>
                <a:ext uri="{FF2B5EF4-FFF2-40B4-BE49-F238E27FC236}">
                  <a16:creationId xmlns:a16="http://schemas.microsoft.com/office/drawing/2014/main" id="{30B99FBF-6EF4-8144-6CCE-8E803AF2C3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8" y="2920"/>
              <a:ext cx="152" cy="18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55884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utoUpdateAnimBg="0"/>
      <p:bldP spid="4099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1A3DBA84-2C39-FAD6-5807-0F8FC03B61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9150" y="7467600"/>
            <a:ext cx="2552700" cy="1143000"/>
          </a:xfrm>
        </p:spPr>
        <p:txBody>
          <a:bodyPr/>
          <a:lstStyle/>
          <a:p>
            <a:pPr eaLnBrk="1" hangingPunct="1"/>
            <a:r>
              <a:rPr lang="en-US" altLang="en-US" sz="800">
                <a:solidFill>
                  <a:schemeClr val="tx1"/>
                </a:solidFill>
                <a:cs typeface="Times New Roman" panose="02020603050405020304" pitchFamily="18" charset="0"/>
              </a:rPr>
              <a:t>Cosine Function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0FAC30E7-BBDF-8A78-0149-6CBAC583C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04800"/>
            <a:ext cx="6024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CA" sz="2400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Graph of the Cosine Function</a:t>
            </a: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BDD5F437-7280-9364-6AD3-16020E4E9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3" y="889000"/>
            <a:ext cx="84089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To sketch the graph of </a:t>
            </a:r>
            <a:r>
              <a:rPr lang="en-CA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= cos </a:t>
            </a:r>
            <a:r>
              <a:rPr lang="en-CA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first locate the key points.</a:t>
            </a:r>
            <a:b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These are the maximum points, the minimum points, and the intercepts.</a:t>
            </a: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72DE998D-C237-F3AD-9B24-2E2DFCEBD471}"/>
              </a:ext>
            </a:extLst>
          </p:cNvPr>
          <p:cNvGrpSpPr>
            <a:grpSpLocks/>
          </p:cNvGrpSpPr>
          <p:nvPr/>
        </p:nvGrpSpPr>
        <p:grpSpPr bwMode="auto">
          <a:xfrm>
            <a:off x="2349500" y="1809750"/>
            <a:ext cx="5014913" cy="1095375"/>
            <a:chOff x="1480" y="1140"/>
            <a:chExt cx="3159" cy="690"/>
          </a:xfrm>
        </p:grpSpPr>
        <p:sp>
          <p:nvSpPr>
            <p:cNvPr id="28712" name="Rectangle 6">
              <a:extLst>
                <a:ext uri="{FF2B5EF4-FFF2-40B4-BE49-F238E27FC236}">
                  <a16:creationId xmlns:a16="http://schemas.microsoft.com/office/drawing/2014/main" id="{A3DDFA71-E767-7EB9-427C-99C438213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" y="1504"/>
              <a:ext cx="46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8713" name="Rectangle 7">
              <a:extLst>
                <a:ext uri="{FF2B5EF4-FFF2-40B4-BE49-F238E27FC236}">
                  <a16:creationId xmlns:a16="http://schemas.microsoft.com/office/drawing/2014/main" id="{014A94A9-5B0D-3D04-B421-F3101B3BF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7" y="1504"/>
              <a:ext cx="46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8714" name="Rectangle 8">
              <a:extLst>
                <a:ext uri="{FF2B5EF4-FFF2-40B4-BE49-F238E27FC236}">
                  <a16:creationId xmlns:a16="http://schemas.microsoft.com/office/drawing/2014/main" id="{31B66E03-1BB8-AA44-0BB5-AECAFDB53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2" y="1504"/>
              <a:ext cx="46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-1</a:t>
              </a:r>
            </a:p>
          </p:txBody>
        </p:sp>
        <p:sp>
          <p:nvSpPr>
            <p:cNvPr id="28715" name="Rectangle 9">
              <a:extLst>
                <a:ext uri="{FF2B5EF4-FFF2-40B4-BE49-F238E27FC236}">
                  <a16:creationId xmlns:a16="http://schemas.microsoft.com/office/drawing/2014/main" id="{BB77375C-2069-05CA-C9F2-8BB941F19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" y="1504"/>
              <a:ext cx="46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8716" name="Rectangle 10">
              <a:extLst>
                <a:ext uri="{FF2B5EF4-FFF2-40B4-BE49-F238E27FC236}">
                  <a16:creationId xmlns:a16="http://schemas.microsoft.com/office/drawing/2014/main" id="{5FCEF38F-C54E-1054-FDF9-CD5124921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1" y="1504"/>
              <a:ext cx="46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8717" name="Rectangle 11">
              <a:extLst>
                <a:ext uri="{FF2B5EF4-FFF2-40B4-BE49-F238E27FC236}">
                  <a16:creationId xmlns:a16="http://schemas.microsoft.com/office/drawing/2014/main" id="{08DC5822-384B-FCF7-0C76-41C5660C5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0" y="1504"/>
              <a:ext cx="80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cos </a:t>
              </a:r>
              <a:r>
                <a:rPr lang="en-US" altLang="en-US" sz="2400" i="1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28718" name="Rectangle 12">
              <a:extLst>
                <a:ext uri="{FF2B5EF4-FFF2-40B4-BE49-F238E27FC236}">
                  <a16:creationId xmlns:a16="http://schemas.microsoft.com/office/drawing/2014/main" id="{BAD92769-595D-9145-7641-53402A01A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" y="1168"/>
              <a:ext cx="46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endParaRPr lang="en-US" altLang="en-US" sz="2800">
                <a:latin typeface="Arial" panose="020B0604020202020204" pitchFamily="34" charset="0"/>
              </a:endParaRPr>
            </a:p>
          </p:txBody>
        </p:sp>
        <p:sp>
          <p:nvSpPr>
            <p:cNvPr id="28719" name="Rectangle 13">
              <a:extLst>
                <a:ext uri="{FF2B5EF4-FFF2-40B4-BE49-F238E27FC236}">
                  <a16:creationId xmlns:a16="http://schemas.microsoft.com/office/drawing/2014/main" id="{8332D970-39C6-6321-D767-D7CF96B8C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7" y="1168"/>
              <a:ext cx="4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endParaRPr lang="en-US" altLang="en-US" sz="2800">
                <a:latin typeface="Arial" panose="020B0604020202020204" pitchFamily="34" charset="0"/>
              </a:endParaRPr>
            </a:p>
          </p:txBody>
        </p:sp>
        <p:sp>
          <p:nvSpPr>
            <p:cNvPr id="28720" name="Rectangle 14">
              <a:extLst>
                <a:ext uri="{FF2B5EF4-FFF2-40B4-BE49-F238E27FC236}">
                  <a16:creationId xmlns:a16="http://schemas.microsoft.com/office/drawing/2014/main" id="{86E06D92-DB90-8DB6-2B8D-6D83DA5BC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2" y="1168"/>
              <a:ext cx="46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endParaRPr lang="en-US" altLang="en-US" sz="2800">
                <a:latin typeface="Arial" panose="020B0604020202020204" pitchFamily="34" charset="0"/>
              </a:endParaRPr>
            </a:p>
          </p:txBody>
        </p:sp>
        <p:sp>
          <p:nvSpPr>
            <p:cNvPr id="28721" name="Rectangle 15">
              <a:extLst>
                <a:ext uri="{FF2B5EF4-FFF2-40B4-BE49-F238E27FC236}">
                  <a16:creationId xmlns:a16="http://schemas.microsoft.com/office/drawing/2014/main" id="{6BFBC9F0-F43B-896D-EC61-5BD4ABFA8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" y="1168"/>
              <a:ext cx="46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endParaRPr lang="en-US" altLang="en-US" sz="2800">
                <a:latin typeface="Arial" panose="020B0604020202020204" pitchFamily="34" charset="0"/>
              </a:endParaRPr>
            </a:p>
          </p:txBody>
        </p:sp>
        <p:sp>
          <p:nvSpPr>
            <p:cNvPr id="28722" name="Rectangle 16">
              <a:extLst>
                <a:ext uri="{FF2B5EF4-FFF2-40B4-BE49-F238E27FC236}">
                  <a16:creationId xmlns:a16="http://schemas.microsoft.com/office/drawing/2014/main" id="{5781BCF5-6967-116C-CC74-EC962F916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1" y="1168"/>
              <a:ext cx="4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8723" name="Rectangle 17">
              <a:extLst>
                <a:ext uri="{FF2B5EF4-FFF2-40B4-BE49-F238E27FC236}">
                  <a16:creationId xmlns:a16="http://schemas.microsoft.com/office/drawing/2014/main" id="{B8FE200E-F424-20A2-F537-7CB714DDD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0" y="1168"/>
              <a:ext cx="801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en-US" sz="2400" i="1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28724" name="Line 18">
              <a:extLst>
                <a:ext uri="{FF2B5EF4-FFF2-40B4-BE49-F238E27FC236}">
                  <a16:creationId xmlns:a16="http://schemas.microsoft.com/office/drawing/2014/main" id="{62DA8905-D41B-E66B-80C8-CD755334A2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1" y="1512"/>
              <a:ext cx="3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8725" name="Line 19">
              <a:extLst>
                <a:ext uri="{FF2B5EF4-FFF2-40B4-BE49-F238E27FC236}">
                  <a16:creationId xmlns:a16="http://schemas.microsoft.com/office/drawing/2014/main" id="{30A579C4-7175-5D52-5C98-727ED58F83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1" y="1830"/>
              <a:ext cx="312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8726" name="Line 20">
              <a:extLst>
                <a:ext uri="{FF2B5EF4-FFF2-40B4-BE49-F238E27FC236}">
                  <a16:creationId xmlns:a16="http://schemas.microsoft.com/office/drawing/2014/main" id="{78AF7E38-B4D6-39CE-45B3-D02A5C7B97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1" y="1168"/>
              <a:ext cx="0" cy="66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8727" name="Line 21">
              <a:extLst>
                <a:ext uri="{FF2B5EF4-FFF2-40B4-BE49-F238E27FC236}">
                  <a16:creationId xmlns:a16="http://schemas.microsoft.com/office/drawing/2014/main" id="{AA0873D0-9739-8197-12A4-409BBA7B2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1" y="1168"/>
              <a:ext cx="0" cy="6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8728" name="Line 22">
              <a:extLst>
                <a:ext uri="{FF2B5EF4-FFF2-40B4-BE49-F238E27FC236}">
                  <a16:creationId xmlns:a16="http://schemas.microsoft.com/office/drawing/2014/main" id="{06A3C21E-9372-6F12-26EF-6CC777E365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7" y="1168"/>
              <a:ext cx="0" cy="6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8729" name="Line 23">
              <a:extLst>
                <a:ext uri="{FF2B5EF4-FFF2-40B4-BE49-F238E27FC236}">
                  <a16:creationId xmlns:a16="http://schemas.microsoft.com/office/drawing/2014/main" id="{75888660-C8FD-B863-3A53-7130E14E96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2" y="1168"/>
              <a:ext cx="0" cy="6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8730" name="Line 24">
              <a:extLst>
                <a:ext uri="{FF2B5EF4-FFF2-40B4-BE49-F238E27FC236}">
                  <a16:creationId xmlns:a16="http://schemas.microsoft.com/office/drawing/2014/main" id="{BDEF08DE-6609-22BA-9DC3-607BE42E78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7" y="1168"/>
              <a:ext cx="0" cy="6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8731" name="Line 25">
              <a:extLst>
                <a:ext uri="{FF2B5EF4-FFF2-40B4-BE49-F238E27FC236}">
                  <a16:creationId xmlns:a16="http://schemas.microsoft.com/office/drawing/2014/main" id="{AD85F53F-838F-A2ED-C44C-08A64AFDBE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3" y="1168"/>
              <a:ext cx="0" cy="6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8732" name="Line 26">
              <a:extLst>
                <a:ext uri="{FF2B5EF4-FFF2-40B4-BE49-F238E27FC236}">
                  <a16:creationId xmlns:a16="http://schemas.microsoft.com/office/drawing/2014/main" id="{BC8EF7E2-0ABB-1F62-6B5A-1F317F0DA8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9" y="1168"/>
              <a:ext cx="0" cy="66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8733" name="Line 27">
              <a:extLst>
                <a:ext uri="{FF2B5EF4-FFF2-40B4-BE49-F238E27FC236}">
                  <a16:creationId xmlns:a16="http://schemas.microsoft.com/office/drawing/2014/main" id="{C6FD686E-65E6-DAEC-C463-E4179BE727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8" y="1168"/>
              <a:ext cx="46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8734" name="Line 28">
              <a:extLst>
                <a:ext uri="{FF2B5EF4-FFF2-40B4-BE49-F238E27FC236}">
                  <a16:creationId xmlns:a16="http://schemas.microsoft.com/office/drawing/2014/main" id="{74CBF2B9-81CF-39B8-EEE2-B734C9FBC2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1" y="1168"/>
              <a:ext cx="1267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8735" name="Line 29">
              <a:extLst>
                <a:ext uri="{FF2B5EF4-FFF2-40B4-BE49-F238E27FC236}">
                  <a16:creationId xmlns:a16="http://schemas.microsoft.com/office/drawing/2014/main" id="{635E0FD2-2961-0295-3CCF-4C896DBC11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3" y="1168"/>
              <a:ext cx="1396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28736" name="Object 30">
              <a:extLst>
                <a:ext uri="{FF2B5EF4-FFF2-40B4-BE49-F238E27FC236}">
                  <a16:creationId xmlns:a16="http://schemas.microsoft.com/office/drawing/2014/main" id="{4E37F3BE-2321-AEE5-2405-9A4740E2414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00" y="1140"/>
            <a:ext cx="156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85858" imgH="314478" progId="Equation.3">
                    <p:embed/>
                  </p:oleObj>
                </mc:Choice>
                <mc:Fallback>
                  <p:oleObj name="Equation" r:id="rId3" imgW="85858" imgH="314478" progId="Equation.3">
                    <p:embed/>
                    <p:pic>
                      <p:nvPicPr>
                        <p:cNvPr id="28736" name="Object 30">
                          <a:extLst>
                            <a:ext uri="{FF2B5EF4-FFF2-40B4-BE49-F238E27FC236}">
                              <a16:creationId xmlns:a16="http://schemas.microsoft.com/office/drawing/2014/main" id="{4E37F3BE-2321-AEE5-2405-9A4740E2414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0" y="1140"/>
                          <a:ext cx="156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737" name="Object 31">
              <a:extLst>
                <a:ext uri="{FF2B5EF4-FFF2-40B4-BE49-F238E27FC236}">
                  <a16:creationId xmlns:a16="http://schemas.microsoft.com/office/drawing/2014/main" id="{E8311532-9B9A-5C85-BD2C-BE9C8D86B61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04" y="1156"/>
            <a:ext cx="228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61883" imgH="314478" progId="Equation.3">
                    <p:embed/>
                  </p:oleObj>
                </mc:Choice>
                <mc:Fallback>
                  <p:oleObj name="Equation" r:id="rId5" imgW="161883" imgH="314478" progId="Equation.3">
                    <p:embed/>
                    <p:pic>
                      <p:nvPicPr>
                        <p:cNvPr id="28737" name="Object 31">
                          <a:extLst>
                            <a:ext uri="{FF2B5EF4-FFF2-40B4-BE49-F238E27FC236}">
                              <a16:creationId xmlns:a16="http://schemas.microsoft.com/office/drawing/2014/main" id="{E8311532-9B9A-5C85-BD2C-BE9C8D86B61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4" y="1156"/>
                          <a:ext cx="228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738" name="Object 32">
              <a:extLst>
                <a:ext uri="{FF2B5EF4-FFF2-40B4-BE49-F238E27FC236}">
                  <a16:creationId xmlns:a16="http://schemas.microsoft.com/office/drawing/2014/main" id="{75DBA4BA-BE97-9F58-E51C-A552C68E196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48" y="1288"/>
            <a:ext cx="216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52427" imgH="104826" progId="Equation.3">
                    <p:embed/>
                  </p:oleObj>
                </mc:Choice>
                <mc:Fallback>
                  <p:oleObj name="Equation" r:id="rId7" imgW="152427" imgH="104826" progId="Equation.3">
                    <p:embed/>
                    <p:pic>
                      <p:nvPicPr>
                        <p:cNvPr id="28738" name="Object 32">
                          <a:extLst>
                            <a:ext uri="{FF2B5EF4-FFF2-40B4-BE49-F238E27FC236}">
                              <a16:creationId xmlns:a16="http://schemas.microsoft.com/office/drawing/2014/main" id="{75DBA4BA-BE97-9F58-E51C-A552C68E196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8" y="1288"/>
                          <a:ext cx="216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739" name="Object 33">
              <a:extLst>
                <a:ext uri="{FF2B5EF4-FFF2-40B4-BE49-F238E27FC236}">
                  <a16:creationId xmlns:a16="http://schemas.microsoft.com/office/drawing/2014/main" id="{04759E3C-C3CE-52DA-A9F4-AB7CDC15795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72" y="1292"/>
            <a:ext cx="132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66569" imgH="66742" progId="Equation.3">
                    <p:embed/>
                  </p:oleObj>
                </mc:Choice>
                <mc:Fallback>
                  <p:oleObj name="Equation" r:id="rId9" imgW="66569" imgH="66742" progId="Equation.3">
                    <p:embed/>
                    <p:pic>
                      <p:nvPicPr>
                        <p:cNvPr id="28739" name="Object 33">
                          <a:extLst>
                            <a:ext uri="{FF2B5EF4-FFF2-40B4-BE49-F238E27FC236}">
                              <a16:creationId xmlns:a16="http://schemas.microsoft.com/office/drawing/2014/main" id="{04759E3C-C3CE-52DA-A9F4-AB7CDC15795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2" y="1292"/>
                          <a:ext cx="132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042" name="Rectangle 34">
            <a:extLst>
              <a:ext uri="{FF2B5EF4-FFF2-40B4-BE49-F238E27FC236}">
                <a16:creationId xmlns:a16="http://schemas.microsoft.com/office/drawing/2014/main" id="{080BFF16-0EA3-A785-0FDE-2204D8585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149600"/>
            <a:ext cx="7493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Then, connect the points on the graph with a smooth curve that extends in both directions beyond the five points. A single cycle is called a </a:t>
            </a:r>
            <a:r>
              <a:rPr lang="en-CA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" name="Group 35">
            <a:extLst>
              <a:ext uri="{FF2B5EF4-FFF2-40B4-BE49-F238E27FC236}">
                <a16:creationId xmlns:a16="http://schemas.microsoft.com/office/drawing/2014/main" id="{3ECD8E79-0D1B-FF9F-3A60-AEC5F6196050}"/>
              </a:ext>
            </a:extLst>
          </p:cNvPr>
          <p:cNvGrpSpPr>
            <a:grpSpLocks/>
          </p:cNvGrpSpPr>
          <p:nvPr/>
        </p:nvGrpSpPr>
        <p:grpSpPr bwMode="auto">
          <a:xfrm>
            <a:off x="1822450" y="4314825"/>
            <a:ext cx="6878638" cy="1800225"/>
            <a:chOff x="1148" y="2718"/>
            <a:chExt cx="4333" cy="1134"/>
          </a:xfrm>
        </p:grpSpPr>
        <p:sp>
          <p:nvSpPr>
            <p:cNvPr id="28687" name="Rectangle 36">
              <a:extLst>
                <a:ext uri="{FF2B5EF4-FFF2-40B4-BE49-F238E27FC236}">
                  <a16:creationId xmlns:a16="http://schemas.microsoft.com/office/drawing/2014/main" id="{D089F982-A62B-BDEA-DA10-920111DF0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2" y="2718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CA" altLang="en-US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8688" name="Object 37">
              <a:extLst>
                <a:ext uri="{FF2B5EF4-FFF2-40B4-BE49-F238E27FC236}">
                  <a16:creationId xmlns:a16="http://schemas.microsoft.com/office/drawing/2014/main" id="{88EF2AE8-5F7C-E0C9-F52C-6E81467B410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48" y="2978"/>
            <a:ext cx="324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266653" imgH="314478" progId="Equation.3">
                    <p:embed/>
                  </p:oleObj>
                </mc:Choice>
                <mc:Fallback>
                  <p:oleObj name="Equation" r:id="rId11" imgW="266653" imgH="314478" progId="Equation.3">
                    <p:embed/>
                    <p:pic>
                      <p:nvPicPr>
                        <p:cNvPr id="28688" name="Object 37">
                          <a:extLst>
                            <a:ext uri="{FF2B5EF4-FFF2-40B4-BE49-F238E27FC236}">
                              <a16:creationId xmlns:a16="http://schemas.microsoft.com/office/drawing/2014/main" id="{88EF2AE8-5F7C-E0C9-F52C-6E81467B410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8" y="2978"/>
                          <a:ext cx="324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9" name="Object 38">
              <a:extLst>
                <a:ext uri="{FF2B5EF4-FFF2-40B4-BE49-F238E27FC236}">
                  <a16:creationId xmlns:a16="http://schemas.microsoft.com/office/drawing/2014/main" id="{09F178B9-85F1-BCDA-4362-6E00C880038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71" y="3211"/>
            <a:ext cx="240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80794" imgH="66742" progId="Equation.3">
                    <p:embed/>
                  </p:oleObj>
                </mc:Choice>
                <mc:Fallback>
                  <p:oleObj name="Equation" r:id="rId13" imgW="180794" imgH="66742" progId="Equation.3">
                    <p:embed/>
                    <p:pic>
                      <p:nvPicPr>
                        <p:cNvPr id="28689" name="Object 38">
                          <a:extLst>
                            <a:ext uri="{FF2B5EF4-FFF2-40B4-BE49-F238E27FC236}">
                              <a16:creationId xmlns:a16="http://schemas.microsoft.com/office/drawing/2014/main" id="{09F178B9-85F1-BCDA-4362-6E00C880038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1" y="3211"/>
                          <a:ext cx="240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90" name="Object 39">
              <a:extLst>
                <a:ext uri="{FF2B5EF4-FFF2-40B4-BE49-F238E27FC236}">
                  <a16:creationId xmlns:a16="http://schemas.microsoft.com/office/drawing/2014/main" id="{DB2BF478-4365-66AE-72DB-2930785A87E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81" y="2986"/>
            <a:ext cx="264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200084" imgH="314478" progId="Equation.3">
                    <p:embed/>
                  </p:oleObj>
                </mc:Choice>
                <mc:Fallback>
                  <p:oleObj name="Equation" r:id="rId15" imgW="200084" imgH="314478" progId="Equation.3">
                    <p:embed/>
                    <p:pic>
                      <p:nvPicPr>
                        <p:cNvPr id="28690" name="Object 39">
                          <a:extLst>
                            <a:ext uri="{FF2B5EF4-FFF2-40B4-BE49-F238E27FC236}">
                              <a16:creationId xmlns:a16="http://schemas.microsoft.com/office/drawing/2014/main" id="{DB2BF478-4365-66AE-72DB-2930785A87E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1" y="2986"/>
                          <a:ext cx="264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91" name="Object 40">
              <a:extLst>
                <a:ext uri="{FF2B5EF4-FFF2-40B4-BE49-F238E27FC236}">
                  <a16:creationId xmlns:a16="http://schemas.microsoft.com/office/drawing/2014/main" id="{95F4AD3F-F759-4DFE-8CD1-1B8A2505883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10" y="3166"/>
            <a:ext cx="216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52427" imgH="104826" progId="Equation.3">
                    <p:embed/>
                  </p:oleObj>
                </mc:Choice>
                <mc:Fallback>
                  <p:oleObj name="Equation" r:id="rId17" imgW="152427" imgH="104826" progId="Equation.3">
                    <p:embed/>
                    <p:pic>
                      <p:nvPicPr>
                        <p:cNvPr id="28691" name="Object 40">
                          <a:extLst>
                            <a:ext uri="{FF2B5EF4-FFF2-40B4-BE49-F238E27FC236}">
                              <a16:creationId xmlns:a16="http://schemas.microsoft.com/office/drawing/2014/main" id="{95F4AD3F-F759-4DFE-8CD1-1B8A2505883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0" y="3166"/>
                          <a:ext cx="216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92" name="Object 41">
              <a:extLst>
                <a:ext uri="{FF2B5EF4-FFF2-40B4-BE49-F238E27FC236}">
                  <a16:creationId xmlns:a16="http://schemas.microsoft.com/office/drawing/2014/main" id="{AAB002D8-A7CD-1484-C784-CAE02AD822D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74" y="2948"/>
            <a:ext cx="228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61883" imgH="314478" progId="Equation.3">
                    <p:embed/>
                  </p:oleObj>
                </mc:Choice>
                <mc:Fallback>
                  <p:oleObj name="Equation" r:id="rId19" imgW="161883" imgH="314478" progId="Equation.3">
                    <p:embed/>
                    <p:pic>
                      <p:nvPicPr>
                        <p:cNvPr id="28692" name="Object 41">
                          <a:extLst>
                            <a:ext uri="{FF2B5EF4-FFF2-40B4-BE49-F238E27FC236}">
                              <a16:creationId xmlns:a16="http://schemas.microsoft.com/office/drawing/2014/main" id="{AAB002D8-A7CD-1484-C784-CAE02AD822D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4" y="2948"/>
                          <a:ext cx="228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93" name="Object 42">
              <a:extLst>
                <a:ext uri="{FF2B5EF4-FFF2-40B4-BE49-F238E27FC236}">
                  <a16:creationId xmlns:a16="http://schemas.microsoft.com/office/drawing/2014/main" id="{1D8B5A55-8435-FC5F-7CDE-E7EE0492EC5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69" y="3195"/>
            <a:ext cx="132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66569" imgH="66742" progId="Equation.3">
                    <p:embed/>
                  </p:oleObj>
                </mc:Choice>
                <mc:Fallback>
                  <p:oleObj name="Equation" r:id="rId21" imgW="66569" imgH="66742" progId="Equation.3">
                    <p:embed/>
                    <p:pic>
                      <p:nvPicPr>
                        <p:cNvPr id="28693" name="Object 42">
                          <a:extLst>
                            <a:ext uri="{FF2B5EF4-FFF2-40B4-BE49-F238E27FC236}">
                              <a16:creationId xmlns:a16="http://schemas.microsoft.com/office/drawing/2014/main" id="{1D8B5A55-8435-FC5F-7CDE-E7EE0492EC5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9" y="3195"/>
                          <a:ext cx="132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94" name="Object 43">
              <a:extLst>
                <a:ext uri="{FF2B5EF4-FFF2-40B4-BE49-F238E27FC236}">
                  <a16:creationId xmlns:a16="http://schemas.microsoft.com/office/drawing/2014/main" id="{92F64F7D-0AF3-CACD-E80D-B5B1C32D4CD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01" y="2972"/>
            <a:ext cx="156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85858" imgH="314478" progId="Equation.3">
                    <p:embed/>
                  </p:oleObj>
                </mc:Choice>
                <mc:Fallback>
                  <p:oleObj name="Equation" r:id="rId23" imgW="85858" imgH="314478" progId="Equation.3">
                    <p:embed/>
                    <p:pic>
                      <p:nvPicPr>
                        <p:cNvPr id="28694" name="Object 43">
                          <a:extLst>
                            <a:ext uri="{FF2B5EF4-FFF2-40B4-BE49-F238E27FC236}">
                              <a16:creationId xmlns:a16="http://schemas.microsoft.com/office/drawing/2014/main" id="{92F64F7D-0AF3-CACD-E80D-B5B1C32D4CD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1" y="2972"/>
                          <a:ext cx="156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95" name="Object 44">
              <a:extLst>
                <a:ext uri="{FF2B5EF4-FFF2-40B4-BE49-F238E27FC236}">
                  <a16:creationId xmlns:a16="http://schemas.microsoft.com/office/drawing/2014/main" id="{DB8766BC-609D-C7A1-0315-711F9AEFCAE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72" y="2954"/>
            <a:ext cx="228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161883" imgH="314478" progId="Equation.3">
                    <p:embed/>
                  </p:oleObj>
                </mc:Choice>
                <mc:Fallback>
                  <p:oleObj name="Equation" r:id="rId25" imgW="161883" imgH="314478" progId="Equation.3">
                    <p:embed/>
                    <p:pic>
                      <p:nvPicPr>
                        <p:cNvPr id="28695" name="Object 44">
                          <a:extLst>
                            <a:ext uri="{FF2B5EF4-FFF2-40B4-BE49-F238E27FC236}">
                              <a16:creationId xmlns:a16="http://schemas.microsoft.com/office/drawing/2014/main" id="{DB8766BC-609D-C7A1-0315-711F9AEFCAE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2" y="2954"/>
                          <a:ext cx="228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96" name="Object 45">
              <a:extLst>
                <a:ext uri="{FF2B5EF4-FFF2-40B4-BE49-F238E27FC236}">
                  <a16:creationId xmlns:a16="http://schemas.microsoft.com/office/drawing/2014/main" id="{21077DF7-5115-9B3C-D2DC-7B7A8F00502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22" y="3686"/>
            <a:ext cx="166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123682" imgH="85595" progId="Equation.3">
                    <p:embed/>
                  </p:oleObj>
                </mc:Choice>
                <mc:Fallback>
                  <p:oleObj name="Equation" r:id="rId27" imgW="123682" imgH="85595" progId="Equation.3">
                    <p:embed/>
                    <p:pic>
                      <p:nvPicPr>
                        <p:cNvPr id="28696" name="Object 45">
                          <a:extLst>
                            <a:ext uri="{FF2B5EF4-FFF2-40B4-BE49-F238E27FC236}">
                              <a16:creationId xmlns:a16="http://schemas.microsoft.com/office/drawing/2014/main" id="{21077DF7-5115-9B3C-D2DC-7B7A8F00502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2" y="3686"/>
                          <a:ext cx="166" cy="1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97" name="Object 46">
              <a:extLst>
                <a:ext uri="{FF2B5EF4-FFF2-40B4-BE49-F238E27FC236}">
                  <a16:creationId xmlns:a16="http://schemas.microsoft.com/office/drawing/2014/main" id="{8A1C2578-69EE-C538-0AB2-FF5202CFABD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06" y="3000"/>
            <a:ext cx="72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9456" imgH="85595" progId="Equation.3">
                    <p:embed/>
                  </p:oleObj>
                </mc:Choice>
                <mc:Fallback>
                  <p:oleObj name="Equation" r:id="rId29" imgW="9456" imgH="85595" progId="Equation.3">
                    <p:embed/>
                    <p:pic>
                      <p:nvPicPr>
                        <p:cNvPr id="28697" name="Object 46">
                          <a:extLst>
                            <a:ext uri="{FF2B5EF4-FFF2-40B4-BE49-F238E27FC236}">
                              <a16:creationId xmlns:a16="http://schemas.microsoft.com/office/drawing/2014/main" id="{8A1C2578-69EE-C538-0AB2-FF5202CFABD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6" y="3000"/>
                          <a:ext cx="72" cy="1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98" name="Rectangle 47">
              <a:extLst>
                <a:ext uri="{FF2B5EF4-FFF2-40B4-BE49-F238E27FC236}">
                  <a16:creationId xmlns:a16="http://schemas.microsoft.com/office/drawing/2014/main" id="{6C5091A2-00D7-97EE-369A-D3E712383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" y="3182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CA" altLang="en-US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8699" name="Object 48">
              <a:extLst>
                <a:ext uri="{FF2B5EF4-FFF2-40B4-BE49-F238E27FC236}">
                  <a16:creationId xmlns:a16="http://schemas.microsoft.com/office/drawing/2014/main" id="{BB0D9DBA-F6EC-CC46-B9D9-0741536FE96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68" y="3477"/>
            <a:ext cx="72" cy="1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1" imgW="114151" imgH="215619" progId="Equation.3">
                    <p:embed/>
                  </p:oleObj>
                </mc:Choice>
                <mc:Fallback>
                  <p:oleObj name="Equation" r:id="rId31" imgW="114151" imgH="215619" progId="Equation.3">
                    <p:embed/>
                    <p:pic>
                      <p:nvPicPr>
                        <p:cNvPr id="28699" name="Object 48">
                          <a:extLst>
                            <a:ext uri="{FF2B5EF4-FFF2-40B4-BE49-F238E27FC236}">
                              <a16:creationId xmlns:a16="http://schemas.microsoft.com/office/drawing/2014/main" id="{BB0D9DBA-F6EC-CC46-B9D9-0741536FE96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8" y="3477"/>
                          <a:ext cx="72" cy="1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700" name="Freeform 49">
              <a:extLst>
                <a:ext uri="{FF2B5EF4-FFF2-40B4-BE49-F238E27FC236}">
                  <a16:creationId xmlns:a16="http://schemas.microsoft.com/office/drawing/2014/main" id="{48EDAF7A-A7AD-D4DB-9E3D-CA93FFF4A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2832"/>
              <a:ext cx="1" cy="1020"/>
            </a:xfrm>
            <a:custGeom>
              <a:avLst/>
              <a:gdLst>
                <a:gd name="T0" fmla="*/ 0 w 1"/>
                <a:gd name="T1" fmla="*/ 7 h 1908"/>
                <a:gd name="T2" fmla="*/ 1 w 1"/>
                <a:gd name="T3" fmla="*/ 0 h 1908"/>
                <a:gd name="T4" fmla="*/ 0 60000 65536"/>
                <a:gd name="T5" fmla="*/ 0 60000 65536"/>
                <a:gd name="T6" fmla="*/ 0 w 1"/>
                <a:gd name="T7" fmla="*/ 0 h 1908"/>
                <a:gd name="T8" fmla="*/ 1 w 1"/>
                <a:gd name="T9" fmla="*/ 1908 h 19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908">
                  <a:moveTo>
                    <a:pt x="0" y="1908"/>
                  </a:moveTo>
                  <a:lnTo>
                    <a:pt x="1" y="0"/>
                  </a:lnTo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8701" name="Freeform 50">
              <a:extLst>
                <a:ext uri="{FF2B5EF4-FFF2-40B4-BE49-F238E27FC236}">
                  <a16:creationId xmlns:a16="http://schemas.microsoft.com/office/drawing/2014/main" id="{03566E9D-861F-2DB3-7AB0-2BF2AFEDF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3424"/>
              <a:ext cx="4100" cy="1"/>
            </a:xfrm>
            <a:custGeom>
              <a:avLst/>
              <a:gdLst>
                <a:gd name="T0" fmla="*/ 0 w 4100"/>
                <a:gd name="T1" fmla="*/ 1 h 1"/>
                <a:gd name="T2" fmla="*/ 4100 w 4100"/>
                <a:gd name="T3" fmla="*/ 0 h 1"/>
                <a:gd name="T4" fmla="*/ 0 60000 65536"/>
                <a:gd name="T5" fmla="*/ 0 60000 65536"/>
                <a:gd name="T6" fmla="*/ 0 w 4100"/>
                <a:gd name="T7" fmla="*/ 0 h 1"/>
                <a:gd name="T8" fmla="*/ 4100 w 410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100" h="1">
                  <a:moveTo>
                    <a:pt x="0" y="1"/>
                  </a:moveTo>
                  <a:lnTo>
                    <a:pt x="4100" y="0"/>
                  </a:lnTo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8702" name="Line 51">
              <a:extLst>
                <a:ext uri="{FF2B5EF4-FFF2-40B4-BE49-F238E27FC236}">
                  <a16:creationId xmlns:a16="http://schemas.microsoft.com/office/drawing/2014/main" id="{88308D66-28B5-6259-FD30-998739DD7A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3080"/>
              <a:ext cx="227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8703" name="Line 52">
              <a:extLst>
                <a:ext uri="{FF2B5EF4-FFF2-40B4-BE49-F238E27FC236}">
                  <a16:creationId xmlns:a16="http://schemas.microsoft.com/office/drawing/2014/main" id="{C616BA44-780B-F001-4A39-2B5DB3A898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3764"/>
              <a:ext cx="227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8704" name="Line 53">
              <a:extLst>
                <a:ext uri="{FF2B5EF4-FFF2-40B4-BE49-F238E27FC236}">
                  <a16:creationId xmlns:a16="http://schemas.microsoft.com/office/drawing/2014/main" id="{AF753866-98B9-C156-F0F3-054E9C3954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8" y="3351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8705" name="Line 54">
              <a:extLst>
                <a:ext uri="{FF2B5EF4-FFF2-40B4-BE49-F238E27FC236}">
                  <a16:creationId xmlns:a16="http://schemas.microsoft.com/office/drawing/2014/main" id="{8B32E43D-3884-5FCA-AF48-D96065514B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8" y="3351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8706" name="Line 55">
              <a:extLst>
                <a:ext uri="{FF2B5EF4-FFF2-40B4-BE49-F238E27FC236}">
                  <a16:creationId xmlns:a16="http://schemas.microsoft.com/office/drawing/2014/main" id="{84CF878B-112B-CADE-E412-98F20BC6FF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2" y="3351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8707" name="Line 56">
              <a:extLst>
                <a:ext uri="{FF2B5EF4-FFF2-40B4-BE49-F238E27FC236}">
                  <a16:creationId xmlns:a16="http://schemas.microsoft.com/office/drawing/2014/main" id="{D97588D5-1DD6-0F31-20BE-A0E35CE6B7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0" y="3339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8708" name="Line 57">
              <a:extLst>
                <a:ext uri="{FF2B5EF4-FFF2-40B4-BE49-F238E27FC236}">
                  <a16:creationId xmlns:a16="http://schemas.microsoft.com/office/drawing/2014/main" id="{854DC4FC-C0DC-29B1-A6D5-98423236BB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0" y="3339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8709" name="Line 58">
              <a:extLst>
                <a:ext uri="{FF2B5EF4-FFF2-40B4-BE49-F238E27FC236}">
                  <a16:creationId xmlns:a16="http://schemas.microsoft.com/office/drawing/2014/main" id="{EF61FEAE-D636-6BEE-F7F4-3F6920707A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4" y="3339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8710" name="Line 59">
              <a:extLst>
                <a:ext uri="{FF2B5EF4-FFF2-40B4-BE49-F238E27FC236}">
                  <a16:creationId xmlns:a16="http://schemas.microsoft.com/office/drawing/2014/main" id="{97F79D13-2151-47B9-ADD8-2B78BD264F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0" y="3339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8711" name="Line 60">
              <a:extLst>
                <a:ext uri="{FF2B5EF4-FFF2-40B4-BE49-F238E27FC236}">
                  <a16:creationId xmlns:a16="http://schemas.microsoft.com/office/drawing/2014/main" id="{130AE574-ECFE-D7A5-C848-E0AE70B8D3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" y="3339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4" name="Group 61">
            <a:extLst>
              <a:ext uri="{FF2B5EF4-FFF2-40B4-BE49-F238E27FC236}">
                <a16:creationId xmlns:a16="http://schemas.microsoft.com/office/drawing/2014/main" id="{E192E089-0496-E3B3-ADCD-0ABFB86745CE}"/>
              </a:ext>
            </a:extLst>
          </p:cNvPr>
          <p:cNvGrpSpPr>
            <a:grpSpLocks/>
          </p:cNvGrpSpPr>
          <p:nvPr/>
        </p:nvGrpSpPr>
        <p:grpSpPr bwMode="auto">
          <a:xfrm>
            <a:off x="1960563" y="4838700"/>
            <a:ext cx="6299200" cy="1155700"/>
            <a:chOff x="1256" y="3048"/>
            <a:chExt cx="3968" cy="728"/>
          </a:xfrm>
        </p:grpSpPr>
        <p:sp>
          <p:nvSpPr>
            <p:cNvPr id="28684" name="Freeform 62">
              <a:extLst>
                <a:ext uri="{FF2B5EF4-FFF2-40B4-BE49-F238E27FC236}">
                  <a16:creationId xmlns:a16="http://schemas.microsoft.com/office/drawing/2014/main" id="{C91A506B-7955-654E-B885-6DBA60C01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" y="3048"/>
              <a:ext cx="1399" cy="720"/>
            </a:xfrm>
            <a:custGeom>
              <a:avLst/>
              <a:gdLst>
                <a:gd name="T0" fmla="*/ 0 w 1387"/>
                <a:gd name="T1" fmla="*/ 0 h 696"/>
                <a:gd name="T2" fmla="*/ 1038 w 1387"/>
                <a:gd name="T3" fmla="*/ 902 h 696"/>
                <a:gd name="T4" fmla="*/ 1486 w 1387"/>
                <a:gd name="T5" fmla="*/ 421 h 696"/>
                <a:gd name="T6" fmla="*/ 0 60000 65536"/>
                <a:gd name="T7" fmla="*/ 0 60000 65536"/>
                <a:gd name="T8" fmla="*/ 0 60000 65536"/>
                <a:gd name="T9" fmla="*/ 0 w 1387"/>
                <a:gd name="T10" fmla="*/ 0 h 696"/>
                <a:gd name="T11" fmla="*/ 1387 w 1387"/>
                <a:gd name="T12" fmla="*/ 696 h 6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87" h="696">
                  <a:moveTo>
                    <a:pt x="0" y="0"/>
                  </a:moveTo>
                  <a:cubicBezTo>
                    <a:pt x="214" y="3"/>
                    <a:pt x="751" y="696"/>
                    <a:pt x="968" y="688"/>
                  </a:cubicBezTo>
                  <a:cubicBezTo>
                    <a:pt x="1185" y="680"/>
                    <a:pt x="1303" y="413"/>
                    <a:pt x="1387" y="32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8685" name="Freeform 63">
              <a:extLst>
                <a:ext uri="{FF2B5EF4-FFF2-40B4-BE49-F238E27FC236}">
                  <a16:creationId xmlns:a16="http://schemas.microsoft.com/office/drawing/2014/main" id="{3E2CA348-07CF-2B2C-CE16-92C0B0A28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" y="3072"/>
              <a:ext cx="1453" cy="704"/>
            </a:xfrm>
            <a:custGeom>
              <a:avLst/>
              <a:gdLst>
                <a:gd name="T0" fmla="*/ 0 w 1453"/>
                <a:gd name="T1" fmla="*/ 240 h 704"/>
                <a:gd name="T2" fmla="*/ 560 w 1453"/>
                <a:gd name="T3" fmla="*/ 704 h 704"/>
                <a:gd name="T4" fmla="*/ 1453 w 1453"/>
                <a:gd name="T5" fmla="*/ 0 h 704"/>
                <a:gd name="T6" fmla="*/ 0 60000 65536"/>
                <a:gd name="T7" fmla="*/ 0 60000 65536"/>
                <a:gd name="T8" fmla="*/ 0 60000 65536"/>
                <a:gd name="T9" fmla="*/ 0 w 1453"/>
                <a:gd name="T10" fmla="*/ 0 h 704"/>
                <a:gd name="T11" fmla="*/ 1453 w 1453"/>
                <a:gd name="T12" fmla="*/ 704 h 7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53" h="704">
                  <a:moveTo>
                    <a:pt x="0" y="240"/>
                  </a:moveTo>
                  <a:cubicBezTo>
                    <a:pt x="104" y="352"/>
                    <a:pt x="336" y="704"/>
                    <a:pt x="560" y="704"/>
                  </a:cubicBezTo>
                  <a:cubicBezTo>
                    <a:pt x="784" y="704"/>
                    <a:pt x="1213" y="0"/>
                    <a:pt x="1453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8686" name="Freeform 64">
              <a:extLst>
                <a:ext uri="{FF2B5EF4-FFF2-40B4-BE49-F238E27FC236}">
                  <a16:creationId xmlns:a16="http://schemas.microsoft.com/office/drawing/2014/main" id="{24E1E2B3-CE02-D430-8D50-F3B13FD99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4" y="3048"/>
              <a:ext cx="1150" cy="624"/>
            </a:xfrm>
            <a:custGeom>
              <a:avLst/>
              <a:gdLst>
                <a:gd name="T0" fmla="*/ 0 w 1150"/>
                <a:gd name="T1" fmla="*/ 357 h 624"/>
                <a:gd name="T2" fmla="*/ 438 w 1150"/>
                <a:gd name="T3" fmla="*/ 8 h 624"/>
                <a:gd name="T4" fmla="*/ 1150 w 1150"/>
                <a:gd name="T5" fmla="*/ 624 h 624"/>
                <a:gd name="T6" fmla="*/ 0 60000 65536"/>
                <a:gd name="T7" fmla="*/ 0 60000 65536"/>
                <a:gd name="T8" fmla="*/ 0 60000 65536"/>
                <a:gd name="T9" fmla="*/ 0 w 1150"/>
                <a:gd name="T10" fmla="*/ 0 h 624"/>
                <a:gd name="T11" fmla="*/ 1150 w 1150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0" h="624">
                  <a:moveTo>
                    <a:pt x="0" y="357"/>
                  </a:moveTo>
                  <a:cubicBezTo>
                    <a:pt x="60" y="281"/>
                    <a:pt x="278" y="0"/>
                    <a:pt x="438" y="8"/>
                  </a:cubicBezTo>
                  <a:cubicBezTo>
                    <a:pt x="598" y="16"/>
                    <a:pt x="1094" y="580"/>
                    <a:pt x="1150" y="62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 dirty="0"/>
            </a:p>
          </p:txBody>
        </p:sp>
      </p:grpSp>
      <p:grpSp>
        <p:nvGrpSpPr>
          <p:cNvPr id="5" name="Group 65">
            <a:extLst>
              <a:ext uri="{FF2B5EF4-FFF2-40B4-BE49-F238E27FC236}">
                <a16:creationId xmlns:a16="http://schemas.microsoft.com/office/drawing/2014/main" id="{C37996AD-9C17-656C-CD66-4FC7C08C891C}"/>
              </a:ext>
            </a:extLst>
          </p:cNvPr>
          <p:cNvGrpSpPr>
            <a:grpSpLocks/>
          </p:cNvGrpSpPr>
          <p:nvPr/>
        </p:nvGrpSpPr>
        <p:grpSpPr bwMode="auto">
          <a:xfrm>
            <a:off x="5110163" y="4292600"/>
            <a:ext cx="1260475" cy="635000"/>
            <a:chOff x="3219" y="2704"/>
            <a:chExt cx="794" cy="400"/>
          </a:xfrm>
        </p:grpSpPr>
        <p:sp>
          <p:nvSpPr>
            <p:cNvPr id="28682" name="Rectangle 66">
              <a:extLst>
                <a:ext uri="{FF2B5EF4-FFF2-40B4-BE49-F238E27FC236}">
                  <a16:creationId xmlns:a16="http://schemas.microsoft.com/office/drawing/2014/main" id="{A788242D-2F39-9AE0-5C54-80B076968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" y="2704"/>
              <a:ext cx="7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CA" altLang="en-US" sz="2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CA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cos </a:t>
              </a:r>
              <a:r>
                <a:rPr lang="en-CA" altLang="en-US" sz="2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altLang="en-US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83" name="Line 67">
              <a:extLst>
                <a:ext uri="{FF2B5EF4-FFF2-40B4-BE49-F238E27FC236}">
                  <a16:creationId xmlns:a16="http://schemas.microsoft.com/office/drawing/2014/main" id="{A8D53930-91CB-CD16-CA01-67DC7214BB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8" y="2920"/>
              <a:ext cx="152" cy="18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50186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utoUpdateAnimBg="0"/>
      <p:bldP spid="4304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0DCFA1AF-A7D1-DCF6-7C02-550099CD0AD4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238125" y="790575"/>
            <a:ext cx="3643313" cy="714375"/>
          </a:xfrm>
          <a:solidFill>
            <a:schemeClr val="accent1"/>
          </a:solidFill>
        </p:spPr>
        <p:txBody>
          <a:bodyPr lIns="26788" tIns="26788" rIns="26788" bIns="26788" anchor="ctr"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5400"/>
              <a:t>Sine Graph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4E346D86-F211-AD32-1A6A-61AA7B2E0987}"/>
              </a:ext>
            </a:extLst>
          </p:cNvPr>
          <p:cNvSpPr>
            <a:spLocks/>
          </p:cNvSpPr>
          <p:nvPr/>
        </p:nvSpPr>
        <p:spPr bwMode="auto">
          <a:xfrm>
            <a:off x="5137150" y="22225"/>
            <a:ext cx="3643313" cy="1455738"/>
          </a:xfrm>
          <a:prstGeom prst="rect">
            <a:avLst/>
          </a:prstGeom>
          <a:solidFill>
            <a:srgbClr val="005A7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6788" tIns="26788" rIns="26788" bIns="26788"/>
          <a:lstStyle>
            <a:lvl1pPr marL="795338" indent="-285750" defTabSz="642938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9300" indent="-160338" defTabSz="6429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defTabSz="642938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642938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defTabSz="642938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ts val="663"/>
              </a:spcBef>
              <a:buClrTx/>
              <a:buSzTx/>
              <a:buFontTx/>
              <a:buNone/>
            </a:pPr>
            <a:r>
              <a:rPr lang="en-US" altLang="en-US">
                <a:latin typeface="Century Gothic" panose="020B0502020202020204" pitchFamily="34" charset="0"/>
                <a:sym typeface="Century Gothic" panose="020B0502020202020204" pitchFamily="34" charset="0"/>
              </a:rPr>
              <a:t>Given : </a:t>
            </a:r>
            <a:r>
              <a:rPr lang="en-US" altLang="en-US">
                <a:solidFill>
                  <a:srgbClr val="FF0000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A</a:t>
            </a:r>
            <a:r>
              <a:rPr lang="en-US" altLang="en-US">
                <a:solidFill>
                  <a:srgbClr val="FFFF00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 </a:t>
            </a:r>
            <a:r>
              <a:rPr lang="en-US" altLang="en-US">
                <a:latin typeface="Century Gothic" panose="020B0502020202020204" pitchFamily="34" charset="0"/>
                <a:sym typeface="Century Gothic" panose="020B0502020202020204" pitchFamily="34" charset="0"/>
              </a:rPr>
              <a:t>sin </a:t>
            </a:r>
            <a:r>
              <a:rPr lang="en-US" altLang="en-US">
                <a:solidFill>
                  <a:srgbClr val="FF0000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B</a:t>
            </a:r>
            <a:r>
              <a:rPr lang="en-US" altLang="en-US">
                <a:latin typeface="Century Gothic" panose="020B0502020202020204" pitchFamily="34" charset="0"/>
                <a:sym typeface="Century Gothic" panose="020B0502020202020204" pitchFamily="34" charset="0"/>
              </a:rPr>
              <a:t>x</a:t>
            </a:r>
            <a:r>
              <a:rPr lang="en-US" altLang="en-US">
                <a:solidFill>
                  <a:srgbClr val="FF0000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 </a:t>
            </a:r>
            <a:endParaRPr lang="en-US" altLang="en-US" sz="2000">
              <a:solidFill>
                <a:srgbClr val="FF0000"/>
              </a:solidFill>
              <a:latin typeface="Century Gothic" panose="020B0502020202020204" pitchFamily="34" charset="0"/>
              <a:cs typeface="Times" panose="02020603050405020304" pitchFamily="18" charset="0"/>
              <a:sym typeface="Century Gothic" panose="020B0502020202020204" pitchFamily="34" charset="0"/>
            </a:endParaRPr>
          </a:p>
          <a:p>
            <a:pPr lvl="1" eaLnBrk="1" hangingPunct="1">
              <a:spcBef>
                <a:spcPts val="575"/>
              </a:spcBef>
              <a:buClr>
                <a:srgbClr val="FF388C"/>
              </a:buClr>
              <a:buSzPct val="100000"/>
              <a:buFont typeface="Wingdings 2" panose="05020102010507070707" pitchFamily="18" charset="2"/>
              <a:buChar char=""/>
            </a:pPr>
            <a:r>
              <a:rPr lang="en-US" altLang="en-US" sz="2400">
                <a:solidFill>
                  <a:schemeClr val="tx1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Amplitude = I</a:t>
            </a:r>
            <a:r>
              <a:rPr lang="en-US" altLang="en-US" sz="2400">
                <a:solidFill>
                  <a:srgbClr val="FF0000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A</a:t>
            </a:r>
            <a:r>
              <a:rPr lang="en-US" altLang="en-US" sz="2400">
                <a:solidFill>
                  <a:schemeClr val="tx1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I</a:t>
            </a:r>
            <a:endParaRPr lang="en-US" altLang="en-US" sz="1700">
              <a:solidFill>
                <a:schemeClr val="tx1"/>
              </a:solidFill>
              <a:latin typeface="Century Gothic" panose="020B0502020202020204" pitchFamily="34" charset="0"/>
              <a:cs typeface="Times" panose="02020603050405020304" pitchFamily="18" charset="0"/>
              <a:sym typeface="Century Gothic" panose="020B0502020202020204" pitchFamily="34" charset="0"/>
            </a:endParaRPr>
          </a:p>
          <a:p>
            <a:pPr lvl="1" eaLnBrk="1" hangingPunct="1">
              <a:spcBef>
                <a:spcPts val="575"/>
              </a:spcBef>
              <a:buClr>
                <a:srgbClr val="FF388C"/>
              </a:buClr>
              <a:buSzPct val="100000"/>
              <a:buFont typeface="Wingdings 2" panose="05020102010507070707" pitchFamily="18" charset="2"/>
              <a:buChar char=""/>
            </a:pPr>
            <a:r>
              <a:rPr lang="en-US" altLang="en-US" sz="240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  <a:sym typeface="Century Gothic" panose="020B0502020202020204" pitchFamily="34" charset="0"/>
              </a:rPr>
              <a:t>period = 2π/</a:t>
            </a:r>
            <a:r>
              <a:rPr lang="en-US" altLang="en-US" sz="2400">
                <a:solidFill>
                  <a:srgbClr val="FF0000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B</a:t>
            </a:r>
            <a:endParaRPr lang="en-US" altLang="en-US" sz="1700">
              <a:solidFill>
                <a:srgbClr val="FF0000"/>
              </a:solidFill>
              <a:latin typeface="Century Gothic" panose="020B0502020202020204" pitchFamily="34" charset="0"/>
              <a:cs typeface="Times" panose="02020603050405020304" pitchFamily="18" charset="0"/>
              <a:sym typeface="Century Gothic" panose="020B0502020202020204" pitchFamily="34" charset="0"/>
            </a:endParaRP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endParaRPr lang="en-US" altLang="en-US" sz="2000">
              <a:latin typeface="Century Gothic" panose="020B0502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06EEC418-D514-410F-2399-11C9E7325967}"/>
              </a:ext>
            </a:extLst>
          </p:cNvPr>
          <p:cNvSpPr>
            <a:spLocks/>
          </p:cNvSpPr>
          <p:nvPr/>
        </p:nvSpPr>
        <p:spPr bwMode="auto">
          <a:xfrm>
            <a:off x="-133350" y="2125663"/>
            <a:ext cx="2909888" cy="396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14325" indent="-269875" defTabSz="642938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6429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defTabSz="642938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642938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defTabSz="642938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ts val="575"/>
              </a:spcBef>
              <a:buClr>
                <a:srgbClr val="FF388C"/>
              </a:buClr>
              <a:buSzPct val="80000"/>
              <a:buFont typeface="Wingdings 2" panose="05020102010507070707" pitchFamily="18" charset="2"/>
              <a:buChar char=""/>
            </a:pPr>
            <a:r>
              <a:rPr lang="en-US" altLang="en-US" sz="3400">
                <a:latin typeface="Century Gothic" panose="020B0502020202020204" pitchFamily="34" charset="0"/>
                <a:sym typeface="Century Gothic" panose="020B0502020202020204" pitchFamily="34" charset="0"/>
              </a:rPr>
              <a:t>Example: </a:t>
            </a:r>
          </a:p>
          <a:p>
            <a:pPr eaLnBrk="1" hangingPunct="1">
              <a:spcBef>
                <a:spcPts val="575"/>
              </a:spcBef>
              <a:buClrTx/>
              <a:buSzTx/>
              <a:buFontTx/>
              <a:buNone/>
            </a:pPr>
            <a:r>
              <a:rPr lang="en-US" altLang="en-US" sz="3400">
                <a:latin typeface="Century Gothic" panose="020B0502020202020204" pitchFamily="34" charset="0"/>
                <a:sym typeface="Century Gothic" panose="020B0502020202020204" pitchFamily="34" charset="0"/>
              </a:rPr>
              <a:t>  y=</a:t>
            </a:r>
            <a:r>
              <a:rPr lang="en-US" altLang="en-US" sz="3400">
                <a:solidFill>
                  <a:srgbClr val="FF0000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5</a:t>
            </a:r>
            <a:r>
              <a:rPr lang="en-US" altLang="en-US" sz="3400">
                <a:latin typeface="Century Gothic" panose="020B0502020202020204" pitchFamily="34" charset="0"/>
                <a:sym typeface="Century Gothic" panose="020B0502020202020204" pitchFamily="34" charset="0"/>
              </a:rPr>
              <a:t>sin</a:t>
            </a:r>
            <a:r>
              <a:rPr lang="en-US" altLang="en-US" sz="3400">
                <a:solidFill>
                  <a:srgbClr val="FF0000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2</a:t>
            </a:r>
            <a:r>
              <a:rPr lang="en-US" altLang="en-US" sz="3400">
                <a:latin typeface="Century Gothic" panose="020B0502020202020204" pitchFamily="34" charset="0"/>
                <a:sym typeface="Century Gothic" panose="020B0502020202020204" pitchFamily="34" charset="0"/>
              </a:rPr>
              <a:t>X</a:t>
            </a:r>
          </a:p>
          <a:p>
            <a:pPr eaLnBrk="1" hangingPunct="1">
              <a:spcBef>
                <a:spcPts val="575"/>
              </a:spcBef>
              <a:buClrTx/>
              <a:buSzTx/>
              <a:buFontTx/>
              <a:buNone/>
            </a:pPr>
            <a:endParaRPr lang="en-US" altLang="en-US" sz="3400">
              <a:latin typeface="Century Gothic" panose="020B0502020202020204" pitchFamily="34" charset="0"/>
              <a:sym typeface="Century Gothic" panose="020B0502020202020204" pitchFamily="34" charset="0"/>
            </a:endParaRPr>
          </a:p>
          <a:p>
            <a:pPr eaLnBrk="1" hangingPunct="1">
              <a:spcBef>
                <a:spcPts val="475"/>
              </a:spcBef>
              <a:buClr>
                <a:srgbClr val="FF388C"/>
              </a:buClr>
              <a:buSzPct val="94000"/>
              <a:buFont typeface="Verdana" panose="020B0604030504040204" pitchFamily="34" charset="0"/>
              <a:buChar char="›"/>
            </a:pPr>
            <a:r>
              <a:rPr lang="en-US" altLang="en-US" sz="3000">
                <a:latin typeface="Century Gothic" panose="020B0502020202020204" pitchFamily="34" charset="0"/>
                <a:sym typeface="Century Gothic" panose="020B0502020202020204" pitchFamily="34" charset="0"/>
              </a:rPr>
              <a:t>Amp=</a:t>
            </a:r>
            <a:r>
              <a:rPr lang="en-US" altLang="en-US" sz="3000">
                <a:solidFill>
                  <a:srgbClr val="0033CC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5</a:t>
            </a:r>
            <a:endParaRPr lang="en-US" altLang="en-US" sz="3000">
              <a:solidFill>
                <a:srgbClr val="0033CC"/>
              </a:solidFill>
              <a:latin typeface="Century Gothic" panose="020B0502020202020204" pitchFamily="34" charset="0"/>
              <a:cs typeface="Times" panose="02020603050405020304" pitchFamily="18" charset="0"/>
              <a:sym typeface="Century Gothic" panose="020B0502020202020204" pitchFamily="34" charset="0"/>
            </a:endParaRPr>
          </a:p>
          <a:p>
            <a:pPr eaLnBrk="1" hangingPunct="1">
              <a:lnSpc>
                <a:spcPct val="220000"/>
              </a:lnSpc>
              <a:spcBef>
                <a:spcPts val="475"/>
              </a:spcBef>
              <a:buClr>
                <a:srgbClr val="FF388C"/>
              </a:buClr>
              <a:buSzPct val="94000"/>
              <a:buFont typeface="Verdana" panose="020B0604030504040204" pitchFamily="34" charset="0"/>
              <a:buChar char="›"/>
            </a:pPr>
            <a:r>
              <a:rPr lang="en-US" altLang="en-US" sz="3000">
                <a:latin typeface="Century Gothic" panose="020B0502020202020204" pitchFamily="34" charset="0"/>
                <a:sym typeface="Century Gothic" panose="020B0502020202020204" pitchFamily="34" charset="0"/>
              </a:rPr>
              <a:t>Period=</a:t>
            </a:r>
            <a:r>
              <a:rPr lang="en-US" altLang="en-US" sz="3000">
                <a:solidFill>
                  <a:srgbClr val="0033CC"/>
                </a:solidFill>
                <a:latin typeface="Century Gothic" panose="020B0502020202020204" pitchFamily="34" charset="0"/>
                <a:cs typeface="Times" panose="02020603050405020304" pitchFamily="18" charset="0"/>
                <a:sym typeface="Century Gothic" panose="020B0502020202020204" pitchFamily="34" charset="0"/>
              </a:rPr>
              <a:t>2π/2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US" altLang="en-US" sz="3000">
                <a:latin typeface="Century Gothic" panose="020B0502020202020204" pitchFamily="34" charset="0"/>
                <a:sym typeface="Century Gothic" panose="020B0502020202020204" pitchFamily="34" charset="0"/>
              </a:rPr>
              <a:t>               = </a:t>
            </a:r>
            <a:r>
              <a:rPr lang="en-US" altLang="en-US" sz="3000">
                <a:solidFill>
                  <a:srgbClr val="0033CC"/>
                </a:solidFill>
                <a:latin typeface="Century Gothic" panose="020B0502020202020204" pitchFamily="34" charset="0"/>
                <a:cs typeface="Times" panose="02020603050405020304" pitchFamily="18" charset="0"/>
                <a:sym typeface="Century Gothic" panose="020B0502020202020204" pitchFamily="34" charset="0"/>
              </a:rPr>
              <a:t>π</a:t>
            </a:r>
          </a:p>
        </p:txBody>
      </p:sp>
      <p:pic>
        <p:nvPicPr>
          <p:cNvPr id="38917" name="Picture 5">
            <a:extLst>
              <a:ext uri="{FF2B5EF4-FFF2-40B4-BE49-F238E27FC236}">
                <a16:creationId xmlns:a16="http://schemas.microsoft.com/office/drawing/2014/main" id="{0B4B01C0-53BB-93FF-27D6-391E169F3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1455738"/>
            <a:ext cx="6072187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8918" name="Picture 6">
            <a:extLst>
              <a:ext uri="{FF2B5EF4-FFF2-40B4-BE49-F238E27FC236}">
                <a16:creationId xmlns:a16="http://schemas.microsoft.com/office/drawing/2014/main" id="{D1F23B34-903C-B19D-7CC1-E51F8003E75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2671763"/>
            <a:ext cx="6124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>
            <a:extLst>
              <a:ext uri="{FF2B5EF4-FFF2-40B4-BE49-F238E27FC236}">
                <a16:creationId xmlns:a16="http://schemas.microsoft.com/office/drawing/2014/main" id="{A4690C00-2B5C-112E-44D5-5792771984B3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8" y="5195888"/>
            <a:ext cx="6000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Rectangle 8">
            <a:extLst>
              <a:ext uri="{FF2B5EF4-FFF2-40B4-BE49-F238E27FC236}">
                <a16:creationId xmlns:a16="http://schemas.microsoft.com/office/drawing/2014/main" id="{9DB9BDD1-C6D1-F921-207D-80CC9D47C3F4}"/>
              </a:ext>
            </a:extLst>
          </p:cNvPr>
          <p:cNvSpPr>
            <a:spLocks/>
          </p:cNvSpPr>
          <p:nvPr/>
        </p:nvSpPr>
        <p:spPr bwMode="auto">
          <a:xfrm>
            <a:off x="3071813" y="4295775"/>
            <a:ext cx="5741987" cy="2143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38921" name="Rectangle 9">
            <a:extLst>
              <a:ext uri="{FF2B5EF4-FFF2-40B4-BE49-F238E27FC236}">
                <a16:creationId xmlns:a16="http://schemas.microsoft.com/office/drawing/2014/main" id="{EE737DB4-3C05-42F3-5261-C7BF1DBAF9BA}"/>
              </a:ext>
            </a:extLst>
          </p:cNvPr>
          <p:cNvSpPr>
            <a:spLocks/>
          </p:cNvSpPr>
          <p:nvPr/>
        </p:nvSpPr>
        <p:spPr bwMode="auto">
          <a:xfrm>
            <a:off x="7518400" y="4187825"/>
            <a:ext cx="233363" cy="455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642938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6429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defTabSz="642938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642938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defTabSz="642938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US" altLang="en-US" sz="2500">
                <a:solidFill>
                  <a:srgbClr val="D90B00"/>
                </a:solidFill>
                <a:latin typeface="Century Gothic" panose="020B0502020202020204" pitchFamily="34" charset="0"/>
                <a:cs typeface="Times" panose="02020603050405020304" pitchFamily="18" charset="0"/>
                <a:sym typeface="Century Gothic" panose="020B0502020202020204" pitchFamily="34" charset="0"/>
              </a:rPr>
              <a:t>π</a:t>
            </a:r>
          </a:p>
        </p:txBody>
      </p:sp>
      <p:sp>
        <p:nvSpPr>
          <p:cNvPr id="38922" name="Rectangle 10">
            <a:extLst>
              <a:ext uri="{FF2B5EF4-FFF2-40B4-BE49-F238E27FC236}">
                <a16:creationId xmlns:a16="http://schemas.microsoft.com/office/drawing/2014/main" id="{808271E5-80FF-20C4-F716-860886A04DA9}"/>
              </a:ext>
            </a:extLst>
          </p:cNvPr>
          <p:cNvSpPr>
            <a:spLocks/>
          </p:cNvSpPr>
          <p:nvPr/>
        </p:nvSpPr>
        <p:spPr bwMode="auto">
          <a:xfrm>
            <a:off x="6572250" y="4241800"/>
            <a:ext cx="377825" cy="3127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642938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6429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defTabSz="642938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642938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defTabSz="642938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D90B00"/>
                </a:solidFill>
                <a:latin typeface="Century Gothic" panose="020B0502020202020204" pitchFamily="34" charset="0"/>
                <a:cs typeface="Times" panose="02020603050405020304" pitchFamily="18" charset="0"/>
                <a:sym typeface="Century Gothic" panose="020B0502020202020204" pitchFamily="34" charset="0"/>
              </a:rPr>
              <a:t>π/2</a:t>
            </a:r>
          </a:p>
        </p:txBody>
      </p:sp>
      <p:sp>
        <p:nvSpPr>
          <p:cNvPr id="38923" name="Rectangle 11">
            <a:extLst>
              <a:ext uri="{FF2B5EF4-FFF2-40B4-BE49-F238E27FC236}">
                <a16:creationId xmlns:a16="http://schemas.microsoft.com/office/drawing/2014/main" id="{AEC770B2-025A-6F8A-F1BE-C514069B5D87}"/>
              </a:ext>
            </a:extLst>
          </p:cNvPr>
          <p:cNvSpPr>
            <a:spLocks/>
          </p:cNvSpPr>
          <p:nvPr/>
        </p:nvSpPr>
        <p:spPr bwMode="auto">
          <a:xfrm>
            <a:off x="6205538" y="4510088"/>
            <a:ext cx="379412" cy="312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642938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6429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defTabSz="642938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642938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defTabSz="642938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D90B00"/>
                </a:solidFill>
                <a:latin typeface="Century Gothic" panose="020B0502020202020204" pitchFamily="34" charset="0"/>
                <a:cs typeface="Times" panose="02020603050405020304" pitchFamily="18" charset="0"/>
                <a:sym typeface="Century Gothic" panose="020B0502020202020204" pitchFamily="34" charset="0"/>
              </a:rPr>
              <a:t>π/4</a:t>
            </a:r>
          </a:p>
        </p:txBody>
      </p:sp>
      <p:sp>
        <p:nvSpPr>
          <p:cNvPr id="38924" name="Rectangle 12">
            <a:extLst>
              <a:ext uri="{FF2B5EF4-FFF2-40B4-BE49-F238E27FC236}">
                <a16:creationId xmlns:a16="http://schemas.microsoft.com/office/drawing/2014/main" id="{8A31667C-DA4E-C87B-F122-BB129FFCD695}"/>
              </a:ext>
            </a:extLst>
          </p:cNvPr>
          <p:cNvSpPr>
            <a:spLocks/>
          </p:cNvSpPr>
          <p:nvPr/>
        </p:nvSpPr>
        <p:spPr bwMode="auto">
          <a:xfrm>
            <a:off x="7045325" y="4510088"/>
            <a:ext cx="492125" cy="312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642938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6429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defTabSz="642938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642938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defTabSz="642938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D90B00"/>
                </a:solidFill>
                <a:latin typeface="Century Gothic" panose="020B0502020202020204" pitchFamily="34" charset="0"/>
                <a:cs typeface="Times" panose="02020603050405020304" pitchFamily="18" charset="0"/>
                <a:sym typeface="Century Gothic" panose="020B0502020202020204" pitchFamily="34" charset="0"/>
              </a:rPr>
              <a:t>3π/4</a:t>
            </a:r>
          </a:p>
        </p:txBody>
      </p:sp>
      <p:sp>
        <p:nvSpPr>
          <p:cNvPr id="38925" name="Oval 13">
            <a:extLst>
              <a:ext uri="{FF2B5EF4-FFF2-40B4-BE49-F238E27FC236}">
                <a16:creationId xmlns:a16="http://schemas.microsoft.com/office/drawing/2014/main" id="{CEDC9C60-861F-BD3C-714D-BA24CBAB9739}"/>
              </a:ext>
            </a:extLst>
          </p:cNvPr>
          <p:cNvSpPr>
            <a:spLocks/>
          </p:cNvSpPr>
          <p:nvPr/>
        </p:nvSpPr>
        <p:spPr bwMode="auto">
          <a:xfrm>
            <a:off x="7554913" y="4017963"/>
            <a:ext cx="160337" cy="169862"/>
          </a:xfrm>
          <a:prstGeom prst="ellipse">
            <a:avLst/>
          </a:prstGeom>
          <a:solidFill>
            <a:srgbClr val="002D99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38926" name="Oval 14">
            <a:extLst>
              <a:ext uri="{FF2B5EF4-FFF2-40B4-BE49-F238E27FC236}">
                <a16:creationId xmlns:a16="http://schemas.microsoft.com/office/drawing/2014/main" id="{F370E50E-5464-94DE-1BFE-F4CC8213AAC2}"/>
              </a:ext>
            </a:extLst>
          </p:cNvPr>
          <p:cNvSpPr>
            <a:spLocks/>
          </p:cNvSpPr>
          <p:nvPr/>
        </p:nvSpPr>
        <p:spPr bwMode="auto">
          <a:xfrm>
            <a:off x="6680200" y="4017963"/>
            <a:ext cx="160338" cy="169862"/>
          </a:xfrm>
          <a:prstGeom prst="ellipse">
            <a:avLst/>
          </a:prstGeom>
          <a:solidFill>
            <a:srgbClr val="002D99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38927" name="Oval 15">
            <a:extLst>
              <a:ext uri="{FF2B5EF4-FFF2-40B4-BE49-F238E27FC236}">
                <a16:creationId xmlns:a16="http://schemas.microsoft.com/office/drawing/2014/main" id="{F2AAB76A-433F-256B-AEE2-949882EB7B4C}"/>
              </a:ext>
            </a:extLst>
          </p:cNvPr>
          <p:cNvSpPr>
            <a:spLocks/>
          </p:cNvSpPr>
          <p:nvPr/>
        </p:nvSpPr>
        <p:spPr bwMode="auto">
          <a:xfrm>
            <a:off x="6242050" y="4017963"/>
            <a:ext cx="160338" cy="169862"/>
          </a:xfrm>
          <a:prstGeom prst="ellipse">
            <a:avLst/>
          </a:prstGeom>
          <a:solidFill>
            <a:srgbClr val="002D99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38928" name="Oval 16">
            <a:extLst>
              <a:ext uri="{FF2B5EF4-FFF2-40B4-BE49-F238E27FC236}">
                <a16:creationId xmlns:a16="http://schemas.microsoft.com/office/drawing/2014/main" id="{EBE5216D-67A8-C705-9022-1C483C26A223}"/>
              </a:ext>
            </a:extLst>
          </p:cNvPr>
          <p:cNvSpPr>
            <a:spLocks/>
          </p:cNvSpPr>
          <p:nvPr/>
        </p:nvSpPr>
        <p:spPr bwMode="auto">
          <a:xfrm>
            <a:off x="7153275" y="4017963"/>
            <a:ext cx="160338" cy="169862"/>
          </a:xfrm>
          <a:prstGeom prst="ellipse">
            <a:avLst/>
          </a:prstGeom>
          <a:solidFill>
            <a:srgbClr val="002D99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38929" name="Freeform 17">
            <a:extLst>
              <a:ext uri="{FF2B5EF4-FFF2-40B4-BE49-F238E27FC236}">
                <a16:creationId xmlns:a16="http://schemas.microsoft.com/office/drawing/2014/main" id="{C9C412EB-3C8E-1DAB-966D-FDA6359AE08F}"/>
              </a:ext>
            </a:extLst>
          </p:cNvPr>
          <p:cNvSpPr>
            <a:spLocks/>
          </p:cNvSpPr>
          <p:nvPr/>
        </p:nvSpPr>
        <p:spPr bwMode="auto">
          <a:xfrm>
            <a:off x="5810250" y="2881313"/>
            <a:ext cx="1833563" cy="2433637"/>
          </a:xfrm>
          <a:custGeom>
            <a:avLst/>
            <a:gdLst>
              <a:gd name="T0" fmla="*/ 0 w 21600"/>
              <a:gd name="T1" fmla="*/ 2147483646 h 9649"/>
              <a:gd name="T2" fmla="*/ 2147483646 w 21600"/>
              <a:gd name="T3" fmla="*/ 2147483646 h 9649"/>
              <a:gd name="T4" fmla="*/ 2147483646 w 21600"/>
              <a:gd name="T5" fmla="*/ 2147483646 h 9649"/>
              <a:gd name="T6" fmla="*/ 0 60000 65536"/>
              <a:gd name="T7" fmla="*/ 0 60000 65536"/>
              <a:gd name="T8" fmla="*/ 0 60000 65536"/>
              <a:gd name="T9" fmla="*/ 0 w 21600"/>
              <a:gd name="T10" fmla="*/ 0 h 9649"/>
              <a:gd name="T11" fmla="*/ 21600 w 21600"/>
              <a:gd name="T12" fmla="*/ 9649 h 96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9649">
                <a:moveTo>
                  <a:pt x="0" y="4765"/>
                </a:moveTo>
                <a:cubicBezTo>
                  <a:pt x="0" y="4765"/>
                  <a:pt x="7170" y="-5988"/>
                  <a:pt x="10940" y="4812"/>
                </a:cubicBezTo>
                <a:cubicBezTo>
                  <a:pt x="14710" y="15612"/>
                  <a:pt x="21600" y="4954"/>
                  <a:pt x="21600" y="4954"/>
                </a:cubicBez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96120" presetClass="entr" presetSubtype="30656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 autoUpdateAnimBg="0"/>
      <p:bldP spid="38916" grpId="0" build="p" autoUpdateAnimBg="0"/>
      <p:bldP spid="38921" grpId="0" animBg="1" autoUpdateAnimBg="0"/>
      <p:bldP spid="38922" grpId="0" animBg="1" autoUpdateAnimBg="0"/>
      <p:bldP spid="38923" grpId="0" animBg="1" autoUpdateAnimBg="0"/>
      <p:bldP spid="38924" grpId="0" animBg="1" autoUpdateAnimBg="0"/>
      <p:bldP spid="38925" grpId="0" animBg="1"/>
      <p:bldP spid="38926" grpId="0" animBg="1"/>
      <p:bldP spid="38927" grpId="0" animBg="1"/>
      <p:bldP spid="389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9FBC6BA-F85B-0700-6FA1-907843CC2EA4}"/>
              </a:ext>
            </a:extLst>
          </p:cNvPr>
          <p:cNvGrpSpPr>
            <a:grpSpLocks/>
          </p:cNvGrpSpPr>
          <p:nvPr/>
        </p:nvGrpSpPr>
        <p:grpSpPr bwMode="auto">
          <a:xfrm>
            <a:off x="831850" y="3095625"/>
            <a:ext cx="7972425" cy="3073400"/>
            <a:chOff x="524" y="1950"/>
            <a:chExt cx="5022" cy="1936"/>
          </a:xfrm>
        </p:grpSpPr>
        <p:sp>
          <p:nvSpPr>
            <p:cNvPr id="33858" name="Rectangle 3">
              <a:extLst>
                <a:ext uri="{FF2B5EF4-FFF2-40B4-BE49-F238E27FC236}">
                  <a16:creationId xmlns:a16="http://schemas.microsoft.com/office/drawing/2014/main" id="{CCF4DC84-E61E-076E-613C-65462B3F7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6" y="1950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CA" altLang="en-US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3859" name="Group 4">
              <a:extLst>
                <a:ext uri="{FF2B5EF4-FFF2-40B4-BE49-F238E27FC236}">
                  <a16:creationId xmlns:a16="http://schemas.microsoft.com/office/drawing/2014/main" id="{D03D6973-D570-5BA3-25F7-257568B9F5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2" y="2072"/>
              <a:ext cx="479" cy="1814"/>
              <a:chOff x="1324" y="2272"/>
              <a:chExt cx="479" cy="1814"/>
            </a:xfrm>
          </p:grpSpPr>
          <p:sp>
            <p:nvSpPr>
              <p:cNvPr id="33872" name="Line 5">
                <a:extLst>
                  <a:ext uri="{FF2B5EF4-FFF2-40B4-BE49-F238E27FC236}">
                    <a16:creationId xmlns:a16="http://schemas.microsoft.com/office/drawing/2014/main" id="{27F2D14C-A9DE-892A-4D45-EEF7F8B938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6" y="2480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3873" name="Line 6">
                <a:extLst>
                  <a:ext uri="{FF2B5EF4-FFF2-40B4-BE49-F238E27FC236}">
                    <a16:creationId xmlns:a16="http://schemas.microsoft.com/office/drawing/2014/main" id="{4A7BF5CA-C667-339F-47B6-9E1537DA2B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6" y="2700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3874" name="Line 7">
                <a:extLst>
                  <a:ext uri="{FF2B5EF4-FFF2-40B4-BE49-F238E27FC236}">
                    <a16:creationId xmlns:a16="http://schemas.microsoft.com/office/drawing/2014/main" id="{53B1FB21-14E7-E774-9CC5-0C633B6E9E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6" y="2929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3875" name="Freeform 8">
                <a:extLst>
                  <a:ext uri="{FF2B5EF4-FFF2-40B4-BE49-F238E27FC236}">
                    <a16:creationId xmlns:a16="http://schemas.microsoft.com/office/drawing/2014/main" id="{1E018278-B21C-3C46-4314-97E2511028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0" y="2272"/>
                <a:ext cx="1" cy="1814"/>
              </a:xfrm>
              <a:custGeom>
                <a:avLst/>
                <a:gdLst>
                  <a:gd name="T0" fmla="*/ 0 w 1"/>
                  <a:gd name="T1" fmla="*/ 1211 h 1908"/>
                  <a:gd name="T2" fmla="*/ 1 w 1"/>
                  <a:gd name="T3" fmla="*/ 0 h 1908"/>
                  <a:gd name="T4" fmla="*/ 0 60000 65536"/>
                  <a:gd name="T5" fmla="*/ 0 60000 65536"/>
                  <a:gd name="T6" fmla="*/ 0 w 1"/>
                  <a:gd name="T7" fmla="*/ 0 h 1908"/>
                  <a:gd name="T8" fmla="*/ 1 w 1"/>
                  <a:gd name="T9" fmla="*/ 1908 h 19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908">
                    <a:moveTo>
                      <a:pt x="0" y="1908"/>
                    </a:move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chemeClr val="fol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3876" name="Line 9">
                <a:extLst>
                  <a:ext uri="{FF2B5EF4-FFF2-40B4-BE49-F238E27FC236}">
                    <a16:creationId xmlns:a16="http://schemas.microsoft.com/office/drawing/2014/main" id="{D166744D-B0B7-A504-111B-78E2A7900A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6" y="3368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3877" name="Line 10">
                <a:extLst>
                  <a:ext uri="{FF2B5EF4-FFF2-40B4-BE49-F238E27FC236}">
                    <a16:creationId xmlns:a16="http://schemas.microsoft.com/office/drawing/2014/main" id="{7D24573B-E2D3-7770-EC7B-69BE47238E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6" y="3584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3878" name="Line 11">
                <a:extLst>
                  <a:ext uri="{FF2B5EF4-FFF2-40B4-BE49-F238E27FC236}">
                    <a16:creationId xmlns:a16="http://schemas.microsoft.com/office/drawing/2014/main" id="{D30A8CC3-6A77-7E49-88AD-B5D374E9FF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6" y="3816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graphicFrame>
            <p:nvGraphicFramePr>
              <p:cNvPr id="33879" name="Object 12">
                <a:extLst>
                  <a:ext uri="{FF2B5EF4-FFF2-40B4-BE49-F238E27FC236}">
                    <a16:creationId xmlns:a16="http://schemas.microsoft.com/office/drawing/2014/main" id="{FB9752F1-FE23-4F38-C354-DA2CCAA98F5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480" y="2816"/>
              <a:ext cx="106" cy="1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9456" imgH="85595" progId="Equation.3">
                      <p:embed/>
                    </p:oleObj>
                  </mc:Choice>
                  <mc:Fallback>
                    <p:oleObj name="Equation" r:id="rId3" imgW="9456" imgH="85595" progId="Equation.3">
                      <p:embed/>
                      <p:pic>
                        <p:nvPicPr>
                          <p:cNvPr id="33879" name="Object 12">
                            <a:extLst>
                              <a:ext uri="{FF2B5EF4-FFF2-40B4-BE49-F238E27FC236}">
                                <a16:creationId xmlns:a16="http://schemas.microsoft.com/office/drawing/2014/main" id="{FB9752F1-FE23-4F38-C354-DA2CCAA98F5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0" y="2816"/>
                            <a:ext cx="106" cy="19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80" name="Object 13">
                <a:extLst>
                  <a:ext uri="{FF2B5EF4-FFF2-40B4-BE49-F238E27FC236}">
                    <a16:creationId xmlns:a16="http://schemas.microsoft.com/office/drawing/2014/main" id="{F574AFC7-F844-EEDF-ED92-95328A62883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352" y="3256"/>
              <a:ext cx="243" cy="1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123682" imgH="85595" progId="Equation.3">
                      <p:embed/>
                    </p:oleObj>
                  </mc:Choice>
                  <mc:Fallback>
                    <p:oleObj name="Equation" r:id="rId5" imgW="123682" imgH="85595" progId="Equation.3">
                      <p:embed/>
                      <p:pic>
                        <p:nvPicPr>
                          <p:cNvPr id="33880" name="Object 13">
                            <a:extLst>
                              <a:ext uri="{FF2B5EF4-FFF2-40B4-BE49-F238E27FC236}">
                                <a16:creationId xmlns:a16="http://schemas.microsoft.com/office/drawing/2014/main" id="{F574AFC7-F844-EEDF-ED92-95328A62883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52" y="3256"/>
                            <a:ext cx="243" cy="19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81" name="Object 14">
                <a:extLst>
                  <a:ext uri="{FF2B5EF4-FFF2-40B4-BE49-F238E27FC236}">
                    <a16:creationId xmlns:a16="http://schemas.microsoft.com/office/drawing/2014/main" id="{66DA4A07-24E5-0A1C-BB12-B3D04AFB5BD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328" y="3456"/>
              <a:ext cx="274" cy="1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152427" imgH="85595" progId="Equation.3">
                      <p:embed/>
                    </p:oleObj>
                  </mc:Choice>
                  <mc:Fallback>
                    <p:oleObj name="Equation" r:id="rId7" imgW="152427" imgH="85595" progId="Equation.3">
                      <p:embed/>
                      <p:pic>
                        <p:nvPicPr>
                          <p:cNvPr id="33881" name="Object 14">
                            <a:extLst>
                              <a:ext uri="{FF2B5EF4-FFF2-40B4-BE49-F238E27FC236}">
                                <a16:creationId xmlns:a16="http://schemas.microsoft.com/office/drawing/2014/main" id="{66DA4A07-24E5-0A1C-BB12-B3D04AFB5BD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28" y="3456"/>
                            <a:ext cx="274" cy="19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82" name="Object 15">
                <a:extLst>
                  <a:ext uri="{FF2B5EF4-FFF2-40B4-BE49-F238E27FC236}">
                    <a16:creationId xmlns:a16="http://schemas.microsoft.com/office/drawing/2014/main" id="{E8AF9BAD-DF5A-0B8D-86D5-01B0123C7E4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324" y="3708"/>
              <a:ext cx="274" cy="2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152427" imgH="104826" progId="Equation.3">
                      <p:embed/>
                    </p:oleObj>
                  </mc:Choice>
                  <mc:Fallback>
                    <p:oleObj name="Equation" r:id="rId9" imgW="152427" imgH="104826" progId="Equation.3">
                      <p:embed/>
                      <p:pic>
                        <p:nvPicPr>
                          <p:cNvPr id="33882" name="Object 15">
                            <a:extLst>
                              <a:ext uri="{FF2B5EF4-FFF2-40B4-BE49-F238E27FC236}">
                                <a16:creationId xmlns:a16="http://schemas.microsoft.com/office/drawing/2014/main" id="{E8AF9BAD-DF5A-0B8D-86D5-01B0123C7E4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24" y="3708"/>
                            <a:ext cx="274" cy="2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83" name="Object 16">
                <a:extLst>
                  <a:ext uri="{FF2B5EF4-FFF2-40B4-BE49-F238E27FC236}">
                    <a16:creationId xmlns:a16="http://schemas.microsoft.com/office/drawing/2014/main" id="{2A45810E-23F2-2B1D-CF68-DBB8418B6D6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464" y="2580"/>
              <a:ext cx="152" cy="1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47657" imgH="85595" progId="Equation.3">
                      <p:embed/>
                    </p:oleObj>
                  </mc:Choice>
                  <mc:Fallback>
                    <p:oleObj name="Equation" r:id="rId11" imgW="47657" imgH="85595" progId="Equation.3">
                      <p:embed/>
                      <p:pic>
                        <p:nvPicPr>
                          <p:cNvPr id="33883" name="Object 16">
                            <a:extLst>
                              <a:ext uri="{FF2B5EF4-FFF2-40B4-BE49-F238E27FC236}">
                                <a16:creationId xmlns:a16="http://schemas.microsoft.com/office/drawing/2014/main" id="{2A45810E-23F2-2B1D-CF68-DBB8418B6D6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64" y="2580"/>
                            <a:ext cx="152" cy="19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3860" name="Rectangle 17">
              <a:extLst>
                <a:ext uri="{FF2B5EF4-FFF2-40B4-BE49-F238E27FC236}">
                  <a16:creationId xmlns:a16="http://schemas.microsoft.com/office/drawing/2014/main" id="{C293870B-4589-3112-5541-42F52ED5E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" y="2667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CA" altLang="en-US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861" name="Freeform 18">
              <a:extLst>
                <a:ext uri="{FF2B5EF4-FFF2-40B4-BE49-F238E27FC236}">
                  <a16:creationId xmlns:a16="http://schemas.microsoft.com/office/drawing/2014/main" id="{3A459357-147D-6876-F925-9061B7714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" y="2940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33862" name="Object 19">
              <a:extLst>
                <a:ext uri="{FF2B5EF4-FFF2-40B4-BE49-F238E27FC236}">
                  <a16:creationId xmlns:a16="http://schemas.microsoft.com/office/drawing/2014/main" id="{6D58F75F-4DB1-87DA-159F-F1981469E17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65" y="2677"/>
            <a:ext cx="167" cy="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66569" imgH="66742" progId="Equation.3">
                    <p:embed/>
                  </p:oleObj>
                </mc:Choice>
                <mc:Fallback>
                  <p:oleObj name="Equation" r:id="rId13" imgW="66569" imgH="66742" progId="Equation.3">
                    <p:embed/>
                    <p:pic>
                      <p:nvPicPr>
                        <p:cNvPr id="33862" name="Object 19">
                          <a:extLst>
                            <a:ext uri="{FF2B5EF4-FFF2-40B4-BE49-F238E27FC236}">
                              <a16:creationId xmlns:a16="http://schemas.microsoft.com/office/drawing/2014/main" id="{6D58F75F-4DB1-87DA-159F-F1981469E17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5" y="2677"/>
                          <a:ext cx="167" cy="1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63" name="Object 20">
              <a:extLst>
                <a:ext uri="{FF2B5EF4-FFF2-40B4-BE49-F238E27FC236}">
                  <a16:creationId xmlns:a16="http://schemas.microsoft.com/office/drawing/2014/main" id="{B6B827F2-F74F-7079-F31D-35F59FE8C90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43" y="2644"/>
            <a:ext cx="258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42971" imgH="104826" progId="Equation.3">
                    <p:embed/>
                  </p:oleObj>
                </mc:Choice>
                <mc:Fallback>
                  <p:oleObj name="Equation" r:id="rId15" imgW="142971" imgH="104826" progId="Equation.3">
                    <p:embed/>
                    <p:pic>
                      <p:nvPicPr>
                        <p:cNvPr id="33863" name="Object 20">
                          <a:extLst>
                            <a:ext uri="{FF2B5EF4-FFF2-40B4-BE49-F238E27FC236}">
                              <a16:creationId xmlns:a16="http://schemas.microsoft.com/office/drawing/2014/main" id="{B6B827F2-F74F-7079-F31D-35F59FE8C90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3" y="2644"/>
                          <a:ext cx="258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64" name="Object 21">
              <a:extLst>
                <a:ext uri="{FF2B5EF4-FFF2-40B4-BE49-F238E27FC236}">
                  <a16:creationId xmlns:a16="http://schemas.microsoft.com/office/drawing/2014/main" id="{3AE02339-37EC-2503-D8C9-3954F7F4FDC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56" y="2644"/>
            <a:ext cx="274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52427" imgH="104826" progId="Equation.3">
                    <p:embed/>
                  </p:oleObj>
                </mc:Choice>
                <mc:Fallback>
                  <p:oleObj name="Equation" r:id="rId17" imgW="152427" imgH="104826" progId="Equation.3">
                    <p:embed/>
                    <p:pic>
                      <p:nvPicPr>
                        <p:cNvPr id="33864" name="Object 21">
                          <a:extLst>
                            <a:ext uri="{FF2B5EF4-FFF2-40B4-BE49-F238E27FC236}">
                              <a16:creationId xmlns:a16="http://schemas.microsoft.com/office/drawing/2014/main" id="{3AE02339-37EC-2503-D8C9-3954F7F4FDC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6" y="2644"/>
                          <a:ext cx="274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65" name="Object 22">
              <a:extLst>
                <a:ext uri="{FF2B5EF4-FFF2-40B4-BE49-F238E27FC236}">
                  <a16:creationId xmlns:a16="http://schemas.microsoft.com/office/drawing/2014/main" id="{1F1DBD1A-F69B-DBEC-64D3-F89B3643DB7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4" y="2695"/>
            <a:ext cx="304" cy="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80794" imgH="66742" progId="Equation.3">
                    <p:embed/>
                  </p:oleObj>
                </mc:Choice>
                <mc:Fallback>
                  <p:oleObj name="Equation" r:id="rId19" imgW="180794" imgH="66742" progId="Equation.3">
                    <p:embed/>
                    <p:pic>
                      <p:nvPicPr>
                        <p:cNvPr id="33865" name="Object 22">
                          <a:extLst>
                            <a:ext uri="{FF2B5EF4-FFF2-40B4-BE49-F238E27FC236}">
                              <a16:creationId xmlns:a16="http://schemas.microsoft.com/office/drawing/2014/main" id="{1F1DBD1A-F69B-DBEC-64D3-F89B3643DB7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4" y="2695"/>
                          <a:ext cx="304" cy="1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66" name="Object 23">
              <a:extLst>
                <a:ext uri="{FF2B5EF4-FFF2-40B4-BE49-F238E27FC236}">
                  <a16:creationId xmlns:a16="http://schemas.microsoft.com/office/drawing/2014/main" id="{BC2B5345-1E0F-C8DB-01DD-595ACB014B6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28" y="2633"/>
            <a:ext cx="274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52427" imgH="104826" progId="Equation.3">
                    <p:embed/>
                  </p:oleObj>
                </mc:Choice>
                <mc:Fallback>
                  <p:oleObj name="Equation" r:id="rId21" imgW="152427" imgH="104826" progId="Equation.3">
                    <p:embed/>
                    <p:pic>
                      <p:nvPicPr>
                        <p:cNvPr id="33866" name="Object 23">
                          <a:extLst>
                            <a:ext uri="{FF2B5EF4-FFF2-40B4-BE49-F238E27FC236}">
                              <a16:creationId xmlns:a16="http://schemas.microsoft.com/office/drawing/2014/main" id="{BC2B5345-1E0F-C8DB-01DD-595ACB014B6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8" y="2633"/>
                          <a:ext cx="274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867" name="Line 24">
              <a:extLst>
                <a:ext uri="{FF2B5EF4-FFF2-40B4-BE49-F238E27FC236}">
                  <a16:creationId xmlns:a16="http://schemas.microsoft.com/office/drawing/2014/main" id="{4537FAEA-17FF-8461-FDDD-0D058EF8A0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6" y="2830"/>
              <a:ext cx="0" cy="227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3868" name="Line 25">
              <a:extLst>
                <a:ext uri="{FF2B5EF4-FFF2-40B4-BE49-F238E27FC236}">
                  <a16:creationId xmlns:a16="http://schemas.microsoft.com/office/drawing/2014/main" id="{F8BDB65B-3357-2987-75F6-AD5F0B3884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6" y="2833"/>
              <a:ext cx="0" cy="227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3869" name="Line 26">
              <a:extLst>
                <a:ext uri="{FF2B5EF4-FFF2-40B4-BE49-F238E27FC236}">
                  <a16:creationId xmlns:a16="http://schemas.microsoft.com/office/drawing/2014/main" id="{28D90FE0-21E3-1BE4-CAC0-C99F3160F4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4" y="2833"/>
              <a:ext cx="0" cy="227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3870" name="Line 27">
              <a:extLst>
                <a:ext uri="{FF2B5EF4-FFF2-40B4-BE49-F238E27FC236}">
                  <a16:creationId xmlns:a16="http://schemas.microsoft.com/office/drawing/2014/main" id="{6FA8DA77-4632-CE87-690D-754E507C0B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2" y="2833"/>
              <a:ext cx="0" cy="227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3871" name="Line 28">
              <a:extLst>
                <a:ext uri="{FF2B5EF4-FFF2-40B4-BE49-F238E27FC236}">
                  <a16:creationId xmlns:a16="http://schemas.microsoft.com/office/drawing/2014/main" id="{B6C6BA6B-110A-5882-87A4-629DB180DF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8" y="2833"/>
              <a:ext cx="0" cy="227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4" name="Group 29">
            <a:extLst>
              <a:ext uri="{FF2B5EF4-FFF2-40B4-BE49-F238E27FC236}">
                <a16:creationId xmlns:a16="http://schemas.microsoft.com/office/drawing/2014/main" id="{8D77C1F7-42D1-5D60-1D74-65D2D1C9718B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3600450"/>
            <a:ext cx="7127875" cy="2163763"/>
            <a:chOff x="696" y="2256"/>
            <a:chExt cx="4490" cy="1375"/>
          </a:xfrm>
        </p:grpSpPr>
        <p:sp>
          <p:nvSpPr>
            <p:cNvPr id="33855" name="Freeform 30">
              <a:extLst>
                <a:ext uri="{FF2B5EF4-FFF2-40B4-BE49-F238E27FC236}">
                  <a16:creationId xmlns:a16="http://schemas.microsoft.com/office/drawing/2014/main" id="{2905EE8B-3963-2E82-2230-983F0EF2F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2" y="2262"/>
              <a:ext cx="1824" cy="1369"/>
            </a:xfrm>
            <a:custGeom>
              <a:avLst/>
              <a:gdLst>
                <a:gd name="T0" fmla="*/ 0 w 1824"/>
                <a:gd name="T1" fmla="*/ 8 h 1369"/>
                <a:gd name="T2" fmla="*/ 928 w 1824"/>
                <a:gd name="T3" fmla="*/ 1368 h 1369"/>
                <a:gd name="T4" fmla="*/ 1824 w 1824"/>
                <a:gd name="T5" fmla="*/ 16 h 1369"/>
                <a:gd name="T6" fmla="*/ 0 60000 65536"/>
                <a:gd name="T7" fmla="*/ 0 60000 65536"/>
                <a:gd name="T8" fmla="*/ 0 60000 65536"/>
                <a:gd name="T9" fmla="*/ 0 w 1824"/>
                <a:gd name="T10" fmla="*/ 0 h 1369"/>
                <a:gd name="T11" fmla="*/ 1824 w 1824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24" h="1369">
                  <a:moveTo>
                    <a:pt x="0" y="8"/>
                  </a:moveTo>
                  <a:cubicBezTo>
                    <a:pt x="370" y="6"/>
                    <a:pt x="624" y="1367"/>
                    <a:pt x="928" y="1368"/>
                  </a:cubicBezTo>
                  <a:cubicBezTo>
                    <a:pt x="1232" y="1369"/>
                    <a:pt x="1496" y="0"/>
                    <a:pt x="1824" y="1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3856" name="Freeform 31">
              <a:extLst>
                <a:ext uri="{FF2B5EF4-FFF2-40B4-BE49-F238E27FC236}">
                  <a16:creationId xmlns:a16="http://schemas.microsoft.com/office/drawing/2014/main" id="{5EF6764C-5F10-7453-46CB-494CBD0CD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" y="2256"/>
              <a:ext cx="1824" cy="1369"/>
            </a:xfrm>
            <a:custGeom>
              <a:avLst/>
              <a:gdLst>
                <a:gd name="T0" fmla="*/ 0 w 1824"/>
                <a:gd name="T1" fmla="*/ 8 h 1369"/>
                <a:gd name="T2" fmla="*/ 928 w 1824"/>
                <a:gd name="T3" fmla="*/ 1368 h 1369"/>
                <a:gd name="T4" fmla="*/ 1824 w 1824"/>
                <a:gd name="T5" fmla="*/ 16 h 1369"/>
                <a:gd name="T6" fmla="*/ 0 60000 65536"/>
                <a:gd name="T7" fmla="*/ 0 60000 65536"/>
                <a:gd name="T8" fmla="*/ 0 60000 65536"/>
                <a:gd name="T9" fmla="*/ 0 w 1824"/>
                <a:gd name="T10" fmla="*/ 0 h 1369"/>
                <a:gd name="T11" fmla="*/ 1824 w 1824"/>
                <a:gd name="T12" fmla="*/ 1369 h 1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24" h="1369">
                  <a:moveTo>
                    <a:pt x="0" y="8"/>
                  </a:moveTo>
                  <a:cubicBezTo>
                    <a:pt x="368" y="24"/>
                    <a:pt x="624" y="1367"/>
                    <a:pt x="928" y="1368"/>
                  </a:cubicBezTo>
                  <a:cubicBezTo>
                    <a:pt x="1232" y="1369"/>
                    <a:pt x="1496" y="0"/>
                    <a:pt x="1824" y="1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3857" name="Freeform 32">
              <a:extLst>
                <a:ext uri="{FF2B5EF4-FFF2-40B4-BE49-F238E27FC236}">
                  <a16:creationId xmlns:a16="http://schemas.microsoft.com/office/drawing/2014/main" id="{376E6A4F-2B7A-E72C-FB18-3482E322A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" y="2265"/>
              <a:ext cx="855" cy="1351"/>
            </a:xfrm>
            <a:custGeom>
              <a:avLst/>
              <a:gdLst>
                <a:gd name="T0" fmla="*/ 0 w 855"/>
                <a:gd name="T1" fmla="*/ 1351 h 1351"/>
                <a:gd name="T2" fmla="*/ 855 w 855"/>
                <a:gd name="T3" fmla="*/ 0 h 1351"/>
                <a:gd name="T4" fmla="*/ 0 60000 65536"/>
                <a:gd name="T5" fmla="*/ 0 60000 65536"/>
                <a:gd name="T6" fmla="*/ 0 w 855"/>
                <a:gd name="T7" fmla="*/ 0 h 1351"/>
                <a:gd name="T8" fmla="*/ 855 w 855"/>
                <a:gd name="T9" fmla="*/ 1351 h 13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55" h="1351">
                  <a:moveTo>
                    <a:pt x="0" y="1351"/>
                  </a:moveTo>
                  <a:cubicBezTo>
                    <a:pt x="296" y="1351"/>
                    <a:pt x="582" y="6"/>
                    <a:pt x="855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33796" name="Rectangle 33">
            <a:extLst>
              <a:ext uri="{FF2B5EF4-FFF2-40B4-BE49-F238E27FC236}">
                <a16:creationId xmlns:a16="http://schemas.microsoft.com/office/drawing/2014/main" id="{54C46BF9-3DF6-7435-EA2D-D8612766A1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181100" y="7772400"/>
            <a:ext cx="2362200" cy="1143000"/>
          </a:xfrm>
        </p:spPr>
        <p:txBody>
          <a:bodyPr/>
          <a:lstStyle/>
          <a:p>
            <a:pPr eaLnBrk="1" hangingPunct="1"/>
            <a:r>
              <a:rPr lang="en-US" altLang="en-US" sz="800">
                <a:solidFill>
                  <a:schemeClr val="tx1"/>
                </a:solidFill>
                <a:cs typeface="Times New Roman" panose="02020603050405020304" pitchFamily="18" charset="0"/>
              </a:rPr>
              <a:t>Example: </a:t>
            </a:r>
            <a:r>
              <a:rPr lang="en-US" altLang="en-US" sz="800" i="1">
                <a:solidFill>
                  <a:schemeClr val="tx1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800">
                <a:solidFill>
                  <a:schemeClr val="tx1"/>
                </a:solidFill>
                <a:cs typeface="Times New Roman" panose="02020603050405020304" pitchFamily="18" charset="0"/>
              </a:rPr>
              <a:t> = 3 cos </a:t>
            </a:r>
            <a:r>
              <a:rPr lang="en-US" altLang="en-US" sz="800" i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80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797" name="Rectangle 34">
            <a:extLst>
              <a:ext uri="{FF2B5EF4-FFF2-40B4-BE49-F238E27FC236}">
                <a16:creationId xmlns:a16="http://schemas.microsoft.com/office/drawing/2014/main" id="{C4643B05-F0F1-877A-1A82-5C5C4D727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77825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Sketch the graph of  </a:t>
            </a:r>
            <a:r>
              <a:rPr lang="en-CA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= 3 cos </a:t>
            </a:r>
            <a:r>
              <a:rPr lang="en-CA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on the interval [–</a:t>
            </a: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4</a:t>
            </a: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5091" name="Rectangle 35">
            <a:extLst>
              <a:ext uri="{FF2B5EF4-FFF2-40B4-BE49-F238E27FC236}">
                <a16:creationId xmlns:a16="http://schemas.microsoft.com/office/drawing/2014/main" id="{05341A05-901A-9A00-804A-8BC701CF2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920750"/>
            <a:ext cx="845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Partition the interval [0, 2</a:t>
            </a: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] into four equal parts. Find the five key points; graph one cycle; then repeat the cycle over the interval.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grpSp>
        <p:nvGrpSpPr>
          <p:cNvPr id="5" name="Group 36">
            <a:extLst>
              <a:ext uri="{FF2B5EF4-FFF2-40B4-BE49-F238E27FC236}">
                <a16:creationId xmlns:a16="http://schemas.microsoft.com/office/drawing/2014/main" id="{7E13F3CC-9544-7ADB-654A-A47134C96724}"/>
              </a:ext>
            </a:extLst>
          </p:cNvPr>
          <p:cNvGrpSpPr>
            <a:grpSpLocks/>
          </p:cNvGrpSpPr>
          <p:nvPr/>
        </p:nvGrpSpPr>
        <p:grpSpPr bwMode="auto">
          <a:xfrm>
            <a:off x="1454150" y="1857375"/>
            <a:ext cx="6196013" cy="1495425"/>
            <a:chOff x="576" y="1186"/>
            <a:chExt cx="3687" cy="1026"/>
          </a:xfrm>
        </p:grpSpPr>
        <p:sp>
          <p:nvSpPr>
            <p:cNvPr id="33823" name="Rectangle 37">
              <a:extLst>
                <a:ext uri="{FF2B5EF4-FFF2-40B4-BE49-F238E27FC236}">
                  <a16:creationId xmlns:a16="http://schemas.microsoft.com/office/drawing/2014/main" id="{50C18F38-6CDB-6C3F-4D1A-346636068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8" y="1856"/>
              <a:ext cx="648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max</a:t>
              </a:r>
            </a:p>
          </p:txBody>
        </p:sp>
        <p:sp>
          <p:nvSpPr>
            <p:cNvPr id="33824" name="Rectangle 38">
              <a:extLst>
                <a:ext uri="{FF2B5EF4-FFF2-40B4-BE49-F238E27FC236}">
                  <a16:creationId xmlns:a16="http://schemas.microsoft.com/office/drawing/2014/main" id="{2709D833-2A87-E3E3-34F6-E26A0ACEB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" y="1856"/>
              <a:ext cx="612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en-US" sz="2400" i="1">
                  <a:latin typeface="Arial" panose="020B0604020202020204" pitchFamily="34" charset="0"/>
                </a:rPr>
                <a:t>x</a:t>
              </a:r>
              <a:r>
                <a:rPr lang="en-US" altLang="en-US" sz="2400">
                  <a:latin typeface="Arial" panose="020B0604020202020204" pitchFamily="34" charset="0"/>
                </a:rPr>
                <a:t>-int</a:t>
              </a:r>
            </a:p>
          </p:txBody>
        </p:sp>
        <p:sp>
          <p:nvSpPr>
            <p:cNvPr id="33825" name="Rectangle 39">
              <a:extLst>
                <a:ext uri="{FF2B5EF4-FFF2-40B4-BE49-F238E27FC236}">
                  <a16:creationId xmlns:a16="http://schemas.microsoft.com/office/drawing/2014/main" id="{7317DC65-E25D-2619-8889-8CA3C4EB5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" y="1856"/>
              <a:ext cx="720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min</a:t>
              </a:r>
            </a:p>
          </p:txBody>
        </p:sp>
        <p:sp>
          <p:nvSpPr>
            <p:cNvPr id="33826" name="Rectangle 40">
              <a:extLst>
                <a:ext uri="{FF2B5EF4-FFF2-40B4-BE49-F238E27FC236}">
                  <a16:creationId xmlns:a16="http://schemas.microsoft.com/office/drawing/2014/main" id="{5EF262AC-1E49-E9C8-CF0D-69E6928A3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7" y="1856"/>
              <a:ext cx="665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en-US" sz="2400" i="1">
                  <a:latin typeface="Arial" panose="020B0604020202020204" pitchFamily="34" charset="0"/>
                </a:rPr>
                <a:t>x</a:t>
              </a:r>
              <a:r>
                <a:rPr lang="en-US" altLang="en-US" sz="2400">
                  <a:latin typeface="Arial" panose="020B0604020202020204" pitchFamily="34" charset="0"/>
                </a:rPr>
                <a:t>-int</a:t>
              </a:r>
            </a:p>
          </p:txBody>
        </p:sp>
        <p:sp>
          <p:nvSpPr>
            <p:cNvPr id="33827" name="Rectangle 41">
              <a:extLst>
                <a:ext uri="{FF2B5EF4-FFF2-40B4-BE49-F238E27FC236}">
                  <a16:creationId xmlns:a16="http://schemas.microsoft.com/office/drawing/2014/main" id="{F5432BE5-DC53-5C11-A5C1-D12D60BE1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2" y="1856"/>
              <a:ext cx="643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max</a:t>
              </a:r>
            </a:p>
          </p:txBody>
        </p:sp>
        <p:sp>
          <p:nvSpPr>
            <p:cNvPr id="33828" name="Rectangle 42">
              <a:extLst>
                <a:ext uri="{FF2B5EF4-FFF2-40B4-BE49-F238E27FC236}">
                  <a16:creationId xmlns:a16="http://schemas.microsoft.com/office/drawing/2014/main" id="{768BAAD6-44F2-51E9-5223-E2D4E85BE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976"/>
              <a:ext cx="1104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endParaRPr lang="en-US" altLang="en-US" sz="2800">
                <a:latin typeface="Arial" panose="020B0604020202020204" pitchFamily="34" charset="0"/>
              </a:endParaRPr>
            </a:p>
          </p:txBody>
        </p:sp>
        <p:sp>
          <p:nvSpPr>
            <p:cNvPr id="33829" name="Rectangle 43">
              <a:extLst>
                <a:ext uri="{FF2B5EF4-FFF2-40B4-BE49-F238E27FC236}">
                  <a16:creationId xmlns:a16="http://schemas.microsoft.com/office/drawing/2014/main" id="{B789B569-EDF1-C605-D6B4-D793E735A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8" y="1523"/>
              <a:ext cx="64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33830" name="Rectangle 44">
              <a:extLst>
                <a:ext uri="{FF2B5EF4-FFF2-40B4-BE49-F238E27FC236}">
                  <a16:creationId xmlns:a16="http://schemas.microsoft.com/office/drawing/2014/main" id="{7DC15276-431F-5259-35F6-A1ECCEC02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" y="1523"/>
              <a:ext cx="61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33831" name="Rectangle 45">
              <a:extLst>
                <a:ext uri="{FF2B5EF4-FFF2-40B4-BE49-F238E27FC236}">
                  <a16:creationId xmlns:a16="http://schemas.microsoft.com/office/drawing/2014/main" id="{2408AFEE-0F50-F184-DEF8-217369511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" y="1523"/>
              <a:ext cx="72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-3</a:t>
              </a:r>
            </a:p>
          </p:txBody>
        </p:sp>
        <p:sp>
          <p:nvSpPr>
            <p:cNvPr id="33832" name="Rectangle 46">
              <a:extLst>
                <a:ext uri="{FF2B5EF4-FFF2-40B4-BE49-F238E27FC236}">
                  <a16:creationId xmlns:a16="http://schemas.microsoft.com/office/drawing/2014/main" id="{BB344C59-C18C-396E-5ECF-D552FEAEA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7" y="1523"/>
              <a:ext cx="66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33833" name="Rectangle 47">
              <a:extLst>
                <a:ext uri="{FF2B5EF4-FFF2-40B4-BE49-F238E27FC236}">
                  <a16:creationId xmlns:a16="http://schemas.microsoft.com/office/drawing/2014/main" id="{BFB7FB62-E409-64AD-A088-4221F1C7E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2" y="1523"/>
              <a:ext cx="64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33834" name="Rectangle 48">
              <a:extLst>
                <a:ext uri="{FF2B5EF4-FFF2-40B4-BE49-F238E27FC236}">
                  <a16:creationId xmlns:a16="http://schemas.microsoft.com/office/drawing/2014/main" id="{D2A3B4ED-6496-C0BD-19D5-AC10EE259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539"/>
              <a:ext cx="110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CA" altLang="en-US" sz="2400" i="1">
                  <a:latin typeface="Arial" panose="020B0604020202020204" pitchFamily="34" charset="0"/>
                  <a:cs typeface="Times New Roman" panose="02020603050405020304" pitchFamily="18" charset="0"/>
                </a:rPr>
                <a:t>y</a:t>
              </a:r>
              <a:r>
                <a:rPr lang="en-CA" altLang="en-US" sz="2400">
                  <a:latin typeface="Arial" panose="020B0604020202020204" pitchFamily="34" charset="0"/>
                  <a:cs typeface="Times New Roman" panose="02020603050405020304" pitchFamily="18" charset="0"/>
                </a:rPr>
                <a:t> = 3 cos </a:t>
              </a:r>
              <a:r>
                <a:rPr lang="en-CA" altLang="en-US" sz="2400" i="1">
                  <a:latin typeface="Arial" panose="020B0604020202020204" pitchFamily="34" charset="0"/>
                  <a:cs typeface="Times New Roman" panose="02020603050405020304" pitchFamily="18" charset="0"/>
                </a:rPr>
                <a:t>x</a:t>
              </a:r>
              <a:endParaRPr lang="en-US" altLang="en-US" sz="2800">
                <a:latin typeface="Arial" panose="020B0604020202020204" pitchFamily="34" charset="0"/>
              </a:endParaRPr>
            </a:p>
          </p:txBody>
        </p:sp>
        <p:sp>
          <p:nvSpPr>
            <p:cNvPr id="33835" name="Rectangle 49">
              <a:extLst>
                <a:ext uri="{FF2B5EF4-FFF2-40B4-BE49-F238E27FC236}">
                  <a16:creationId xmlns:a16="http://schemas.microsoft.com/office/drawing/2014/main" id="{4499AEAC-62CF-B074-3B49-91DA6BE21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8" y="1259"/>
              <a:ext cx="648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CA" altLang="en-US" sz="2400">
                  <a:latin typeface="Arial" panose="020B0604020202020204" pitchFamily="34" charset="0"/>
                  <a:cs typeface="Times New Roman" panose="02020603050405020304" pitchFamily="18" charset="0"/>
                </a:rPr>
                <a:t>2</a:t>
              </a:r>
              <a:r>
                <a:rPr lang="en-CA" altLang="en-US" sz="2400">
                  <a:latin typeface="Arial" panose="020B060402020202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</a:t>
              </a:r>
              <a:endParaRPr lang="en-US" altLang="en-US" sz="240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33836" name="Rectangle 50">
              <a:extLst>
                <a:ext uri="{FF2B5EF4-FFF2-40B4-BE49-F238E27FC236}">
                  <a16:creationId xmlns:a16="http://schemas.microsoft.com/office/drawing/2014/main" id="{2EB88DB3-A76A-0D5E-91D1-2A080E195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" y="1259"/>
              <a:ext cx="720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CA" altLang="en-US" sz="2400">
                  <a:latin typeface="Arial" panose="020B060402020202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</a:t>
              </a:r>
              <a:endParaRPr lang="en-US" altLang="en-US" sz="240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33837" name="Rectangle 51">
              <a:extLst>
                <a:ext uri="{FF2B5EF4-FFF2-40B4-BE49-F238E27FC236}">
                  <a16:creationId xmlns:a16="http://schemas.microsoft.com/office/drawing/2014/main" id="{C3670341-CBD6-3126-C106-20B2A8C6D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5" y="1192"/>
              <a:ext cx="66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33838" name="Rectangle 52">
              <a:extLst>
                <a:ext uri="{FF2B5EF4-FFF2-40B4-BE49-F238E27FC236}">
                  <a16:creationId xmlns:a16="http://schemas.microsoft.com/office/drawing/2014/main" id="{B5D381FE-7631-2767-F76B-0D209BD66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2" y="1259"/>
              <a:ext cx="643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33839" name="Rectangle 53">
              <a:extLst>
                <a:ext uri="{FF2B5EF4-FFF2-40B4-BE49-F238E27FC236}">
                  <a16:creationId xmlns:a16="http://schemas.microsoft.com/office/drawing/2014/main" id="{B9EDD0B7-7FB3-1DB7-CC9E-5B8BBBC42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259"/>
              <a:ext cx="110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en-US" sz="2400" i="1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33840" name="Line 54">
              <a:extLst>
                <a:ext uri="{FF2B5EF4-FFF2-40B4-BE49-F238E27FC236}">
                  <a16:creationId xmlns:a16="http://schemas.microsoft.com/office/drawing/2014/main" id="{E4E2F3E2-4D78-7707-629C-E4471D5F5D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548"/>
              <a:ext cx="36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3841" name="Line 55">
              <a:extLst>
                <a:ext uri="{FF2B5EF4-FFF2-40B4-BE49-F238E27FC236}">
                  <a16:creationId xmlns:a16="http://schemas.microsoft.com/office/drawing/2014/main" id="{913404BE-BC35-C085-50CD-76871FB6BE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841"/>
              <a:ext cx="36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3842" name="Line 56">
              <a:extLst>
                <a:ext uri="{FF2B5EF4-FFF2-40B4-BE49-F238E27FC236}">
                  <a16:creationId xmlns:a16="http://schemas.microsoft.com/office/drawing/2014/main" id="{CED79A47-072D-3FB3-03F4-82102B99F1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2139"/>
              <a:ext cx="3673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3843" name="Line 57">
              <a:extLst>
                <a:ext uri="{FF2B5EF4-FFF2-40B4-BE49-F238E27FC236}">
                  <a16:creationId xmlns:a16="http://schemas.microsoft.com/office/drawing/2014/main" id="{5370BE97-F30D-CC44-E559-D2956BC5F9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192"/>
              <a:ext cx="0" cy="95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3844" name="Line 58">
              <a:extLst>
                <a:ext uri="{FF2B5EF4-FFF2-40B4-BE49-F238E27FC236}">
                  <a16:creationId xmlns:a16="http://schemas.microsoft.com/office/drawing/2014/main" id="{2DAC35BF-E876-592B-5055-582045E2F9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2" y="1192"/>
              <a:ext cx="0" cy="9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3845" name="Line 59">
              <a:extLst>
                <a:ext uri="{FF2B5EF4-FFF2-40B4-BE49-F238E27FC236}">
                  <a16:creationId xmlns:a16="http://schemas.microsoft.com/office/drawing/2014/main" id="{CBCBDE7F-BA43-E0D4-8B18-2F35F9D309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3" y="1192"/>
              <a:ext cx="0" cy="9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3846" name="Line 60">
              <a:extLst>
                <a:ext uri="{FF2B5EF4-FFF2-40B4-BE49-F238E27FC236}">
                  <a16:creationId xmlns:a16="http://schemas.microsoft.com/office/drawing/2014/main" id="{3F7DBA67-9D0A-7AB9-C6DB-9348F4ED8D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2" y="1192"/>
              <a:ext cx="0" cy="9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3847" name="Line 61">
              <a:extLst>
                <a:ext uri="{FF2B5EF4-FFF2-40B4-BE49-F238E27FC236}">
                  <a16:creationId xmlns:a16="http://schemas.microsoft.com/office/drawing/2014/main" id="{2FE1F001-A5DE-C039-DABA-874CD36741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8" y="1192"/>
              <a:ext cx="0" cy="9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3848" name="Line 62">
              <a:extLst>
                <a:ext uri="{FF2B5EF4-FFF2-40B4-BE49-F238E27FC236}">
                  <a16:creationId xmlns:a16="http://schemas.microsoft.com/office/drawing/2014/main" id="{2C20B3C1-D270-DFE5-61B0-B235AF98B6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0" y="1192"/>
              <a:ext cx="0" cy="9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3849" name="Line 63">
              <a:extLst>
                <a:ext uri="{FF2B5EF4-FFF2-40B4-BE49-F238E27FC236}">
                  <a16:creationId xmlns:a16="http://schemas.microsoft.com/office/drawing/2014/main" id="{ACA873FB-1323-2A60-D62B-365845CD53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6" y="1192"/>
              <a:ext cx="0" cy="95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3850" name="Line 64">
              <a:extLst>
                <a:ext uri="{FF2B5EF4-FFF2-40B4-BE49-F238E27FC236}">
                  <a16:creationId xmlns:a16="http://schemas.microsoft.com/office/drawing/2014/main" id="{A2DD74B6-A5E1-E9F9-1A68-2E188AA63D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5" y="1192"/>
              <a:ext cx="66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3851" name="Line 65">
              <a:extLst>
                <a:ext uri="{FF2B5EF4-FFF2-40B4-BE49-F238E27FC236}">
                  <a16:creationId xmlns:a16="http://schemas.microsoft.com/office/drawing/2014/main" id="{1592228F-4070-AA51-4474-2BA3A63615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192"/>
              <a:ext cx="1747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3852" name="Line 66">
              <a:extLst>
                <a:ext uri="{FF2B5EF4-FFF2-40B4-BE49-F238E27FC236}">
                  <a16:creationId xmlns:a16="http://schemas.microsoft.com/office/drawing/2014/main" id="{4A5DF874-9CDD-3105-11D6-B85F774290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0" y="1192"/>
              <a:ext cx="1723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33853" name="Object 67">
              <a:extLst>
                <a:ext uri="{FF2B5EF4-FFF2-40B4-BE49-F238E27FC236}">
                  <a16:creationId xmlns:a16="http://schemas.microsoft.com/office/drawing/2014/main" id="{31DA8DFA-3B28-28EB-C0D8-57B175701D5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76" y="1186"/>
            <a:ext cx="156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85858" imgH="314478" progId="Equation.3">
                    <p:embed/>
                  </p:oleObj>
                </mc:Choice>
                <mc:Fallback>
                  <p:oleObj name="Equation" r:id="rId23" imgW="85858" imgH="314478" progId="Equation.3">
                    <p:embed/>
                    <p:pic>
                      <p:nvPicPr>
                        <p:cNvPr id="33853" name="Object 67">
                          <a:extLst>
                            <a:ext uri="{FF2B5EF4-FFF2-40B4-BE49-F238E27FC236}">
                              <a16:creationId xmlns:a16="http://schemas.microsoft.com/office/drawing/2014/main" id="{31DA8DFA-3B28-28EB-C0D8-57B175701D5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6" y="1186"/>
                          <a:ext cx="156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54" name="Object 68">
              <a:extLst>
                <a:ext uri="{FF2B5EF4-FFF2-40B4-BE49-F238E27FC236}">
                  <a16:creationId xmlns:a16="http://schemas.microsoft.com/office/drawing/2014/main" id="{16609C67-8553-216C-20AE-CBE6B13C93A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72" y="1188"/>
            <a:ext cx="228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161883" imgH="314478" progId="Equation.3">
                    <p:embed/>
                  </p:oleObj>
                </mc:Choice>
                <mc:Fallback>
                  <p:oleObj name="Equation" r:id="rId25" imgW="161883" imgH="314478" progId="Equation.3">
                    <p:embed/>
                    <p:pic>
                      <p:nvPicPr>
                        <p:cNvPr id="33854" name="Object 68">
                          <a:extLst>
                            <a:ext uri="{FF2B5EF4-FFF2-40B4-BE49-F238E27FC236}">
                              <a16:creationId xmlns:a16="http://schemas.microsoft.com/office/drawing/2014/main" id="{16609C67-8553-216C-20AE-CBE6B13C93A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2" y="1188"/>
                          <a:ext cx="228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69">
            <a:extLst>
              <a:ext uri="{FF2B5EF4-FFF2-40B4-BE49-F238E27FC236}">
                <a16:creationId xmlns:a16="http://schemas.microsoft.com/office/drawing/2014/main" id="{CAC99C22-45DA-3663-A72E-EA397934B6B7}"/>
              </a:ext>
            </a:extLst>
          </p:cNvPr>
          <p:cNvGrpSpPr>
            <a:grpSpLocks/>
          </p:cNvGrpSpPr>
          <p:nvPr/>
        </p:nvGrpSpPr>
        <p:grpSpPr bwMode="auto">
          <a:xfrm>
            <a:off x="1508125" y="3354388"/>
            <a:ext cx="1060450" cy="457200"/>
            <a:chOff x="950" y="2113"/>
            <a:chExt cx="668" cy="288"/>
          </a:xfrm>
        </p:grpSpPr>
        <p:sp>
          <p:nvSpPr>
            <p:cNvPr id="33821" name="Rectangle 70">
              <a:extLst>
                <a:ext uri="{FF2B5EF4-FFF2-40B4-BE49-F238E27FC236}">
                  <a16:creationId xmlns:a16="http://schemas.microsoft.com/office/drawing/2014/main" id="{253BB8BF-80CB-2963-06B7-75478626EA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" y="2113"/>
              <a:ext cx="6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(0, 3)</a:t>
              </a:r>
            </a:p>
          </p:txBody>
        </p:sp>
        <p:sp>
          <p:nvSpPr>
            <p:cNvPr id="33822" name="Oval 71">
              <a:extLst>
                <a:ext uri="{FF2B5EF4-FFF2-40B4-BE49-F238E27FC236}">
                  <a16:creationId xmlns:a16="http://schemas.microsoft.com/office/drawing/2014/main" id="{D958B796-FB5E-0632-07FB-3084227C2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" y="2252"/>
              <a:ext cx="57" cy="5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72">
            <a:extLst>
              <a:ext uri="{FF2B5EF4-FFF2-40B4-BE49-F238E27FC236}">
                <a16:creationId xmlns:a16="http://schemas.microsoft.com/office/drawing/2014/main" id="{B5A28F7A-BC9C-5975-5E25-139942F2F31E}"/>
              </a:ext>
            </a:extLst>
          </p:cNvPr>
          <p:cNvGrpSpPr>
            <a:grpSpLocks/>
          </p:cNvGrpSpPr>
          <p:nvPr/>
        </p:nvGrpSpPr>
        <p:grpSpPr bwMode="auto">
          <a:xfrm>
            <a:off x="4506913" y="4622800"/>
            <a:ext cx="1327150" cy="784225"/>
            <a:chOff x="2839" y="2896"/>
            <a:chExt cx="836" cy="494"/>
          </a:xfrm>
        </p:grpSpPr>
        <p:grpSp>
          <p:nvGrpSpPr>
            <p:cNvPr id="33817" name="Group 73">
              <a:extLst>
                <a:ext uri="{FF2B5EF4-FFF2-40B4-BE49-F238E27FC236}">
                  <a16:creationId xmlns:a16="http://schemas.microsoft.com/office/drawing/2014/main" id="{211E16B1-3267-AA09-1486-3F3A89D8CD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9" y="2919"/>
              <a:ext cx="836" cy="471"/>
              <a:chOff x="2930" y="3040"/>
              <a:chExt cx="836" cy="471"/>
            </a:xfrm>
          </p:grpSpPr>
          <p:graphicFrame>
            <p:nvGraphicFramePr>
              <p:cNvPr id="33819" name="Object 74">
                <a:extLst>
                  <a:ext uri="{FF2B5EF4-FFF2-40B4-BE49-F238E27FC236}">
                    <a16:creationId xmlns:a16="http://schemas.microsoft.com/office/drawing/2014/main" id="{E68D8206-7375-DA38-6A19-D6E7EE61B4D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026" y="3040"/>
              <a:ext cx="289" cy="4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7" imgW="161883" imgH="314478" progId="Equation.3">
                      <p:embed/>
                    </p:oleObj>
                  </mc:Choice>
                  <mc:Fallback>
                    <p:oleObj name="Equation" r:id="rId27" imgW="161883" imgH="314478" progId="Equation.3">
                      <p:embed/>
                      <p:pic>
                        <p:nvPicPr>
                          <p:cNvPr id="33819" name="Object 74">
                            <a:extLst>
                              <a:ext uri="{FF2B5EF4-FFF2-40B4-BE49-F238E27FC236}">
                                <a16:creationId xmlns:a16="http://schemas.microsoft.com/office/drawing/2014/main" id="{E68D8206-7375-DA38-6A19-D6E7EE61B4D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26" y="3040"/>
                            <a:ext cx="289" cy="4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3820" name="Rectangle 75">
                <a:extLst>
                  <a:ext uri="{FF2B5EF4-FFF2-40B4-BE49-F238E27FC236}">
                    <a16:creationId xmlns:a16="http://schemas.microsoft.com/office/drawing/2014/main" id="{7C29AD8C-9656-33A4-4F4B-897A7F587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0" y="3084"/>
                <a:ext cx="8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anose="05000000000000000000" pitchFamily="2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    , 0)</a:t>
                </a:r>
              </a:p>
            </p:txBody>
          </p:sp>
        </p:grpSp>
        <p:sp>
          <p:nvSpPr>
            <p:cNvPr id="33818" name="Oval 76">
              <a:extLst>
                <a:ext uri="{FF2B5EF4-FFF2-40B4-BE49-F238E27FC236}">
                  <a16:creationId xmlns:a16="http://schemas.microsoft.com/office/drawing/2014/main" id="{786AC187-DB8E-BC61-F273-7B0260A75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9" y="2896"/>
              <a:ext cx="57" cy="5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77">
            <a:extLst>
              <a:ext uri="{FF2B5EF4-FFF2-40B4-BE49-F238E27FC236}">
                <a16:creationId xmlns:a16="http://schemas.microsoft.com/office/drawing/2014/main" id="{3A96A965-A0B4-6E02-FDD2-5B39EA3AEC6D}"/>
              </a:ext>
            </a:extLst>
          </p:cNvPr>
          <p:cNvGrpSpPr>
            <a:grpSpLocks/>
          </p:cNvGrpSpPr>
          <p:nvPr/>
        </p:nvGrpSpPr>
        <p:grpSpPr bwMode="auto">
          <a:xfrm>
            <a:off x="2536825" y="4622800"/>
            <a:ext cx="1327150" cy="1020763"/>
            <a:chOff x="1598" y="2896"/>
            <a:chExt cx="836" cy="643"/>
          </a:xfrm>
        </p:grpSpPr>
        <p:grpSp>
          <p:nvGrpSpPr>
            <p:cNvPr id="33813" name="Group 78">
              <a:extLst>
                <a:ext uri="{FF2B5EF4-FFF2-40B4-BE49-F238E27FC236}">
                  <a16:creationId xmlns:a16="http://schemas.microsoft.com/office/drawing/2014/main" id="{E2AF90F7-A943-C3EA-037D-9176AEAC9E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8" y="3068"/>
              <a:ext cx="836" cy="471"/>
              <a:chOff x="2082" y="3248"/>
              <a:chExt cx="836" cy="471"/>
            </a:xfrm>
          </p:grpSpPr>
          <p:sp>
            <p:nvSpPr>
              <p:cNvPr id="33815" name="Rectangle 79">
                <a:extLst>
                  <a:ext uri="{FF2B5EF4-FFF2-40B4-BE49-F238E27FC236}">
                    <a16:creationId xmlns:a16="http://schemas.microsoft.com/office/drawing/2014/main" id="{DC3A82C6-C475-A50A-F085-1BA97645DE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2" y="3284"/>
                <a:ext cx="8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anose="05000000000000000000" pitchFamily="2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   , 0)</a:t>
                </a:r>
              </a:p>
            </p:txBody>
          </p:sp>
          <p:graphicFrame>
            <p:nvGraphicFramePr>
              <p:cNvPr id="33816" name="Object 80">
                <a:extLst>
                  <a:ext uri="{FF2B5EF4-FFF2-40B4-BE49-F238E27FC236}">
                    <a16:creationId xmlns:a16="http://schemas.microsoft.com/office/drawing/2014/main" id="{3C54E358-2A7A-ED5C-B66C-24EA943459B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201" y="3248"/>
              <a:ext cx="197" cy="4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9" imgW="85858" imgH="314478" progId="Equation.3">
                      <p:embed/>
                    </p:oleObj>
                  </mc:Choice>
                  <mc:Fallback>
                    <p:oleObj name="Equation" r:id="rId29" imgW="85858" imgH="314478" progId="Equation.3">
                      <p:embed/>
                      <p:pic>
                        <p:nvPicPr>
                          <p:cNvPr id="33816" name="Object 80">
                            <a:extLst>
                              <a:ext uri="{FF2B5EF4-FFF2-40B4-BE49-F238E27FC236}">
                                <a16:creationId xmlns:a16="http://schemas.microsoft.com/office/drawing/2014/main" id="{3C54E358-2A7A-ED5C-B66C-24EA943459B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01" y="3248"/>
                            <a:ext cx="197" cy="4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3814" name="Oval 81">
              <a:extLst>
                <a:ext uri="{FF2B5EF4-FFF2-40B4-BE49-F238E27FC236}">
                  <a16:creationId xmlns:a16="http://schemas.microsoft.com/office/drawing/2014/main" id="{7B89A5F8-DB27-D191-8E76-0BFD62690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7" y="2896"/>
              <a:ext cx="57" cy="5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82">
            <a:extLst>
              <a:ext uri="{FF2B5EF4-FFF2-40B4-BE49-F238E27FC236}">
                <a16:creationId xmlns:a16="http://schemas.microsoft.com/office/drawing/2014/main" id="{9012E154-8BB4-F72A-2C20-7EA6823E9F40}"/>
              </a:ext>
            </a:extLst>
          </p:cNvPr>
          <p:cNvGrpSpPr>
            <a:grpSpLocks/>
          </p:cNvGrpSpPr>
          <p:nvPr/>
        </p:nvGrpSpPr>
        <p:grpSpPr bwMode="auto">
          <a:xfrm>
            <a:off x="5314950" y="3305175"/>
            <a:ext cx="1154113" cy="457200"/>
            <a:chOff x="3348" y="2082"/>
            <a:chExt cx="727" cy="288"/>
          </a:xfrm>
        </p:grpSpPr>
        <p:grpSp>
          <p:nvGrpSpPr>
            <p:cNvPr id="33809" name="Group 83">
              <a:extLst>
                <a:ext uri="{FF2B5EF4-FFF2-40B4-BE49-F238E27FC236}">
                  <a16:creationId xmlns:a16="http://schemas.microsoft.com/office/drawing/2014/main" id="{65095CAE-2147-B709-5656-800C225B50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1" y="2082"/>
              <a:ext cx="644" cy="288"/>
              <a:chOff x="3450" y="2268"/>
              <a:chExt cx="644" cy="288"/>
            </a:xfrm>
          </p:grpSpPr>
          <p:graphicFrame>
            <p:nvGraphicFramePr>
              <p:cNvPr id="33811" name="Object 84">
                <a:extLst>
                  <a:ext uri="{FF2B5EF4-FFF2-40B4-BE49-F238E27FC236}">
                    <a16:creationId xmlns:a16="http://schemas.microsoft.com/office/drawing/2014/main" id="{58A638F7-3092-B5F7-1E46-55B26DACBBA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542" y="2306"/>
              <a:ext cx="274" cy="2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1" imgW="152427" imgH="104826" progId="Equation.3">
                      <p:embed/>
                    </p:oleObj>
                  </mc:Choice>
                  <mc:Fallback>
                    <p:oleObj name="Equation" r:id="rId31" imgW="152427" imgH="104826" progId="Equation.3">
                      <p:embed/>
                      <p:pic>
                        <p:nvPicPr>
                          <p:cNvPr id="33811" name="Object 84">
                            <a:extLst>
                              <a:ext uri="{FF2B5EF4-FFF2-40B4-BE49-F238E27FC236}">
                                <a16:creationId xmlns:a16="http://schemas.microsoft.com/office/drawing/2014/main" id="{58A638F7-3092-B5F7-1E46-55B26DACBBA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42" y="2306"/>
                            <a:ext cx="274" cy="2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3812" name="Rectangle 85">
                <a:extLst>
                  <a:ext uri="{FF2B5EF4-FFF2-40B4-BE49-F238E27FC236}">
                    <a16:creationId xmlns:a16="http://schemas.microsoft.com/office/drawing/2014/main" id="{B804A7B5-C389-376A-C5D1-A0F2A4B2FE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0" y="2268"/>
                <a:ext cx="6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anose="05000000000000000000" pitchFamily="2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   , 3)</a:t>
                </a:r>
              </a:p>
            </p:txBody>
          </p:sp>
        </p:grpSp>
        <p:sp>
          <p:nvSpPr>
            <p:cNvPr id="33810" name="Oval 86">
              <a:extLst>
                <a:ext uri="{FF2B5EF4-FFF2-40B4-BE49-F238E27FC236}">
                  <a16:creationId xmlns:a16="http://schemas.microsoft.com/office/drawing/2014/main" id="{CEF1B454-09B2-855D-580C-9932542B0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8" y="2257"/>
              <a:ext cx="57" cy="5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87">
            <a:extLst>
              <a:ext uri="{FF2B5EF4-FFF2-40B4-BE49-F238E27FC236}">
                <a16:creationId xmlns:a16="http://schemas.microsoft.com/office/drawing/2014/main" id="{6CE0D23F-E346-7CE8-AAD0-5A2B6ABE13C3}"/>
              </a:ext>
            </a:extLst>
          </p:cNvPr>
          <p:cNvGrpSpPr>
            <a:grpSpLocks/>
          </p:cNvGrpSpPr>
          <p:nvPr/>
        </p:nvGrpSpPr>
        <p:grpSpPr bwMode="auto">
          <a:xfrm>
            <a:off x="3414713" y="5621338"/>
            <a:ext cx="1327150" cy="457200"/>
            <a:chOff x="2151" y="3541"/>
            <a:chExt cx="836" cy="288"/>
          </a:xfrm>
        </p:grpSpPr>
        <p:grpSp>
          <p:nvGrpSpPr>
            <p:cNvPr id="33805" name="Group 88">
              <a:extLst>
                <a:ext uri="{FF2B5EF4-FFF2-40B4-BE49-F238E27FC236}">
                  <a16:creationId xmlns:a16="http://schemas.microsoft.com/office/drawing/2014/main" id="{9DB432F8-D9F2-8398-9408-DAAE9D0EA8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1" y="3541"/>
              <a:ext cx="836" cy="288"/>
              <a:chOff x="2610" y="3508"/>
              <a:chExt cx="836" cy="288"/>
            </a:xfrm>
          </p:grpSpPr>
          <p:graphicFrame>
            <p:nvGraphicFramePr>
              <p:cNvPr id="33807" name="Object 89">
                <a:extLst>
                  <a:ext uri="{FF2B5EF4-FFF2-40B4-BE49-F238E27FC236}">
                    <a16:creationId xmlns:a16="http://schemas.microsoft.com/office/drawing/2014/main" id="{9C8CE350-AADB-B1D4-71C9-887304745B5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761" y="3583"/>
              <a:ext cx="167" cy="1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3" imgW="66569" imgH="66742" progId="Equation.3">
                      <p:embed/>
                    </p:oleObj>
                  </mc:Choice>
                  <mc:Fallback>
                    <p:oleObj name="Equation" r:id="rId33" imgW="66569" imgH="66742" progId="Equation.3">
                      <p:embed/>
                      <p:pic>
                        <p:nvPicPr>
                          <p:cNvPr id="33807" name="Object 89">
                            <a:extLst>
                              <a:ext uri="{FF2B5EF4-FFF2-40B4-BE49-F238E27FC236}">
                                <a16:creationId xmlns:a16="http://schemas.microsoft.com/office/drawing/2014/main" id="{9C8CE350-AADB-B1D4-71C9-887304745B5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61" y="3583"/>
                            <a:ext cx="167" cy="16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3808" name="Rectangle 90">
                <a:extLst>
                  <a:ext uri="{FF2B5EF4-FFF2-40B4-BE49-F238E27FC236}">
                    <a16:creationId xmlns:a16="http://schemas.microsoft.com/office/drawing/2014/main" id="{61959CF0-CD53-D68C-4BDE-7B71B3F79A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0" y="3508"/>
                <a:ext cx="8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anose="05000000000000000000" pitchFamily="2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  , –3)</a:t>
                </a:r>
              </a:p>
            </p:txBody>
          </p:sp>
        </p:grpSp>
        <p:sp>
          <p:nvSpPr>
            <p:cNvPr id="33806" name="Oval 91">
              <a:extLst>
                <a:ext uri="{FF2B5EF4-FFF2-40B4-BE49-F238E27FC236}">
                  <a16:creationId xmlns:a16="http://schemas.microsoft.com/office/drawing/2014/main" id="{9411C5A1-F41E-8693-8B81-D210A6A19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2" y="3583"/>
              <a:ext cx="57" cy="5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9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">
            <a:extLst>
              <a:ext uri="{FF2B5EF4-FFF2-40B4-BE49-F238E27FC236}">
                <a16:creationId xmlns:a16="http://schemas.microsoft.com/office/drawing/2014/main" id="{39F2C1F4-F9EB-849A-FFFA-12F7ED04AF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CB1E70-3AFA-4F0B-959C-B3D76F626E36}" type="slidenum"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43" name="Object 2">
                <a:extLst>
                  <a:ext uri="{FF2B5EF4-FFF2-40B4-BE49-F238E27FC236}">
                    <a16:creationId xmlns:a16="http://schemas.microsoft.com/office/drawing/2014/main" id="{F7793FFA-E1B7-F5E5-107B-F0ACE00AEE82}"/>
                  </a:ext>
                </a:extLst>
              </p:cNvPr>
              <p:cNvSpPr txBox="1"/>
              <p:nvPr/>
            </p:nvSpPr>
            <p:spPr bwMode="auto">
              <a:xfrm>
                <a:off x="2082799" y="717549"/>
                <a:ext cx="5388043" cy="11445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AU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4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4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  <m:d>
                        <m:dPr>
                          <m:ctrlPr>
                            <a:rPr lang="en-AU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AU" sz="4800" dirty="0"/>
              </a:p>
            </p:txBody>
          </p:sp>
        </mc:Choice>
        <mc:Fallback>
          <p:sp>
            <p:nvSpPr>
              <p:cNvPr id="10243" name="Object 2">
                <a:extLst>
                  <a:ext uri="{FF2B5EF4-FFF2-40B4-BE49-F238E27FC236}">
                    <a16:creationId xmlns:a16="http://schemas.microsoft.com/office/drawing/2014/main" id="{F7793FFA-E1B7-F5E5-107B-F0ACE00AE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2799" y="717549"/>
                <a:ext cx="5388043" cy="11445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3235" name="AutoShape 3">
            <a:extLst>
              <a:ext uri="{FF2B5EF4-FFF2-40B4-BE49-F238E27FC236}">
                <a16:creationId xmlns:a16="http://schemas.microsoft.com/office/drawing/2014/main" id="{7868E808-1B0C-9997-23B0-CF5D03BE0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" y="1581150"/>
            <a:ext cx="1714500" cy="1066800"/>
          </a:xfrm>
          <a:prstGeom prst="wedgeRoundRectCallout">
            <a:avLst>
              <a:gd name="adj1" fmla="val 54722"/>
              <a:gd name="adj2" fmla="val -74704"/>
              <a:gd name="adj3" fmla="val 1666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/>
              <a:t>Amplitude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223236" name="AutoShape 4">
            <a:extLst>
              <a:ext uri="{FF2B5EF4-FFF2-40B4-BE49-F238E27FC236}">
                <a16:creationId xmlns:a16="http://schemas.microsoft.com/office/drawing/2014/main" id="{8C59DA98-D23F-AA6F-603F-5D9B08748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688" y="3417888"/>
            <a:ext cx="1714500" cy="1066800"/>
          </a:xfrm>
          <a:prstGeom prst="wedgeRoundRectCallout">
            <a:avLst>
              <a:gd name="adj1" fmla="val 68056"/>
              <a:gd name="adj2" fmla="val -240773"/>
              <a:gd name="adj3" fmla="val 1666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/>
              <a:t>Period: 2</a:t>
            </a:r>
            <a:r>
              <a:rPr lang="el-GR" altLang="en-US" sz="2400" dirty="0"/>
              <a:t>π</a:t>
            </a:r>
            <a:r>
              <a:rPr lang="en-US" altLang="en-US" sz="2400" dirty="0"/>
              <a:t>/B</a:t>
            </a:r>
            <a:endParaRPr lang="el-GR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3237" name="AutoShape 5">
                <a:extLst>
                  <a:ext uri="{FF2B5EF4-FFF2-40B4-BE49-F238E27FC236}">
                    <a16:creationId xmlns:a16="http://schemas.microsoft.com/office/drawing/2014/main" id="{85515758-CEE9-06F5-B573-296CB5FAE4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2564" y="3733798"/>
                <a:ext cx="2000250" cy="1695450"/>
              </a:xfrm>
              <a:prstGeom prst="wedgeRoundRectCallout">
                <a:avLst>
                  <a:gd name="adj1" fmla="val 21606"/>
                  <a:gd name="adj2" fmla="val -186939"/>
                  <a:gd name="adj3" fmla="val 16667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en-US" altLang="en-US" sz="2400" dirty="0"/>
                  <a:t>Phase Shift: Left 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en-US" sz="2400" dirty="0"/>
                  <a:t>)</a:t>
                </a:r>
              </a:p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/>
                  <a:t>Right (+)</a:t>
                </a:r>
                <a:endParaRPr lang="el-GR" altLang="en-US" sz="2400" dirty="0"/>
              </a:p>
            </p:txBody>
          </p:sp>
        </mc:Choice>
        <mc:Fallback>
          <p:sp>
            <p:nvSpPr>
              <p:cNvPr id="223237" name="AutoShape 5">
                <a:extLst>
                  <a:ext uri="{FF2B5EF4-FFF2-40B4-BE49-F238E27FC236}">
                    <a16:creationId xmlns:a16="http://schemas.microsoft.com/office/drawing/2014/main" id="{85515758-CEE9-06F5-B573-296CB5FAE4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2564" y="3733798"/>
                <a:ext cx="2000250" cy="1695450"/>
              </a:xfrm>
              <a:prstGeom prst="wedgeRoundRectCallout">
                <a:avLst>
                  <a:gd name="adj1" fmla="val 21606"/>
                  <a:gd name="adj2" fmla="val -186939"/>
                  <a:gd name="adj3" fmla="val 16667"/>
                </a:avLst>
              </a:prstGeom>
              <a:blipFill>
                <a:blip r:embed="rId3"/>
                <a:stretch>
                  <a:fillRect r="-305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3238" name="AutoShape 6">
            <a:extLst>
              <a:ext uri="{FF2B5EF4-FFF2-40B4-BE49-F238E27FC236}">
                <a16:creationId xmlns:a16="http://schemas.microsoft.com/office/drawing/2014/main" id="{D3E5FDA1-91D6-CCD0-394A-0DBD1510F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5113" y="4995863"/>
            <a:ext cx="2400300" cy="1428750"/>
          </a:xfrm>
          <a:prstGeom prst="wedgeRoundRectCallout">
            <a:avLst>
              <a:gd name="adj1" fmla="val -44569"/>
              <a:gd name="adj2" fmla="val -294912"/>
              <a:gd name="adj3" fmla="val 1666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Vertical Shift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Up (+)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Down (-)</a:t>
            </a:r>
            <a:endParaRPr lang="el-GR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32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232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232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232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animBg="1"/>
      <p:bldP spid="223236" grpId="0" animBg="1"/>
      <p:bldP spid="223237" grpId="0" animBg="1"/>
      <p:bldP spid="2232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Write down at least 5 things you notice about the graph…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2900" y="5157192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Its maximum is at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2900" y="1128611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 looks like a wave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98000" y="2849160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 crosses the </a:t>
            </a:r>
            <a:r>
              <a:rPr lang="en-GB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000" dirty="0">
                <a:solidFill>
                  <a:srgbClr val="002060"/>
                </a:solidFill>
              </a:rPr>
              <a:t>-axis at 0, 180 and 360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7172" y="3074838"/>
            <a:ext cx="1552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 crosses the </a:t>
            </a:r>
            <a:r>
              <a:rPr lang="en-GB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GB" sz="2000" dirty="0">
                <a:solidFill>
                  <a:srgbClr val="002060"/>
                </a:solidFill>
              </a:rPr>
              <a:t>-axis at 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45872" y="4941168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 looks like it continues at both ends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84816" y="1136345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The axis are not labelled</a:t>
            </a:r>
          </a:p>
        </p:txBody>
      </p:sp>
      <p:sp>
        <p:nvSpPr>
          <p:cNvPr id="6" name="Rectangle 5"/>
          <p:cNvSpPr/>
          <p:nvPr/>
        </p:nvSpPr>
        <p:spPr>
          <a:xfrm>
            <a:off x="1208520" y="5557302"/>
            <a:ext cx="22421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Its minimum is at -1</a:t>
            </a:r>
          </a:p>
        </p:txBody>
      </p:sp>
      <p:pic>
        <p:nvPicPr>
          <p:cNvPr id="2" name="Picture 2" descr="sine graph">
            <a:extLst>
              <a:ext uri="{FF2B5EF4-FFF2-40B4-BE49-F238E27FC236}">
                <a16:creationId xmlns:a16="http://schemas.microsoft.com/office/drawing/2014/main" id="{A881A048-1519-B366-3A4F-7BB9776FD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615" y="2114299"/>
            <a:ext cx="5202385" cy="211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33D3CB0-B5BF-CDF5-D26F-15ECFCFE2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225" y="2178476"/>
            <a:ext cx="219106" cy="1143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01B5A3E-366A-D95D-3BF0-CA78BA63C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703" y="3170367"/>
            <a:ext cx="219106" cy="1143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37865" y="2956881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69260" y="1848077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endParaRPr lang="en-GB" sz="2000" i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1A03F7-E979-8940-68D3-B767B9BDCD33}"/>
              </a:ext>
            </a:extLst>
          </p:cNvPr>
          <p:cNvSpPr txBox="1"/>
          <p:nvPr/>
        </p:nvSpPr>
        <p:spPr>
          <a:xfrm>
            <a:off x="3594148" y="1454738"/>
            <a:ext cx="19557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lang="en-AU" sz="4000" i="1" dirty="0">
                <a:solidFill>
                  <a:srgbClr val="FF0000"/>
                </a:solidFill>
                <a:latin typeface="Times New Roman"/>
                <a:cs typeface="Times New Roman"/>
              </a:rPr>
              <a:t>=sin</a:t>
            </a:r>
            <a:r>
              <a:rPr lang="el-GR" sz="4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endParaRPr lang="en-GB" sz="4000" b="1" i="1" dirty="0">
              <a:solidFill>
                <a:srgbClr val="FF0000"/>
              </a:solidFill>
            </a:endParaRPr>
          </a:p>
          <a:p>
            <a:endParaRPr lang="en-GB" sz="4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6" grpId="0"/>
      <p:bldP spid="12" grpId="0"/>
      <p:bldP spid="13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ooter Placeholder 3">
            <a:extLst>
              <a:ext uri="{FF2B5EF4-FFF2-40B4-BE49-F238E27FC236}">
                <a16:creationId xmlns:a16="http://schemas.microsoft.com/office/drawing/2014/main" id="{48AC9D2D-9719-C60D-4C69-6B2CB5E5C7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by Houghton Mifflin Company, Inc. All rights reserved.</a:t>
            </a:r>
            <a:endParaRPr lang="en-US" altLang="en-US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" name="Slide Number Placeholder 4">
            <a:extLst>
              <a:ext uri="{FF2B5EF4-FFF2-40B4-BE49-F238E27FC236}">
                <a16:creationId xmlns:a16="http://schemas.microsoft.com/office/drawing/2014/main" id="{F9DE3EA2-683D-C9B0-34F4-43D25B4C8C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0986A6-ACE9-4B91-9324-64645C0D8C26}" type="slidenum">
              <a:rPr lang="en-US" altLang="en-US"/>
              <a:pPr/>
              <a:t>20</a:t>
            </a:fld>
            <a:endParaRPr lang="en-US" altLang="en-US"/>
          </a:p>
        </p:txBody>
      </p:sp>
      <p:grpSp>
        <p:nvGrpSpPr>
          <p:cNvPr id="158948" name="Group 228">
            <a:extLst>
              <a:ext uri="{FF2B5EF4-FFF2-40B4-BE49-F238E27FC236}">
                <a16:creationId xmlns:a16="http://schemas.microsoft.com/office/drawing/2014/main" id="{DCEDCA82-4AC8-43D2-2B14-3C44EC126ACE}"/>
              </a:ext>
            </a:extLst>
          </p:cNvPr>
          <p:cNvGrpSpPr>
            <a:grpSpLocks/>
          </p:cNvGrpSpPr>
          <p:nvPr/>
        </p:nvGrpSpPr>
        <p:grpSpPr bwMode="auto">
          <a:xfrm>
            <a:off x="2425700" y="3794125"/>
            <a:ext cx="5373688" cy="2314575"/>
            <a:chOff x="1456" y="1510"/>
            <a:chExt cx="3385" cy="1458"/>
          </a:xfrm>
        </p:grpSpPr>
        <p:grpSp>
          <p:nvGrpSpPr>
            <p:cNvPr id="158941" name="Group 221">
              <a:extLst>
                <a:ext uri="{FF2B5EF4-FFF2-40B4-BE49-F238E27FC236}">
                  <a16:creationId xmlns:a16="http://schemas.microsoft.com/office/drawing/2014/main" id="{9359FE62-9BDC-00B6-BB7F-C4CF134E4A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6" y="1510"/>
              <a:ext cx="416" cy="1458"/>
              <a:chOff x="1806" y="1510"/>
              <a:chExt cx="416" cy="1458"/>
            </a:xfrm>
          </p:grpSpPr>
          <p:graphicFrame>
            <p:nvGraphicFramePr>
              <p:cNvPr id="158831" name="Object 111">
                <a:extLst>
                  <a:ext uri="{FF2B5EF4-FFF2-40B4-BE49-F238E27FC236}">
                    <a16:creationId xmlns:a16="http://schemas.microsoft.com/office/drawing/2014/main" id="{17E0ACB4-2B37-2CC2-644F-B7688CB8199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879" y="1860"/>
              <a:ext cx="103" cy="1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126720" imgH="164880" progId="Equation.3">
                      <p:embed/>
                    </p:oleObj>
                  </mc:Choice>
                  <mc:Fallback>
                    <p:oleObj name="Equation" r:id="rId3" imgW="126720" imgH="164880" progId="Equation.3">
                      <p:embed/>
                      <p:pic>
                        <p:nvPicPr>
                          <p:cNvPr id="158831" name="Object 111">
                            <a:extLst>
                              <a:ext uri="{FF2B5EF4-FFF2-40B4-BE49-F238E27FC236}">
                                <a16:creationId xmlns:a16="http://schemas.microsoft.com/office/drawing/2014/main" id="{17E0ACB4-2B37-2CC2-644F-B7688CB8199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79" y="1860"/>
                            <a:ext cx="103" cy="1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8837" name="Line 117">
                <a:extLst>
                  <a:ext uri="{FF2B5EF4-FFF2-40B4-BE49-F238E27FC236}">
                    <a16:creationId xmlns:a16="http://schemas.microsoft.com/office/drawing/2014/main" id="{F4629A79-3693-329D-A94B-3AF1D9DC0B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5" y="2840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58838" name="Line 118">
                <a:extLst>
                  <a:ext uri="{FF2B5EF4-FFF2-40B4-BE49-F238E27FC236}">
                    <a16:creationId xmlns:a16="http://schemas.microsoft.com/office/drawing/2014/main" id="{C5A5B539-9CB4-A2EA-A6DF-CDC0575F7C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7" y="2616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58839" name="Line 119">
                <a:extLst>
                  <a:ext uri="{FF2B5EF4-FFF2-40B4-BE49-F238E27FC236}">
                    <a16:creationId xmlns:a16="http://schemas.microsoft.com/office/drawing/2014/main" id="{1A162F52-8414-9DC5-AC3D-6484ECB9F0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7" y="2168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58840" name="Line 120">
                <a:extLst>
                  <a:ext uri="{FF2B5EF4-FFF2-40B4-BE49-F238E27FC236}">
                    <a16:creationId xmlns:a16="http://schemas.microsoft.com/office/drawing/2014/main" id="{FFD380D5-6E9B-83C3-82AC-10B772FF76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7" y="1936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58841" name="Rectangle 121">
                <a:extLst>
                  <a:ext uri="{FF2B5EF4-FFF2-40B4-BE49-F238E27FC236}">
                    <a16:creationId xmlns:a16="http://schemas.microsoft.com/office/drawing/2014/main" id="{E17919DF-F3C7-7142-21C0-D5A671696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4" y="1510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CA" altLang="en-US" i="1"/>
                  <a:t>y</a:t>
                </a:r>
                <a:endParaRPr lang="en-US" altLang="en-US" i="1"/>
              </a:p>
            </p:txBody>
          </p:sp>
          <p:sp>
            <p:nvSpPr>
              <p:cNvPr id="158843" name="Freeform 123">
                <a:extLst>
                  <a:ext uri="{FF2B5EF4-FFF2-40B4-BE49-F238E27FC236}">
                    <a16:creationId xmlns:a16="http://schemas.microsoft.com/office/drawing/2014/main" id="{828411F4-1D21-AE32-F3E5-B7B111BAC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0" y="1608"/>
                <a:ext cx="1" cy="1360"/>
              </a:xfrm>
              <a:custGeom>
                <a:avLst/>
                <a:gdLst>
                  <a:gd name="T0" fmla="*/ 0 w 1"/>
                  <a:gd name="T1" fmla="*/ 1908 h 1908"/>
                  <a:gd name="T2" fmla="*/ 1 w 1"/>
                  <a:gd name="T3" fmla="*/ 0 h 1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908">
                    <a:moveTo>
                      <a:pt x="0" y="1908"/>
                    </a:moveTo>
                    <a:lnTo>
                      <a:pt x="1" y="0"/>
                    </a:lnTo>
                  </a:path>
                </a:pathLst>
              </a:custGeom>
              <a:noFill/>
              <a:ln w="38100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graphicFrame>
            <p:nvGraphicFramePr>
              <p:cNvPr id="158859" name="Object 139">
                <a:extLst>
                  <a:ext uri="{FF2B5EF4-FFF2-40B4-BE49-F238E27FC236}">
                    <a16:creationId xmlns:a16="http://schemas.microsoft.com/office/drawing/2014/main" id="{B3405985-A417-6A9F-E213-1F89E7DFF35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806" y="2756"/>
              <a:ext cx="185" cy="1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228600" imgH="164880" progId="Equation.3">
                      <p:embed/>
                    </p:oleObj>
                  </mc:Choice>
                  <mc:Fallback>
                    <p:oleObj name="Equation" r:id="rId5" imgW="228600" imgH="164880" progId="Equation.3">
                      <p:embed/>
                      <p:pic>
                        <p:nvPicPr>
                          <p:cNvPr id="158859" name="Object 139">
                            <a:extLst>
                              <a:ext uri="{FF2B5EF4-FFF2-40B4-BE49-F238E27FC236}">
                                <a16:creationId xmlns:a16="http://schemas.microsoft.com/office/drawing/2014/main" id="{B3405985-A417-6A9F-E213-1F89E7DFF35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06" y="2756"/>
                            <a:ext cx="185" cy="1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58925" name="Line 205">
              <a:extLst>
                <a:ext uri="{FF2B5EF4-FFF2-40B4-BE49-F238E27FC236}">
                  <a16:creationId xmlns:a16="http://schemas.microsoft.com/office/drawing/2014/main" id="{EEB90BB0-ECCD-F213-056B-6FB2C4BAF0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6" y="2317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8926" name="Line 206">
              <a:extLst>
                <a:ext uri="{FF2B5EF4-FFF2-40B4-BE49-F238E27FC236}">
                  <a16:creationId xmlns:a16="http://schemas.microsoft.com/office/drawing/2014/main" id="{06ABED5D-FE2A-8C4D-3086-2C9C63FF96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4" y="2317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158830" name="Object 110">
              <a:extLst>
                <a:ext uri="{FF2B5EF4-FFF2-40B4-BE49-F238E27FC236}">
                  <a16:creationId xmlns:a16="http://schemas.microsoft.com/office/drawing/2014/main" id="{160F8EAF-6393-FB6B-DFFB-C0252CD43CD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05" y="1988"/>
            <a:ext cx="145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64880" imgH="393480" progId="Equation.3">
                    <p:embed/>
                  </p:oleObj>
                </mc:Choice>
                <mc:Fallback>
                  <p:oleObj name="Equation" r:id="rId7" imgW="164880" imgH="393480" progId="Equation.3">
                    <p:embed/>
                    <p:pic>
                      <p:nvPicPr>
                        <p:cNvPr id="158830" name="Object 110">
                          <a:extLst>
                            <a:ext uri="{FF2B5EF4-FFF2-40B4-BE49-F238E27FC236}">
                              <a16:creationId xmlns:a16="http://schemas.microsoft.com/office/drawing/2014/main" id="{160F8EAF-6393-FB6B-DFFB-C0252CD43CD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5" y="1988"/>
                          <a:ext cx="145" cy="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8842" name="Rectangle 122">
              <a:extLst>
                <a:ext uri="{FF2B5EF4-FFF2-40B4-BE49-F238E27FC236}">
                  <a16:creationId xmlns:a16="http://schemas.microsoft.com/office/drawing/2014/main" id="{D38CEC64-307C-7839-0F4F-34A426329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0" y="2118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CA" altLang="en-US" i="1"/>
                <a:t>x</a:t>
              </a:r>
              <a:endParaRPr lang="en-US" altLang="en-US" i="1"/>
            </a:p>
          </p:txBody>
        </p:sp>
        <p:sp>
          <p:nvSpPr>
            <p:cNvPr id="158844" name="Freeform 124">
              <a:extLst>
                <a:ext uri="{FF2B5EF4-FFF2-40B4-BE49-F238E27FC236}">
                  <a16:creationId xmlns:a16="http://schemas.microsoft.com/office/drawing/2014/main" id="{308E7158-B6E4-9E16-3321-8AA7EA47F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6" y="2392"/>
              <a:ext cx="3328" cy="1"/>
            </a:xfrm>
            <a:custGeom>
              <a:avLst/>
              <a:gdLst>
                <a:gd name="T0" fmla="*/ 0 w 3328"/>
                <a:gd name="T1" fmla="*/ 0 h 1"/>
                <a:gd name="T2" fmla="*/ 3328 w 332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28" h="1">
                  <a:moveTo>
                    <a:pt x="0" y="0"/>
                  </a:moveTo>
                  <a:lnTo>
                    <a:pt x="3328" y="0"/>
                  </a:lnTo>
                </a:path>
              </a:pathLst>
            </a:custGeom>
            <a:noFill/>
            <a:ln w="381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8846" name="Line 126">
              <a:extLst>
                <a:ext uri="{FF2B5EF4-FFF2-40B4-BE49-F238E27FC236}">
                  <a16:creationId xmlns:a16="http://schemas.microsoft.com/office/drawing/2014/main" id="{C7B2DC84-7990-2271-7528-47218A9710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8" y="2317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158862" name="Object 142">
              <a:extLst>
                <a:ext uri="{FF2B5EF4-FFF2-40B4-BE49-F238E27FC236}">
                  <a16:creationId xmlns:a16="http://schemas.microsoft.com/office/drawing/2014/main" id="{036CB212-841C-69F7-61AA-ACA01B14F7C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41" y="1968"/>
            <a:ext cx="145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64880" imgH="393480" progId="Equation.3">
                    <p:embed/>
                  </p:oleObj>
                </mc:Choice>
                <mc:Fallback>
                  <p:oleObj name="Equation" r:id="rId9" imgW="164880" imgH="393480" progId="Equation.3">
                    <p:embed/>
                    <p:pic>
                      <p:nvPicPr>
                        <p:cNvPr id="158862" name="Object 142">
                          <a:extLst>
                            <a:ext uri="{FF2B5EF4-FFF2-40B4-BE49-F238E27FC236}">
                              <a16:creationId xmlns:a16="http://schemas.microsoft.com/office/drawing/2014/main" id="{036CB212-841C-69F7-61AA-ACA01B14F7C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1" y="1968"/>
                          <a:ext cx="145" cy="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8864" name="Object 144">
              <a:extLst>
                <a:ext uri="{FF2B5EF4-FFF2-40B4-BE49-F238E27FC236}">
                  <a16:creationId xmlns:a16="http://schemas.microsoft.com/office/drawing/2014/main" id="{9266D8D5-2E2B-A6D4-502D-64DAA6A2BD4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92" y="2178"/>
            <a:ext cx="123" cy="1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39680" imgH="139680" progId="Equation.3">
                    <p:embed/>
                  </p:oleObj>
                </mc:Choice>
                <mc:Fallback>
                  <p:oleObj name="Equation" r:id="rId11" imgW="139680" imgH="139680" progId="Equation.3">
                    <p:embed/>
                    <p:pic>
                      <p:nvPicPr>
                        <p:cNvPr id="158864" name="Object 144">
                          <a:extLst>
                            <a:ext uri="{FF2B5EF4-FFF2-40B4-BE49-F238E27FC236}">
                              <a16:creationId xmlns:a16="http://schemas.microsoft.com/office/drawing/2014/main" id="{9266D8D5-2E2B-A6D4-502D-64DAA6A2BD4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2" y="2178"/>
                          <a:ext cx="123" cy="1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8865" name="Line 145">
              <a:extLst>
                <a:ext uri="{FF2B5EF4-FFF2-40B4-BE49-F238E27FC236}">
                  <a16:creationId xmlns:a16="http://schemas.microsoft.com/office/drawing/2014/main" id="{989876A1-B136-C059-B0CC-1315AE3C47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4" y="2311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158866" name="Object 146">
              <a:extLst>
                <a:ext uri="{FF2B5EF4-FFF2-40B4-BE49-F238E27FC236}">
                  <a16:creationId xmlns:a16="http://schemas.microsoft.com/office/drawing/2014/main" id="{EE16E7EB-BD50-52C5-E136-269A41DFD71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12" y="1972"/>
            <a:ext cx="212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241200" imgH="393480" progId="Equation.3">
                    <p:embed/>
                  </p:oleObj>
                </mc:Choice>
                <mc:Fallback>
                  <p:oleObj name="Equation" r:id="rId13" imgW="241200" imgH="393480" progId="Equation.3">
                    <p:embed/>
                    <p:pic>
                      <p:nvPicPr>
                        <p:cNvPr id="158866" name="Object 146">
                          <a:extLst>
                            <a:ext uri="{FF2B5EF4-FFF2-40B4-BE49-F238E27FC236}">
                              <a16:creationId xmlns:a16="http://schemas.microsoft.com/office/drawing/2014/main" id="{EE16E7EB-BD50-52C5-E136-269A41DFD71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2" y="1972"/>
                          <a:ext cx="212" cy="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8867" name="Line 147">
              <a:extLst>
                <a:ext uri="{FF2B5EF4-FFF2-40B4-BE49-F238E27FC236}">
                  <a16:creationId xmlns:a16="http://schemas.microsoft.com/office/drawing/2014/main" id="{35703D6D-1B04-B5B7-63CC-C217CD2CA3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0" y="2315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8863" name="Line 143">
              <a:extLst>
                <a:ext uri="{FF2B5EF4-FFF2-40B4-BE49-F238E27FC236}">
                  <a16:creationId xmlns:a16="http://schemas.microsoft.com/office/drawing/2014/main" id="{70C3C211-D7C9-79E9-A41A-70E19C25BE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2307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158927" name="Object 207">
              <a:extLst>
                <a:ext uri="{FF2B5EF4-FFF2-40B4-BE49-F238E27FC236}">
                  <a16:creationId xmlns:a16="http://schemas.microsoft.com/office/drawing/2014/main" id="{652A226C-0346-D23B-6D05-38A02CB6F90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73" y="1986"/>
            <a:ext cx="145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64880" imgH="393480" progId="Equation.3">
                    <p:embed/>
                  </p:oleObj>
                </mc:Choice>
                <mc:Fallback>
                  <p:oleObj name="Equation" r:id="rId15" imgW="164880" imgH="393480" progId="Equation.3">
                    <p:embed/>
                    <p:pic>
                      <p:nvPicPr>
                        <p:cNvPr id="158927" name="Object 207">
                          <a:extLst>
                            <a:ext uri="{FF2B5EF4-FFF2-40B4-BE49-F238E27FC236}">
                              <a16:creationId xmlns:a16="http://schemas.microsoft.com/office/drawing/2014/main" id="{652A226C-0346-D23B-6D05-38A02CB6F90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3" y="1986"/>
                          <a:ext cx="145" cy="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8928" name="Object 208">
              <a:extLst>
                <a:ext uri="{FF2B5EF4-FFF2-40B4-BE49-F238E27FC236}">
                  <a16:creationId xmlns:a16="http://schemas.microsoft.com/office/drawing/2014/main" id="{0FB7A6F0-7B8A-294F-E4E0-30C736AA710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80" y="1966"/>
            <a:ext cx="223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253800" imgH="393480" progId="Equation.3">
                    <p:embed/>
                  </p:oleObj>
                </mc:Choice>
                <mc:Fallback>
                  <p:oleObj name="Equation" r:id="rId17" imgW="253800" imgH="393480" progId="Equation.3">
                    <p:embed/>
                    <p:pic>
                      <p:nvPicPr>
                        <p:cNvPr id="158928" name="Object 208">
                          <a:extLst>
                            <a:ext uri="{FF2B5EF4-FFF2-40B4-BE49-F238E27FC236}">
                              <a16:creationId xmlns:a16="http://schemas.microsoft.com/office/drawing/2014/main" id="{0FB7A6F0-7B8A-294F-E4E0-30C736AA710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0" y="1966"/>
                          <a:ext cx="223" cy="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8929" name="Object 209">
              <a:extLst>
                <a:ext uri="{FF2B5EF4-FFF2-40B4-BE49-F238E27FC236}">
                  <a16:creationId xmlns:a16="http://schemas.microsoft.com/office/drawing/2014/main" id="{4C46F3BB-67B9-56CB-A29A-6C0541F1DA1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25" y="1988"/>
            <a:ext cx="145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64880" imgH="393480" progId="Equation.3">
                    <p:embed/>
                  </p:oleObj>
                </mc:Choice>
                <mc:Fallback>
                  <p:oleObj name="Equation" r:id="rId19" imgW="164880" imgH="393480" progId="Equation.3">
                    <p:embed/>
                    <p:pic>
                      <p:nvPicPr>
                        <p:cNvPr id="158929" name="Object 209">
                          <a:extLst>
                            <a:ext uri="{FF2B5EF4-FFF2-40B4-BE49-F238E27FC236}">
                              <a16:creationId xmlns:a16="http://schemas.microsoft.com/office/drawing/2014/main" id="{4C46F3BB-67B9-56CB-A29A-6C0541F1DA1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5" y="1988"/>
                          <a:ext cx="145" cy="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8930" name="Line 210">
              <a:extLst>
                <a:ext uri="{FF2B5EF4-FFF2-40B4-BE49-F238E27FC236}">
                  <a16:creationId xmlns:a16="http://schemas.microsoft.com/office/drawing/2014/main" id="{2CFB5CAB-82D9-71D2-B26C-A7F490C45B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8" y="2317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58931" name="Group 211">
            <a:extLst>
              <a:ext uri="{FF2B5EF4-FFF2-40B4-BE49-F238E27FC236}">
                <a16:creationId xmlns:a16="http://schemas.microsoft.com/office/drawing/2014/main" id="{FB20F41A-F756-178B-F8D5-727C4AAA97A9}"/>
              </a:ext>
            </a:extLst>
          </p:cNvPr>
          <p:cNvGrpSpPr>
            <a:grpSpLocks/>
          </p:cNvGrpSpPr>
          <p:nvPr/>
        </p:nvGrpSpPr>
        <p:grpSpPr bwMode="auto">
          <a:xfrm>
            <a:off x="2206625" y="2698750"/>
            <a:ext cx="5349875" cy="1212850"/>
            <a:chOff x="1950" y="3204"/>
            <a:chExt cx="3370" cy="764"/>
          </a:xfrm>
        </p:grpSpPr>
        <p:graphicFrame>
          <p:nvGraphicFramePr>
            <p:cNvPr id="158777" name="Object 57">
              <a:extLst>
                <a:ext uri="{FF2B5EF4-FFF2-40B4-BE49-F238E27FC236}">
                  <a16:creationId xmlns:a16="http://schemas.microsoft.com/office/drawing/2014/main" id="{88E55446-AC27-5CAE-9720-4ACF8E264F5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20" y="3220"/>
            <a:ext cx="156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64880" imgH="393480" progId="Equation.3">
                    <p:embed/>
                  </p:oleObj>
                </mc:Choice>
                <mc:Fallback>
                  <p:oleObj name="Equation" r:id="rId21" imgW="164880" imgH="393480" progId="Equation.3">
                    <p:embed/>
                    <p:pic>
                      <p:nvPicPr>
                        <p:cNvPr id="158777" name="Object 57">
                          <a:extLst>
                            <a:ext uri="{FF2B5EF4-FFF2-40B4-BE49-F238E27FC236}">
                              <a16:creationId xmlns:a16="http://schemas.microsoft.com/office/drawing/2014/main" id="{88E55446-AC27-5CAE-9720-4ACF8E264F5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0" y="3220"/>
                          <a:ext cx="156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8778" name="Object 58">
              <a:extLst>
                <a:ext uri="{FF2B5EF4-FFF2-40B4-BE49-F238E27FC236}">
                  <a16:creationId xmlns:a16="http://schemas.microsoft.com/office/drawing/2014/main" id="{CC90F7DB-F617-FA09-A921-7EC85EECD7A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12" y="3228"/>
            <a:ext cx="156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164880" imgH="393480" progId="Equation.3">
                    <p:embed/>
                  </p:oleObj>
                </mc:Choice>
                <mc:Fallback>
                  <p:oleObj name="Equation" r:id="rId23" imgW="164880" imgH="393480" progId="Equation.3">
                    <p:embed/>
                    <p:pic>
                      <p:nvPicPr>
                        <p:cNvPr id="158778" name="Object 58">
                          <a:extLst>
                            <a:ext uri="{FF2B5EF4-FFF2-40B4-BE49-F238E27FC236}">
                              <a16:creationId xmlns:a16="http://schemas.microsoft.com/office/drawing/2014/main" id="{CC90F7DB-F617-FA09-A921-7EC85EECD7A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2" y="3228"/>
                          <a:ext cx="156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8779" name="Object 59">
              <a:extLst>
                <a:ext uri="{FF2B5EF4-FFF2-40B4-BE49-F238E27FC236}">
                  <a16:creationId xmlns:a16="http://schemas.microsoft.com/office/drawing/2014/main" id="{FB2C9F00-D150-BB0F-0D49-EA5CDC2F9FD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36" y="3220"/>
            <a:ext cx="156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164880" imgH="393480" progId="Equation.3">
                    <p:embed/>
                  </p:oleObj>
                </mc:Choice>
                <mc:Fallback>
                  <p:oleObj name="Equation" r:id="rId25" imgW="164880" imgH="393480" progId="Equation.3">
                    <p:embed/>
                    <p:pic>
                      <p:nvPicPr>
                        <p:cNvPr id="158779" name="Object 59">
                          <a:extLst>
                            <a:ext uri="{FF2B5EF4-FFF2-40B4-BE49-F238E27FC236}">
                              <a16:creationId xmlns:a16="http://schemas.microsoft.com/office/drawing/2014/main" id="{FB2C9F00-D150-BB0F-0D49-EA5CDC2F9FD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6" y="3220"/>
                          <a:ext cx="156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8781" name="Object 61">
              <a:extLst>
                <a:ext uri="{FF2B5EF4-FFF2-40B4-BE49-F238E27FC236}">
                  <a16:creationId xmlns:a16="http://schemas.microsoft.com/office/drawing/2014/main" id="{E9386843-D6D7-4BBA-CA0D-AF909E1A8F0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12" y="3212"/>
            <a:ext cx="240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253800" imgH="393480" progId="Equation.3">
                    <p:embed/>
                  </p:oleObj>
                </mc:Choice>
                <mc:Fallback>
                  <p:oleObj name="Equation" r:id="rId27" imgW="253800" imgH="393480" progId="Equation.3">
                    <p:embed/>
                    <p:pic>
                      <p:nvPicPr>
                        <p:cNvPr id="158781" name="Object 61">
                          <a:extLst>
                            <a:ext uri="{FF2B5EF4-FFF2-40B4-BE49-F238E27FC236}">
                              <a16:creationId xmlns:a16="http://schemas.microsoft.com/office/drawing/2014/main" id="{E9386843-D6D7-4BBA-CA0D-AF909E1A8F0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2" y="3212"/>
                          <a:ext cx="240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8794" name="Rectangle 74">
              <a:extLst>
                <a:ext uri="{FF2B5EF4-FFF2-40B4-BE49-F238E27FC236}">
                  <a16:creationId xmlns:a16="http://schemas.microsoft.com/office/drawing/2014/main" id="{C0B3FA2C-0F8C-0D42-4655-8F8055CF9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4" y="3677"/>
              <a:ext cx="424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buFontTx/>
                <a:buNone/>
              </a:pPr>
              <a:r>
                <a:rPr lang="en-US" altLang="en-US" sz="2000"/>
                <a:t>0</a:t>
              </a:r>
            </a:p>
          </p:txBody>
        </p:sp>
        <p:sp>
          <p:nvSpPr>
            <p:cNvPr id="158793" name="Rectangle 73">
              <a:extLst>
                <a:ext uri="{FF2B5EF4-FFF2-40B4-BE49-F238E27FC236}">
                  <a16:creationId xmlns:a16="http://schemas.microsoft.com/office/drawing/2014/main" id="{6FD831F6-2424-8FBF-8025-6E2BEA7E3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2" y="3653"/>
              <a:ext cx="332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buFontTx/>
                <a:buNone/>
              </a:pPr>
              <a:r>
                <a:rPr lang="en-US" altLang="en-US" sz="2000"/>
                <a:t>2</a:t>
              </a:r>
            </a:p>
          </p:txBody>
        </p:sp>
        <p:sp>
          <p:nvSpPr>
            <p:cNvPr id="158792" name="Rectangle 72">
              <a:extLst>
                <a:ext uri="{FF2B5EF4-FFF2-40B4-BE49-F238E27FC236}">
                  <a16:creationId xmlns:a16="http://schemas.microsoft.com/office/drawing/2014/main" id="{491288D5-A662-CDF7-C6C4-B0FDB5374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2" y="3653"/>
              <a:ext cx="288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buFontTx/>
                <a:buNone/>
              </a:pPr>
              <a:r>
                <a:rPr lang="en-US" altLang="en-US" sz="2000"/>
                <a:t>0</a:t>
              </a:r>
            </a:p>
          </p:txBody>
        </p:sp>
        <p:sp>
          <p:nvSpPr>
            <p:cNvPr id="158791" name="Rectangle 71">
              <a:extLst>
                <a:ext uri="{FF2B5EF4-FFF2-40B4-BE49-F238E27FC236}">
                  <a16:creationId xmlns:a16="http://schemas.microsoft.com/office/drawing/2014/main" id="{8A3995E9-3422-45EB-1F28-E7C256E71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3669"/>
              <a:ext cx="312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buFontTx/>
                <a:buNone/>
              </a:pPr>
              <a:r>
                <a:rPr lang="en-CA" altLang="en-US" sz="2000"/>
                <a:t>–2</a:t>
              </a:r>
              <a:endParaRPr lang="en-US" altLang="en-US" sz="2000"/>
            </a:p>
          </p:txBody>
        </p:sp>
        <p:sp>
          <p:nvSpPr>
            <p:cNvPr id="158790" name="Rectangle 70">
              <a:extLst>
                <a:ext uri="{FF2B5EF4-FFF2-40B4-BE49-F238E27FC236}">
                  <a16:creationId xmlns:a16="http://schemas.microsoft.com/office/drawing/2014/main" id="{28E034CE-0AA7-0EB7-9F48-38741BC1D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" y="3677"/>
              <a:ext cx="452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buFontTx/>
                <a:buNone/>
              </a:pPr>
              <a:r>
                <a:rPr lang="en-US" altLang="en-US" sz="2000"/>
                <a:t>0</a:t>
              </a:r>
            </a:p>
          </p:txBody>
        </p:sp>
        <p:sp>
          <p:nvSpPr>
            <p:cNvPr id="158789" name="Rectangle 69">
              <a:extLst>
                <a:ext uri="{FF2B5EF4-FFF2-40B4-BE49-F238E27FC236}">
                  <a16:creationId xmlns:a16="http://schemas.microsoft.com/office/drawing/2014/main" id="{C07994C6-C5EF-1FDD-88C7-510A29598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" y="3677"/>
              <a:ext cx="1164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CA" altLang="en-US" sz="2000" i="1"/>
                <a:t>y</a:t>
              </a:r>
              <a:r>
                <a:rPr lang="en-CA" altLang="en-US" sz="2000"/>
                <a:t> =  –2 sin 3</a:t>
              </a:r>
              <a:r>
                <a:rPr lang="en-CA" altLang="en-US" sz="2000" i="1"/>
                <a:t>x</a:t>
              </a:r>
              <a:endParaRPr lang="en-US" altLang="en-US" sz="2000"/>
            </a:p>
          </p:txBody>
        </p:sp>
        <p:sp>
          <p:nvSpPr>
            <p:cNvPr id="158784" name="Rectangle 64">
              <a:extLst>
                <a:ext uri="{FF2B5EF4-FFF2-40B4-BE49-F238E27FC236}">
                  <a16:creationId xmlns:a16="http://schemas.microsoft.com/office/drawing/2014/main" id="{710E3C83-64E7-BC65-004C-D05A1AB31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" y="3316"/>
              <a:ext cx="460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buFontTx/>
                <a:buNone/>
              </a:pPr>
              <a:r>
                <a:rPr lang="en-US" altLang="en-US" sz="2000"/>
                <a:t>0</a:t>
              </a:r>
            </a:p>
          </p:txBody>
        </p:sp>
        <p:sp>
          <p:nvSpPr>
            <p:cNvPr id="158783" name="Rectangle 63">
              <a:extLst>
                <a:ext uri="{FF2B5EF4-FFF2-40B4-BE49-F238E27FC236}">
                  <a16:creationId xmlns:a16="http://schemas.microsoft.com/office/drawing/2014/main" id="{B8E605EB-0010-932A-39FC-8489B2CFB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" y="3228"/>
              <a:ext cx="1052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buFontTx/>
                <a:buNone/>
              </a:pPr>
              <a:r>
                <a:rPr lang="en-US" altLang="en-US" sz="2000" i="1"/>
                <a:t>x</a:t>
              </a:r>
            </a:p>
          </p:txBody>
        </p:sp>
        <p:sp>
          <p:nvSpPr>
            <p:cNvPr id="158804" name="Freeform 84">
              <a:extLst>
                <a:ext uri="{FF2B5EF4-FFF2-40B4-BE49-F238E27FC236}">
                  <a16:creationId xmlns:a16="http://schemas.microsoft.com/office/drawing/2014/main" id="{04952B24-BA51-0356-933A-0960E3224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" y="3204"/>
              <a:ext cx="4" cy="756"/>
            </a:xfrm>
            <a:custGeom>
              <a:avLst/>
              <a:gdLst>
                <a:gd name="T0" fmla="*/ 4 w 4"/>
                <a:gd name="T1" fmla="*/ 0 h 756"/>
                <a:gd name="T2" fmla="*/ 0 w 4"/>
                <a:gd name="T3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756">
                  <a:moveTo>
                    <a:pt x="4" y="0"/>
                  </a:moveTo>
                  <a:lnTo>
                    <a:pt x="0" y="756"/>
                  </a:lnTo>
                </a:path>
              </a:pathLst>
            </a:custGeom>
            <a:noFill/>
            <a:ln w="12700" cap="sq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8795" name="Freeform 75">
              <a:extLst>
                <a:ext uri="{FF2B5EF4-FFF2-40B4-BE49-F238E27FC236}">
                  <a16:creationId xmlns:a16="http://schemas.microsoft.com/office/drawing/2014/main" id="{21ABF170-0143-10FC-9E36-67DAC1A59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" y="3216"/>
              <a:ext cx="3362" cy="1"/>
            </a:xfrm>
            <a:custGeom>
              <a:avLst/>
              <a:gdLst>
                <a:gd name="T0" fmla="*/ 0 w 3362"/>
                <a:gd name="T1" fmla="*/ 0 h 1"/>
                <a:gd name="T2" fmla="*/ 3362 w 3362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62" h="1">
                  <a:moveTo>
                    <a:pt x="0" y="0"/>
                  </a:moveTo>
                  <a:lnTo>
                    <a:pt x="3362" y="0"/>
                  </a:lnTo>
                </a:path>
              </a:pathLst>
            </a:custGeom>
            <a:noFill/>
            <a:ln w="12700" cap="sq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8796" name="Freeform 76">
              <a:extLst>
                <a:ext uri="{FF2B5EF4-FFF2-40B4-BE49-F238E27FC236}">
                  <a16:creationId xmlns:a16="http://schemas.microsoft.com/office/drawing/2014/main" id="{B60E6A16-5BA3-6F0D-1839-BCBD4CAC4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" y="3600"/>
              <a:ext cx="3360" cy="2"/>
            </a:xfrm>
            <a:custGeom>
              <a:avLst/>
              <a:gdLst>
                <a:gd name="T0" fmla="*/ 0 w 3360"/>
                <a:gd name="T1" fmla="*/ 2 h 2"/>
                <a:gd name="T2" fmla="*/ 3360 w 3360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60" h="2">
                  <a:moveTo>
                    <a:pt x="0" y="2"/>
                  </a:moveTo>
                  <a:lnTo>
                    <a:pt x="3360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8797" name="Freeform 77">
              <a:extLst>
                <a:ext uri="{FF2B5EF4-FFF2-40B4-BE49-F238E27FC236}">
                  <a16:creationId xmlns:a16="http://schemas.microsoft.com/office/drawing/2014/main" id="{C9FD2C03-0AB9-3D41-ED18-6E608D4C3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" y="3959"/>
              <a:ext cx="3360" cy="1"/>
            </a:xfrm>
            <a:custGeom>
              <a:avLst/>
              <a:gdLst>
                <a:gd name="T0" fmla="*/ 0 w 3360"/>
                <a:gd name="T1" fmla="*/ 0 h 1"/>
                <a:gd name="T2" fmla="*/ 3360 w 3360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60" h="1">
                  <a:moveTo>
                    <a:pt x="0" y="0"/>
                  </a:moveTo>
                  <a:lnTo>
                    <a:pt x="3360" y="1"/>
                  </a:lnTo>
                </a:path>
              </a:pathLst>
            </a:custGeom>
            <a:noFill/>
            <a:ln w="12700" cap="sq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8798" name="Line 78">
              <a:extLst>
                <a:ext uri="{FF2B5EF4-FFF2-40B4-BE49-F238E27FC236}">
                  <a16:creationId xmlns:a16="http://schemas.microsoft.com/office/drawing/2014/main" id="{228F669D-A7BF-57AD-DB1C-C9D1E72990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0" y="3212"/>
              <a:ext cx="0" cy="4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8799" name="Freeform 79">
              <a:extLst>
                <a:ext uri="{FF2B5EF4-FFF2-40B4-BE49-F238E27FC236}">
                  <a16:creationId xmlns:a16="http://schemas.microsoft.com/office/drawing/2014/main" id="{2F7D9B69-9544-1942-D09C-22B139053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" y="3212"/>
              <a:ext cx="4" cy="756"/>
            </a:xfrm>
            <a:custGeom>
              <a:avLst/>
              <a:gdLst>
                <a:gd name="T0" fmla="*/ 0 w 4"/>
                <a:gd name="T1" fmla="*/ 0 h 756"/>
                <a:gd name="T2" fmla="*/ 4 w 4"/>
                <a:gd name="T3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756">
                  <a:moveTo>
                    <a:pt x="0" y="0"/>
                  </a:moveTo>
                  <a:lnTo>
                    <a:pt x="4" y="75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8800" name="Freeform 80">
              <a:extLst>
                <a:ext uri="{FF2B5EF4-FFF2-40B4-BE49-F238E27FC236}">
                  <a16:creationId xmlns:a16="http://schemas.microsoft.com/office/drawing/2014/main" id="{EC23B7C1-FCDF-212F-5DF4-2FC510608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" y="3212"/>
              <a:ext cx="1" cy="740"/>
            </a:xfrm>
            <a:custGeom>
              <a:avLst/>
              <a:gdLst>
                <a:gd name="T0" fmla="*/ 0 w 1"/>
                <a:gd name="T1" fmla="*/ 0 h 740"/>
                <a:gd name="T2" fmla="*/ 0 w 1"/>
                <a:gd name="T3" fmla="*/ 74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740">
                  <a:moveTo>
                    <a:pt x="0" y="0"/>
                  </a:moveTo>
                  <a:lnTo>
                    <a:pt x="0" y="74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8801" name="Freeform 81">
              <a:extLst>
                <a:ext uri="{FF2B5EF4-FFF2-40B4-BE49-F238E27FC236}">
                  <a16:creationId xmlns:a16="http://schemas.microsoft.com/office/drawing/2014/main" id="{BE0CA65D-FD6C-898B-C891-1B021286A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3212"/>
              <a:ext cx="1" cy="748"/>
            </a:xfrm>
            <a:custGeom>
              <a:avLst/>
              <a:gdLst>
                <a:gd name="T0" fmla="*/ 0 w 1"/>
                <a:gd name="T1" fmla="*/ 0 h 748"/>
                <a:gd name="T2" fmla="*/ 0 w 1"/>
                <a:gd name="T3" fmla="*/ 748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748">
                  <a:moveTo>
                    <a:pt x="0" y="0"/>
                  </a:moveTo>
                  <a:lnTo>
                    <a:pt x="0" y="748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8802" name="Freeform 82">
              <a:extLst>
                <a:ext uri="{FF2B5EF4-FFF2-40B4-BE49-F238E27FC236}">
                  <a16:creationId xmlns:a16="http://schemas.microsoft.com/office/drawing/2014/main" id="{347C39C5-F5F9-C8D1-A419-2DCFF9DD1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3212"/>
              <a:ext cx="1" cy="756"/>
            </a:xfrm>
            <a:custGeom>
              <a:avLst/>
              <a:gdLst>
                <a:gd name="T0" fmla="*/ 0 w 1"/>
                <a:gd name="T1" fmla="*/ 0 h 756"/>
                <a:gd name="T2" fmla="*/ 0 w 1"/>
                <a:gd name="T3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756">
                  <a:moveTo>
                    <a:pt x="0" y="0"/>
                  </a:moveTo>
                  <a:lnTo>
                    <a:pt x="0" y="75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8803" name="Freeform 83">
              <a:extLst>
                <a:ext uri="{FF2B5EF4-FFF2-40B4-BE49-F238E27FC236}">
                  <a16:creationId xmlns:a16="http://schemas.microsoft.com/office/drawing/2014/main" id="{03D5B984-C65A-8100-1768-521C6BCDD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" y="3212"/>
              <a:ext cx="4" cy="756"/>
            </a:xfrm>
            <a:custGeom>
              <a:avLst/>
              <a:gdLst>
                <a:gd name="T0" fmla="*/ 4 w 4"/>
                <a:gd name="T1" fmla="*/ 0 h 756"/>
                <a:gd name="T2" fmla="*/ 0 w 4"/>
                <a:gd name="T3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756">
                  <a:moveTo>
                    <a:pt x="4" y="0"/>
                  </a:moveTo>
                  <a:lnTo>
                    <a:pt x="0" y="75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8809" name="Freeform 89">
              <a:extLst>
                <a:ext uri="{FF2B5EF4-FFF2-40B4-BE49-F238E27FC236}">
                  <a16:creationId xmlns:a16="http://schemas.microsoft.com/office/drawing/2014/main" id="{594992CD-D47E-2919-94F9-00899AF7A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" y="3626"/>
              <a:ext cx="1" cy="342"/>
            </a:xfrm>
            <a:custGeom>
              <a:avLst/>
              <a:gdLst>
                <a:gd name="T0" fmla="*/ 0 w 1"/>
                <a:gd name="T1" fmla="*/ 0 h 342"/>
                <a:gd name="T2" fmla="*/ 0 w 1"/>
                <a:gd name="T3" fmla="*/ 34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42">
                  <a:moveTo>
                    <a:pt x="0" y="0"/>
                  </a:moveTo>
                  <a:lnTo>
                    <a:pt x="0" y="342"/>
                  </a:lnTo>
                </a:path>
              </a:pathLst>
            </a:cu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58722" name="Rectangle 2">
            <a:extLst>
              <a:ext uri="{FF2B5EF4-FFF2-40B4-BE49-F238E27FC236}">
                <a16:creationId xmlns:a16="http://schemas.microsoft.com/office/drawing/2014/main" id="{CB30C5B4-9CF5-6788-1E24-8E13D318D1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66775" y="7753350"/>
            <a:ext cx="1733550" cy="1143000"/>
          </a:xfrm>
        </p:spPr>
        <p:txBody>
          <a:bodyPr/>
          <a:lstStyle/>
          <a:p>
            <a:r>
              <a:rPr lang="en-US" altLang="en-US" sz="800">
                <a:solidFill>
                  <a:schemeClr val="tx1"/>
                </a:solidFill>
                <a:cs typeface="Times New Roman" panose="02020603050405020304" pitchFamily="18" charset="0"/>
              </a:rPr>
              <a:t>Example: </a:t>
            </a:r>
            <a:r>
              <a:rPr lang="en-US" altLang="en-US" sz="800" i="1">
                <a:solidFill>
                  <a:schemeClr val="tx1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800">
                <a:solidFill>
                  <a:schemeClr val="tx1"/>
                </a:solidFill>
                <a:cs typeface="Times New Roman" panose="02020603050405020304" pitchFamily="18" charset="0"/>
              </a:rPr>
              <a:t> = 2 sin(-3</a:t>
            </a:r>
            <a:r>
              <a:rPr lang="en-US" altLang="en-US" sz="800" i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80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8724" name="Rectangle 4">
            <a:extLst>
              <a:ext uri="{FF2B5EF4-FFF2-40B4-BE49-F238E27FC236}">
                <a16:creationId xmlns:a16="http://schemas.microsoft.com/office/drawing/2014/main" id="{D4524BFC-C164-5106-97AB-E7B1020B1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31788"/>
            <a:ext cx="8153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n-US" sz="4400" b="1" dirty="0"/>
              <a:t>What if A is </a:t>
            </a:r>
            <a:r>
              <a:rPr lang="en-US" altLang="en-US" sz="4400" b="1" dirty="0">
                <a:solidFill>
                  <a:srgbClr val="C00000"/>
                </a:solidFill>
              </a:rPr>
              <a:t>a</a:t>
            </a:r>
            <a:r>
              <a:rPr lang="en-US" altLang="en-US" sz="4400" b="1" dirty="0"/>
              <a:t> negative number?</a:t>
            </a:r>
            <a:endParaRPr lang="en-US" altLang="en-US" sz="4400" dirty="0"/>
          </a:p>
        </p:txBody>
      </p:sp>
      <p:sp>
        <p:nvSpPr>
          <p:cNvPr id="158727" name="Rectangle 7">
            <a:extLst>
              <a:ext uri="{FF2B5EF4-FFF2-40B4-BE49-F238E27FC236}">
                <a16:creationId xmlns:a16="http://schemas.microsoft.com/office/drawing/2014/main" id="{C2F993E6-364D-9A9A-A427-1B89EDC36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1773238"/>
            <a:ext cx="3416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CA" altLang="en-US" dirty="0">
                <a:solidFill>
                  <a:srgbClr val="008080"/>
                </a:solidFill>
                <a:sym typeface="Symbol" panose="05050102010706020507" pitchFamily="18" charset="2"/>
              </a:rPr>
              <a:t>amplitude</a:t>
            </a:r>
            <a:r>
              <a:rPr lang="en-CA" altLang="en-US" dirty="0">
                <a:sym typeface="Symbol" panose="05050102010706020507" pitchFamily="18" charset="2"/>
              </a:rPr>
              <a:t>:   </a:t>
            </a:r>
            <a:r>
              <a:rPr lang="en-CA" altLang="en-US" dirty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endParaRPr lang="en-US" altLang="en-US" dirty="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  <p:sp>
        <p:nvSpPr>
          <p:cNvPr id="158731" name="Rectangle 11">
            <a:extLst>
              <a:ext uri="{FF2B5EF4-FFF2-40B4-BE49-F238E27FC236}">
                <a16:creationId xmlns:a16="http://schemas.microsoft.com/office/drawing/2014/main" id="{256A59BD-6EA5-74C7-A344-2383DFF7B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24088"/>
            <a:ext cx="416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CA" altLang="en-US"/>
              <a:t>Calculate the five key points.</a:t>
            </a:r>
            <a:r>
              <a:rPr lang="en-US" altLang="en-US"/>
              <a:t> </a:t>
            </a:r>
          </a:p>
        </p:txBody>
      </p:sp>
      <p:grpSp>
        <p:nvGrpSpPr>
          <p:cNvPr id="158947" name="Group 227">
            <a:extLst>
              <a:ext uri="{FF2B5EF4-FFF2-40B4-BE49-F238E27FC236}">
                <a16:creationId xmlns:a16="http://schemas.microsoft.com/office/drawing/2014/main" id="{21193654-4B7F-3305-48FA-387671B2DE13}"/>
              </a:ext>
            </a:extLst>
          </p:cNvPr>
          <p:cNvGrpSpPr>
            <a:grpSpLocks/>
          </p:cNvGrpSpPr>
          <p:nvPr/>
        </p:nvGrpSpPr>
        <p:grpSpPr bwMode="auto">
          <a:xfrm>
            <a:off x="2371725" y="4352925"/>
            <a:ext cx="4781550" cy="1716088"/>
            <a:chOff x="1422" y="1862"/>
            <a:chExt cx="3012" cy="1081"/>
          </a:xfrm>
        </p:grpSpPr>
        <p:sp>
          <p:nvSpPr>
            <p:cNvPr id="158934" name="Freeform 214">
              <a:extLst>
                <a:ext uri="{FF2B5EF4-FFF2-40B4-BE49-F238E27FC236}">
                  <a16:creationId xmlns:a16="http://schemas.microsoft.com/office/drawing/2014/main" id="{94ADCBDD-8526-9819-3582-98B29D7F3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" y="1890"/>
              <a:ext cx="660" cy="504"/>
            </a:xfrm>
            <a:custGeom>
              <a:avLst/>
              <a:gdLst>
                <a:gd name="T0" fmla="*/ 0 w 660"/>
                <a:gd name="T1" fmla="*/ 312 h 504"/>
                <a:gd name="T2" fmla="*/ 312 w 660"/>
                <a:gd name="T3" fmla="*/ 6 h 504"/>
                <a:gd name="T4" fmla="*/ 660 w 660"/>
                <a:gd name="T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0" h="504">
                  <a:moveTo>
                    <a:pt x="0" y="312"/>
                  </a:moveTo>
                  <a:cubicBezTo>
                    <a:pt x="52" y="261"/>
                    <a:pt x="162" y="0"/>
                    <a:pt x="312" y="6"/>
                  </a:cubicBezTo>
                  <a:cubicBezTo>
                    <a:pt x="462" y="12"/>
                    <a:pt x="588" y="400"/>
                    <a:pt x="660" y="504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8873" name="Freeform 153">
              <a:extLst>
                <a:ext uri="{FF2B5EF4-FFF2-40B4-BE49-F238E27FC236}">
                  <a16:creationId xmlns:a16="http://schemas.microsoft.com/office/drawing/2014/main" id="{1E29D577-9B7F-45C1-C9B9-57FC9B96E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6" y="1862"/>
              <a:ext cx="1556" cy="1081"/>
            </a:xfrm>
            <a:custGeom>
              <a:avLst/>
              <a:gdLst>
                <a:gd name="T0" fmla="*/ 0 w 1556"/>
                <a:gd name="T1" fmla="*/ 498 h 1081"/>
                <a:gd name="T2" fmla="*/ 464 w 1556"/>
                <a:gd name="T3" fmla="*/ 1010 h 1081"/>
                <a:gd name="T4" fmla="*/ 1152 w 1556"/>
                <a:gd name="T5" fmla="*/ 74 h 1081"/>
                <a:gd name="T6" fmla="*/ 1556 w 1556"/>
                <a:gd name="T7" fmla="*/ 568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6" h="1081">
                  <a:moveTo>
                    <a:pt x="0" y="498"/>
                  </a:moveTo>
                  <a:cubicBezTo>
                    <a:pt x="77" y="583"/>
                    <a:pt x="272" y="1081"/>
                    <a:pt x="464" y="1010"/>
                  </a:cubicBezTo>
                  <a:cubicBezTo>
                    <a:pt x="656" y="939"/>
                    <a:pt x="970" y="148"/>
                    <a:pt x="1152" y="74"/>
                  </a:cubicBezTo>
                  <a:cubicBezTo>
                    <a:pt x="1334" y="0"/>
                    <a:pt x="1472" y="465"/>
                    <a:pt x="1556" y="568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8874" name="Freeform 154">
              <a:extLst>
                <a:ext uri="{FF2B5EF4-FFF2-40B4-BE49-F238E27FC236}">
                  <a16:creationId xmlns:a16="http://schemas.microsoft.com/office/drawing/2014/main" id="{F1F00AC7-BFC0-6FD4-851A-A11FD2B2C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8" y="2028"/>
              <a:ext cx="846" cy="870"/>
            </a:xfrm>
            <a:custGeom>
              <a:avLst/>
              <a:gdLst>
                <a:gd name="T0" fmla="*/ 0 w 846"/>
                <a:gd name="T1" fmla="*/ 396 h 870"/>
                <a:gd name="T2" fmla="*/ 364 w 846"/>
                <a:gd name="T3" fmla="*/ 804 h 870"/>
                <a:gd name="T4" fmla="*/ 846 w 846"/>
                <a:gd name="T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6" h="870">
                  <a:moveTo>
                    <a:pt x="0" y="396"/>
                  </a:moveTo>
                  <a:cubicBezTo>
                    <a:pt x="61" y="463"/>
                    <a:pt x="223" y="870"/>
                    <a:pt x="364" y="804"/>
                  </a:cubicBezTo>
                  <a:cubicBezTo>
                    <a:pt x="536" y="738"/>
                    <a:pt x="746" y="167"/>
                    <a:pt x="846" y="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58940" name="Group 220">
            <a:extLst>
              <a:ext uri="{FF2B5EF4-FFF2-40B4-BE49-F238E27FC236}">
                <a16:creationId xmlns:a16="http://schemas.microsoft.com/office/drawing/2014/main" id="{3068FFEC-153F-4B53-847F-7B7CDA6DD851}"/>
              </a:ext>
            </a:extLst>
          </p:cNvPr>
          <p:cNvGrpSpPr>
            <a:grpSpLocks/>
          </p:cNvGrpSpPr>
          <p:nvPr/>
        </p:nvGrpSpPr>
        <p:grpSpPr bwMode="auto">
          <a:xfrm>
            <a:off x="2505075" y="5143500"/>
            <a:ext cx="950913" cy="530225"/>
            <a:chOff x="1506" y="2360"/>
            <a:chExt cx="599" cy="334"/>
          </a:xfrm>
        </p:grpSpPr>
        <p:sp>
          <p:nvSpPr>
            <p:cNvPr id="158872" name="Oval 152">
              <a:extLst>
                <a:ext uri="{FF2B5EF4-FFF2-40B4-BE49-F238E27FC236}">
                  <a16:creationId xmlns:a16="http://schemas.microsoft.com/office/drawing/2014/main" id="{9E02EEBD-5CDE-C4B0-4DF0-EDBD88B26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8" y="2360"/>
              <a:ext cx="57" cy="57"/>
            </a:xfrm>
            <a:prstGeom prst="ellipse">
              <a:avLst/>
            </a:prstGeom>
            <a:solidFill>
              <a:srgbClr val="008080"/>
            </a:solidFill>
            <a:ln w="38100">
              <a:solidFill>
                <a:srgbClr val="0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altLang="en-US"/>
            </a:p>
            <a:p>
              <a:pPr algn="ctr">
                <a:lnSpc>
                  <a:spcPct val="100000"/>
                </a:lnSpc>
              </a:pPr>
              <a:endParaRPr lang="en-US" altLang="en-US"/>
            </a:p>
          </p:txBody>
        </p:sp>
        <p:sp>
          <p:nvSpPr>
            <p:cNvPr id="158886" name="Rectangle 166">
              <a:extLst>
                <a:ext uri="{FF2B5EF4-FFF2-40B4-BE49-F238E27FC236}">
                  <a16:creationId xmlns:a16="http://schemas.microsoft.com/office/drawing/2014/main" id="{63FE8CD1-72E2-8BBF-7F6E-29EBC51BF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6" y="2406"/>
              <a:ext cx="5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CA" altLang="en-US">
                  <a:solidFill>
                    <a:srgbClr val="008080"/>
                  </a:solidFill>
                </a:rPr>
                <a:t>(0, 0)</a:t>
              </a:r>
              <a:endParaRPr lang="en-US" altLang="en-US">
                <a:solidFill>
                  <a:srgbClr val="008080"/>
                </a:solidFill>
              </a:endParaRPr>
            </a:p>
          </p:txBody>
        </p:sp>
      </p:grpSp>
      <p:grpSp>
        <p:nvGrpSpPr>
          <p:cNvPr id="158937" name="Group 217">
            <a:extLst>
              <a:ext uri="{FF2B5EF4-FFF2-40B4-BE49-F238E27FC236}">
                <a16:creationId xmlns:a16="http://schemas.microsoft.com/office/drawing/2014/main" id="{90B3355A-A26E-9329-2220-DA337515C7C1}"/>
              </a:ext>
            </a:extLst>
          </p:cNvPr>
          <p:cNvGrpSpPr>
            <a:grpSpLocks/>
          </p:cNvGrpSpPr>
          <p:nvPr/>
        </p:nvGrpSpPr>
        <p:grpSpPr bwMode="auto">
          <a:xfrm>
            <a:off x="4448175" y="5156200"/>
            <a:ext cx="920750" cy="687388"/>
            <a:chOff x="2730" y="2368"/>
            <a:chExt cx="580" cy="433"/>
          </a:xfrm>
        </p:grpSpPr>
        <p:sp>
          <p:nvSpPr>
            <p:cNvPr id="158871" name="Oval 151">
              <a:extLst>
                <a:ext uri="{FF2B5EF4-FFF2-40B4-BE49-F238E27FC236}">
                  <a16:creationId xmlns:a16="http://schemas.microsoft.com/office/drawing/2014/main" id="{169457DB-0129-E3C0-DDB9-BDCCB6202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368"/>
              <a:ext cx="57" cy="57"/>
            </a:xfrm>
            <a:prstGeom prst="ellipse">
              <a:avLst/>
            </a:prstGeom>
            <a:solidFill>
              <a:srgbClr val="008080"/>
            </a:solidFill>
            <a:ln w="38100">
              <a:solidFill>
                <a:srgbClr val="0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58888" name="Rectangle 168">
              <a:extLst>
                <a:ext uri="{FF2B5EF4-FFF2-40B4-BE49-F238E27FC236}">
                  <a16:creationId xmlns:a16="http://schemas.microsoft.com/office/drawing/2014/main" id="{8B4258E0-06A4-9075-3DCD-97538007A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0" y="2454"/>
              <a:ext cx="5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CA" altLang="en-US">
                  <a:solidFill>
                    <a:srgbClr val="008080"/>
                  </a:solidFill>
                </a:rPr>
                <a:t>(   , 0)</a:t>
              </a:r>
              <a:endParaRPr lang="en-US" altLang="en-US">
                <a:solidFill>
                  <a:srgbClr val="008080"/>
                </a:solidFill>
              </a:endParaRPr>
            </a:p>
          </p:txBody>
        </p:sp>
        <p:graphicFrame>
          <p:nvGraphicFramePr>
            <p:cNvPr id="158890" name="Object 170">
              <a:extLst>
                <a:ext uri="{FF2B5EF4-FFF2-40B4-BE49-F238E27FC236}">
                  <a16:creationId xmlns:a16="http://schemas.microsoft.com/office/drawing/2014/main" id="{F4B34604-86DD-8148-CD77-12E44F19CD7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57" y="2454"/>
            <a:ext cx="145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164880" imgH="393480" progId="Equation.3">
                    <p:embed/>
                  </p:oleObj>
                </mc:Choice>
                <mc:Fallback>
                  <p:oleObj name="Equation" r:id="rId29" imgW="164880" imgH="393480" progId="Equation.3">
                    <p:embed/>
                    <p:pic>
                      <p:nvPicPr>
                        <p:cNvPr id="158890" name="Object 170">
                          <a:extLst>
                            <a:ext uri="{FF2B5EF4-FFF2-40B4-BE49-F238E27FC236}">
                              <a16:creationId xmlns:a16="http://schemas.microsoft.com/office/drawing/2014/main" id="{F4B34604-86DD-8148-CD77-12E44F19CD7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7" y="2454"/>
                          <a:ext cx="145" cy="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8938" name="Group 218">
            <a:extLst>
              <a:ext uri="{FF2B5EF4-FFF2-40B4-BE49-F238E27FC236}">
                <a16:creationId xmlns:a16="http://schemas.microsoft.com/office/drawing/2014/main" id="{117DEC94-03CF-B413-6541-CA7000F584A4}"/>
              </a:ext>
            </a:extLst>
          </p:cNvPr>
          <p:cNvGrpSpPr>
            <a:grpSpLocks/>
          </p:cNvGrpSpPr>
          <p:nvPr/>
        </p:nvGrpSpPr>
        <p:grpSpPr bwMode="auto">
          <a:xfrm>
            <a:off x="4772025" y="3978275"/>
            <a:ext cx="920750" cy="550863"/>
            <a:chOff x="2934" y="1626"/>
            <a:chExt cx="580" cy="347"/>
          </a:xfrm>
        </p:grpSpPr>
        <p:sp>
          <p:nvSpPr>
            <p:cNvPr id="158869" name="Oval 149">
              <a:extLst>
                <a:ext uri="{FF2B5EF4-FFF2-40B4-BE49-F238E27FC236}">
                  <a16:creationId xmlns:a16="http://schemas.microsoft.com/office/drawing/2014/main" id="{67D62270-D3B5-2276-C4DB-5FA700026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" y="1904"/>
              <a:ext cx="57" cy="57"/>
            </a:xfrm>
            <a:prstGeom prst="ellipse">
              <a:avLst/>
            </a:prstGeom>
            <a:solidFill>
              <a:srgbClr val="008080"/>
            </a:solidFill>
            <a:ln w="38100">
              <a:solidFill>
                <a:srgbClr val="0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58889" name="Rectangle 169">
              <a:extLst>
                <a:ext uri="{FF2B5EF4-FFF2-40B4-BE49-F238E27FC236}">
                  <a16:creationId xmlns:a16="http://schemas.microsoft.com/office/drawing/2014/main" id="{F0004FD8-C0BF-E431-298E-7F03F973B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4" y="1626"/>
              <a:ext cx="5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CA" altLang="en-US">
                  <a:solidFill>
                    <a:srgbClr val="008080"/>
                  </a:solidFill>
                </a:rPr>
                <a:t>(   , 2)</a:t>
              </a:r>
              <a:endParaRPr lang="en-US" altLang="en-US">
                <a:solidFill>
                  <a:srgbClr val="008080"/>
                </a:solidFill>
              </a:endParaRPr>
            </a:p>
          </p:txBody>
        </p:sp>
        <p:graphicFrame>
          <p:nvGraphicFramePr>
            <p:cNvPr id="158891" name="Object 171">
              <a:extLst>
                <a:ext uri="{FF2B5EF4-FFF2-40B4-BE49-F238E27FC236}">
                  <a16:creationId xmlns:a16="http://schemas.microsoft.com/office/drawing/2014/main" id="{1D735458-4D8A-8497-4624-41F78D107A5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45" y="1626"/>
            <a:ext cx="145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1" imgW="164880" imgH="393480" progId="Equation.3">
                    <p:embed/>
                  </p:oleObj>
                </mc:Choice>
                <mc:Fallback>
                  <p:oleObj name="Equation" r:id="rId31" imgW="164880" imgH="393480" progId="Equation.3">
                    <p:embed/>
                    <p:pic>
                      <p:nvPicPr>
                        <p:cNvPr id="158891" name="Object 171">
                          <a:extLst>
                            <a:ext uri="{FF2B5EF4-FFF2-40B4-BE49-F238E27FC236}">
                              <a16:creationId xmlns:a16="http://schemas.microsoft.com/office/drawing/2014/main" id="{1D735458-4D8A-8497-4624-41F78D107A5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5" y="1626"/>
                          <a:ext cx="145" cy="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8939" name="Group 219">
            <a:extLst>
              <a:ext uri="{FF2B5EF4-FFF2-40B4-BE49-F238E27FC236}">
                <a16:creationId xmlns:a16="http://schemas.microsoft.com/office/drawing/2014/main" id="{7F0132AF-46BA-33E2-BE25-DFC0DA5B258B}"/>
              </a:ext>
            </a:extLst>
          </p:cNvPr>
          <p:cNvGrpSpPr>
            <a:grpSpLocks/>
          </p:cNvGrpSpPr>
          <p:nvPr/>
        </p:nvGrpSpPr>
        <p:grpSpPr bwMode="auto">
          <a:xfrm>
            <a:off x="3578225" y="5842000"/>
            <a:ext cx="971550" cy="563563"/>
            <a:chOff x="2182" y="2800"/>
            <a:chExt cx="612" cy="355"/>
          </a:xfrm>
        </p:grpSpPr>
        <p:sp>
          <p:nvSpPr>
            <p:cNvPr id="158868" name="Oval 148">
              <a:extLst>
                <a:ext uri="{FF2B5EF4-FFF2-40B4-BE49-F238E27FC236}">
                  <a16:creationId xmlns:a16="http://schemas.microsoft.com/office/drawing/2014/main" id="{B90A30F2-47F7-753B-2660-9B5B8A675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846"/>
              <a:ext cx="57" cy="57"/>
            </a:xfrm>
            <a:prstGeom prst="ellipse">
              <a:avLst/>
            </a:prstGeom>
            <a:solidFill>
              <a:srgbClr val="008080"/>
            </a:solidFill>
            <a:ln w="38100">
              <a:solidFill>
                <a:srgbClr val="0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58887" name="Rectangle 167">
              <a:extLst>
                <a:ext uri="{FF2B5EF4-FFF2-40B4-BE49-F238E27FC236}">
                  <a16:creationId xmlns:a16="http://schemas.microsoft.com/office/drawing/2014/main" id="{4CEBEF59-EEEC-FA51-87E5-5BA01B3DB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2" y="2800"/>
              <a:ext cx="6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CA" altLang="en-US">
                  <a:solidFill>
                    <a:srgbClr val="008080"/>
                  </a:solidFill>
                </a:rPr>
                <a:t>(   ,</a:t>
              </a:r>
              <a:r>
                <a:rPr lang="en-CA" altLang="en-US" sz="800">
                  <a:solidFill>
                    <a:srgbClr val="008080"/>
                  </a:solidFill>
                </a:rPr>
                <a:t> </a:t>
              </a:r>
              <a:r>
                <a:rPr lang="en-CA" altLang="en-US">
                  <a:solidFill>
                    <a:srgbClr val="008080"/>
                  </a:solidFill>
                </a:rPr>
                <a:t>-2)</a:t>
              </a:r>
              <a:endParaRPr lang="en-US" altLang="en-US">
                <a:solidFill>
                  <a:srgbClr val="008080"/>
                </a:solidFill>
              </a:endParaRPr>
            </a:p>
          </p:txBody>
        </p:sp>
        <p:graphicFrame>
          <p:nvGraphicFramePr>
            <p:cNvPr id="158894" name="Object 174">
              <a:extLst>
                <a:ext uri="{FF2B5EF4-FFF2-40B4-BE49-F238E27FC236}">
                  <a16:creationId xmlns:a16="http://schemas.microsoft.com/office/drawing/2014/main" id="{CA84DAD7-4846-8B58-EC07-8A7B8055A64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85" y="2808"/>
            <a:ext cx="169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3" imgW="164880" imgH="393480" progId="Equation.3">
                    <p:embed/>
                  </p:oleObj>
                </mc:Choice>
                <mc:Fallback>
                  <p:oleObj name="Equation" r:id="rId33" imgW="164880" imgH="393480" progId="Equation.3">
                    <p:embed/>
                    <p:pic>
                      <p:nvPicPr>
                        <p:cNvPr id="158894" name="Object 174">
                          <a:extLst>
                            <a:ext uri="{FF2B5EF4-FFF2-40B4-BE49-F238E27FC236}">
                              <a16:creationId xmlns:a16="http://schemas.microsoft.com/office/drawing/2014/main" id="{CA84DAD7-4846-8B58-EC07-8A7B8055A64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5" y="2808"/>
                          <a:ext cx="169" cy="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8936" name="Group 216">
            <a:extLst>
              <a:ext uri="{FF2B5EF4-FFF2-40B4-BE49-F238E27FC236}">
                <a16:creationId xmlns:a16="http://schemas.microsoft.com/office/drawing/2014/main" id="{AE142F70-1387-BFCA-7798-9B0B4A1D0B8B}"/>
              </a:ext>
            </a:extLst>
          </p:cNvPr>
          <p:cNvGrpSpPr>
            <a:grpSpLocks/>
          </p:cNvGrpSpPr>
          <p:nvPr/>
        </p:nvGrpSpPr>
        <p:grpSpPr bwMode="auto">
          <a:xfrm>
            <a:off x="5137150" y="5156200"/>
            <a:ext cx="996950" cy="912813"/>
            <a:chOff x="3164" y="2368"/>
            <a:chExt cx="628" cy="575"/>
          </a:xfrm>
        </p:grpSpPr>
        <p:sp>
          <p:nvSpPr>
            <p:cNvPr id="158870" name="Oval 150">
              <a:extLst>
                <a:ext uri="{FF2B5EF4-FFF2-40B4-BE49-F238E27FC236}">
                  <a16:creationId xmlns:a16="http://schemas.microsoft.com/office/drawing/2014/main" id="{D3CB036D-322A-66F5-5BCE-E07543BE1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368"/>
              <a:ext cx="57" cy="57"/>
            </a:xfrm>
            <a:prstGeom prst="ellipse">
              <a:avLst/>
            </a:prstGeom>
            <a:solidFill>
              <a:srgbClr val="008080"/>
            </a:solidFill>
            <a:ln w="38100">
              <a:solidFill>
                <a:srgbClr val="0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58885" name="Rectangle 165">
              <a:extLst>
                <a:ext uri="{FF2B5EF4-FFF2-40B4-BE49-F238E27FC236}">
                  <a16:creationId xmlns:a16="http://schemas.microsoft.com/office/drawing/2014/main" id="{5FBCE7BA-7CAA-87A0-34B5-BEB51AD50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4" y="2572"/>
              <a:ext cx="6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CA" altLang="en-US">
                  <a:solidFill>
                    <a:srgbClr val="008080"/>
                  </a:solidFill>
                </a:rPr>
                <a:t>(    , 0)</a:t>
              </a:r>
              <a:endParaRPr lang="en-US" altLang="en-US">
                <a:solidFill>
                  <a:srgbClr val="008080"/>
                </a:solidFill>
              </a:endParaRPr>
            </a:p>
          </p:txBody>
        </p:sp>
        <p:graphicFrame>
          <p:nvGraphicFramePr>
            <p:cNvPr id="158896" name="Object 176">
              <a:extLst>
                <a:ext uri="{FF2B5EF4-FFF2-40B4-BE49-F238E27FC236}">
                  <a16:creationId xmlns:a16="http://schemas.microsoft.com/office/drawing/2014/main" id="{760A3B68-E63D-BC7B-BAB0-8AECE239789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76" y="2596"/>
            <a:ext cx="223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5" imgW="253800" imgH="393480" progId="Equation.3">
                    <p:embed/>
                  </p:oleObj>
                </mc:Choice>
                <mc:Fallback>
                  <p:oleObj name="Equation" r:id="rId35" imgW="253800" imgH="393480" progId="Equation.3">
                    <p:embed/>
                    <p:pic>
                      <p:nvPicPr>
                        <p:cNvPr id="158896" name="Object 176">
                          <a:extLst>
                            <a:ext uri="{FF2B5EF4-FFF2-40B4-BE49-F238E27FC236}">
                              <a16:creationId xmlns:a16="http://schemas.microsoft.com/office/drawing/2014/main" id="{760A3B68-E63D-BC7B-BAB0-8AECE239789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6" y="2596"/>
                          <a:ext cx="223" cy="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8913" name="Rectangle 193">
            <a:extLst>
              <a:ext uri="{FF2B5EF4-FFF2-40B4-BE49-F238E27FC236}">
                <a16:creationId xmlns:a16="http://schemas.microsoft.com/office/drawing/2014/main" id="{562492E8-FB5E-D252-ED3B-3E2EBA937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52538"/>
            <a:ext cx="502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CA" altLang="en-US" dirty="0"/>
              <a:t>Graph this function</a:t>
            </a:r>
            <a:r>
              <a:rPr lang="en-CA" altLang="en-US" i="1" dirty="0"/>
              <a:t>:</a:t>
            </a:r>
            <a:r>
              <a:rPr lang="en-CA" altLang="en-US" dirty="0"/>
              <a:t> </a:t>
            </a:r>
            <a:endParaRPr lang="en-US" altLang="en-US" dirty="0"/>
          </a:p>
        </p:txBody>
      </p:sp>
      <p:sp>
        <p:nvSpPr>
          <p:cNvPr id="158914" name="Rectangle 194">
            <a:extLst>
              <a:ext uri="{FF2B5EF4-FFF2-40B4-BE49-F238E27FC236}">
                <a16:creationId xmlns:a16="http://schemas.microsoft.com/office/drawing/2014/main" id="{8C7BD673-C1F3-27A0-F30D-DB3463990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7188" y="1239838"/>
            <a:ext cx="16017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CA" altLang="en-US" i="1" dirty="0"/>
              <a:t>y</a:t>
            </a:r>
            <a:r>
              <a:rPr lang="en-CA" altLang="en-US" dirty="0"/>
              <a:t> = =  –</a:t>
            </a:r>
            <a:r>
              <a:rPr lang="en-CA" altLang="en-US" dirty="0">
                <a:solidFill>
                  <a:srgbClr val="FF0000"/>
                </a:solidFill>
              </a:rPr>
              <a:t>2</a:t>
            </a:r>
            <a:r>
              <a:rPr lang="en-CA" altLang="en-US" dirty="0"/>
              <a:t> sin </a:t>
            </a:r>
            <a:r>
              <a:rPr lang="en-CA" altLang="en-US" dirty="0">
                <a:solidFill>
                  <a:srgbClr val="FF0000"/>
                </a:solidFill>
              </a:rPr>
              <a:t>3</a:t>
            </a:r>
            <a:r>
              <a:rPr lang="en-CA" altLang="en-US" i="1" dirty="0"/>
              <a:t>x</a:t>
            </a:r>
            <a:r>
              <a:rPr lang="en-CA" altLang="en-US" dirty="0"/>
              <a:t> </a:t>
            </a:r>
            <a:endParaRPr lang="en-US" altLang="en-US" dirty="0"/>
          </a:p>
        </p:txBody>
      </p:sp>
      <p:grpSp>
        <p:nvGrpSpPr>
          <p:cNvPr id="158923" name="Group 203">
            <a:extLst>
              <a:ext uri="{FF2B5EF4-FFF2-40B4-BE49-F238E27FC236}">
                <a16:creationId xmlns:a16="http://schemas.microsoft.com/office/drawing/2014/main" id="{B4B5A25E-BC88-8243-98A2-ED3D9F563BA0}"/>
              </a:ext>
            </a:extLst>
          </p:cNvPr>
          <p:cNvGrpSpPr>
            <a:grpSpLocks/>
          </p:cNvGrpSpPr>
          <p:nvPr/>
        </p:nvGrpSpPr>
        <p:grpSpPr bwMode="auto">
          <a:xfrm>
            <a:off x="5370513" y="1595438"/>
            <a:ext cx="2225675" cy="844550"/>
            <a:chOff x="2721" y="1280"/>
            <a:chExt cx="1364" cy="532"/>
          </a:xfrm>
        </p:grpSpPr>
        <p:sp>
          <p:nvSpPr>
            <p:cNvPr id="158861" name="Rectangle 141">
              <a:extLst>
                <a:ext uri="{FF2B5EF4-FFF2-40B4-BE49-F238E27FC236}">
                  <a16:creationId xmlns:a16="http://schemas.microsoft.com/office/drawing/2014/main" id="{B71D12FD-ED88-48E1-5A57-9649E2805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1" y="1368"/>
              <a:ext cx="64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CA" altLang="en-US">
                  <a:solidFill>
                    <a:srgbClr val="008080"/>
                  </a:solidFill>
                  <a:sym typeface="Symbol" panose="05050102010706020507" pitchFamily="18" charset="2"/>
                </a:rPr>
                <a:t>period</a:t>
              </a:r>
              <a:r>
                <a:rPr lang="en-CA" altLang="en-US">
                  <a:sym typeface="Symbol" panose="05050102010706020507" pitchFamily="18" charset="2"/>
                </a:rPr>
                <a:t>:</a:t>
              </a:r>
              <a:endParaRPr lang="en-US" altLang="en-US">
                <a:sym typeface="Symbol" panose="05050102010706020507" pitchFamily="18" charset="2"/>
              </a:endParaRPr>
            </a:p>
          </p:txBody>
        </p:sp>
        <p:grpSp>
          <p:nvGrpSpPr>
            <p:cNvPr id="158922" name="Group 202">
              <a:extLst>
                <a:ext uri="{FF2B5EF4-FFF2-40B4-BE49-F238E27FC236}">
                  <a16:creationId xmlns:a16="http://schemas.microsoft.com/office/drawing/2014/main" id="{88097054-4E53-1897-EA13-D4CC4F88C5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8" y="1280"/>
              <a:ext cx="797" cy="532"/>
              <a:chOff x="3320" y="1256"/>
              <a:chExt cx="797" cy="532"/>
            </a:xfrm>
          </p:grpSpPr>
          <p:grpSp>
            <p:nvGrpSpPr>
              <p:cNvPr id="158917" name="Group 197">
                <a:extLst>
                  <a:ext uri="{FF2B5EF4-FFF2-40B4-BE49-F238E27FC236}">
                    <a16:creationId xmlns:a16="http://schemas.microsoft.com/office/drawing/2014/main" id="{F284C86A-19D4-10AF-A86E-3E364736C9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20" y="1264"/>
                <a:ext cx="330" cy="486"/>
                <a:chOff x="4064" y="1288"/>
                <a:chExt cx="330" cy="486"/>
              </a:xfrm>
            </p:grpSpPr>
            <p:graphicFrame>
              <p:nvGraphicFramePr>
                <p:cNvPr id="158915" name="Object 195">
                  <a:extLst>
                    <a:ext uri="{FF2B5EF4-FFF2-40B4-BE49-F238E27FC236}">
                      <a16:creationId xmlns:a16="http://schemas.microsoft.com/office/drawing/2014/main" id="{2EF708E7-FFA7-7929-5FD1-136637678FCE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4103" y="1300"/>
                <a:ext cx="291" cy="47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37" imgW="241200" imgH="393480" progId="Equation.3">
                        <p:embed/>
                      </p:oleObj>
                    </mc:Choice>
                    <mc:Fallback>
                      <p:oleObj name="Equation" r:id="rId37" imgW="241200" imgH="393480" progId="Equation.3">
                        <p:embed/>
                        <p:pic>
                          <p:nvPicPr>
                            <p:cNvPr id="158915" name="Object 195">
                              <a:extLst>
                                <a:ext uri="{FF2B5EF4-FFF2-40B4-BE49-F238E27FC236}">
                                  <a16:creationId xmlns:a16="http://schemas.microsoft.com/office/drawing/2014/main" id="{2EF708E7-FFA7-7929-5FD1-136637678FCE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103" y="1300"/>
                              <a:ext cx="291" cy="47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58916" name="Rectangle 196">
                  <a:extLst>
                    <a:ext uri="{FF2B5EF4-FFF2-40B4-BE49-F238E27FC236}">
                      <a16:creationId xmlns:a16="http://schemas.microsoft.com/office/drawing/2014/main" id="{93AD68BC-920A-6778-A9C4-DC56B5F51A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64" y="1288"/>
                  <a:ext cx="20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CA" altLang="en-US">
                      <a:solidFill>
                        <a:srgbClr val="FF0000"/>
                      </a:solidFill>
                    </a:rPr>
                    <a:t>2</a:t>
                  </a:r>
                  <a:endParaRPr lang="en-US" altLang="en-US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58920" name="Group 200">
                <a:extLst>
                  <a:ext uri="{FF2B5EF4-FFF2-40B4-BE49-F238E27FC236}">
                    <a16:creationId xmlns:a16="http://schemas.microsoft.com/office/drawing/2014/main" id="{D21B8F5B-EBEB-4850-D9AA-8772E734A6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03" y="1256"/>
                <a:ext cx="314" cy="532"/>
                <a:chOff x="3299" y="1264"/>
                <a:chExt cx="314" cy="532"/>
              </a:xfrm>
            </p:grpSpPr>
            <p:graphicFrame>
              <p:nvGraphicFramePr>
                <p:cNvPr id="158776" name="Object 56">
                  <a:extLst>
                    <a:ext uri="{FF2B5EF4-FFF2-40B4-BE49-F238E27FC236}">
                      <a16:creationId xmlns:a16="http://schemas.microsoft.com/office/drawing/2014/main" id="{30481B29-4713-3BF0-3BE6-739E3818C41D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324" y="1281"/>
                <a:ext cx="289" cy="5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39" imgW="241200" imgH="431640" progId="Equation.3">
                        <p:embed/>
                      </p:oleObj>
                    </mc:Choice>
                    <mc:Fallback>
                      <p:oleObj name="Equation" r:id="rId39" imgW="241200" imgH="431640" progId="Equation.3">
                        <p:embed/>
                        <p:pic>
                          <p:nvPicPr>
                            <p:cNvPr id="158776" name="Object 56">
                              <a:extLst>
                                <a:ext uri="{FF2B5EF4-FFF2-40B4-BE49-F238E27FC236}">
                                  <a16:creationId xmlns:a16="http://schemas.microsoft.com/office/drawing/2014/main" id="{30481B29-4713-3BF0-3BE6-739E3818C41D}"/>
                                </a:ext>
                              </a:extLst>
                            </p:cNvPr>
                            <p:cNvPicPr preferRelativeResize="0"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24" y="1281"/>
                              <a:ext cx="289" cy="5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58918" name="Rectangle 198">
                  <a:extLst>
                    <a:ext uri="{FF2B5EF4-FFF2-40B4-BE49-F238E27FC236}">
                      <a16:creationId xmlns:a16="http://schemas.microsoft.com/office/drawing/2014/main" id="{EA5DE630-3A88-16EF-068F-29110A71D9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99" y="1264"/>
                  <a:ext cx="20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CA" altLang="en-US">
                      <a:solidFill>
                        <a:srgbClr val="FF0000"/>
                      </a:solidFill>
                    </a:rPr>
                    <a:t>2</a:t>
                  </a:r>
                  <a:endParaRPr lang="en-US" alt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58919" name="Rectangle 199">
                  <a:extLst>
                    <a:ext uri="{FF2B5EF4-FFF2-40B4-BE49-F238E27FC236}">
                      <a16:creationId xmlns:a16="http://schemas.microsoft.com/office/drawing/2014/main" id="{BE88B3B5-0DBD-4CFE-81AA-06C0241674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70" y="1504"/>
                  <a:ext cx="20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CA" altLang="en-US">
                      <a:solidFill>
                        <a:srgbClr val="FF0000"/>
                      </a:solidFill>
                    </a:rPr>
                    <a:t>3</a:t>
                  </a:r>
                  <a:endParaRPr lang="en-US" altLang="en-US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58921" name="Rectangle 201">
                <a:extLst>
                  <a:ext uri="{FF2B5EF4-FFF2-40B4-BE49-F238E27FC236}">
                    <a16:creationId xmlns:a16="http://schemas.microsoft.com/office/drawing/2014/main" id="{E1336833-D5DC-99D9-5171-7ECBFCA3F5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6" y="1384"/>
                <a:ext cx="2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CA" altLang="en-US">
                    <a:sym typeface="Symbol" panose="05050102010706020507" pitchFamily="18" charset="2"/>
                  </a:rPr>
                  <a:t>=</a:t>
                </a:r>
                <a:endParaRPr lang="en-US" altLang="en-US">
                  <a:sym typeface="Symbol" panose="05050102010706020507" pitchFamily="18" charset="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7" grpId="0" autoUpdateAnimBg="0"/>
      <p:bldP spid="158731" grpId="0" autoUpdateAnimBg="0"/>
      <p:bldP spid="158913" grpId="0" autoUpdateAnimBg="0"/>
      <p:bldP spid="15891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FF7C053-09C9-67EF-2B66-89B3BF78BB68}"/>
              </a:ext>
            </a:extLst>
          </p:cNvPr>
          <p:cNvSpPr/>
          <p:nvPr/>
        </p:nvSpPr>
        <p:spPr bwMode="auto">
          <a:xfrm>
            <a:off x="0" y="1588"/>
            <a:ext cx="9144000" cy="1524000"/>
          </a:xfrm>
          <a:prstGeom prst="rect">
            <a:avLst/>
          </a:prstGeom>
          <a:solidFill>
            <a:srgbClr val="003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sp>
        <p:nvSpPr>
          <p:cNvPr id="1033" name="Rectangle 16">
            <a:extLst>
              <a:ext uri="{FF2B5EF4-FFF2-40B4-BE49-F238E27FC236}">
                <a16:creationId xmlns:a16="http://schemas.microsoft.com/office/drawing/2014/main" id="{36E8AE63-5235-023E-C036-1D6F57AA5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71438" cy="1527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" name="Rectangle 15">
            <a:extLst>
              <a:ext uri="{FF2B5EF4-FFF2-40B4-BE49-F238E27FC236}">
                <a16:creationId xmlns:a16="http://schemas.microsoft.com/office/drawing/2014/main" id="{FF8D9081-379A-27FA-D57F-3CFE12411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225" y="223838"/>
            <a:ext cx="68230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3600" b="1">
                <a:solidFill>
                  <a:schemeClr val="bg1"/>
                </a:solidFill>
              </a:rPr>
              <a:t>Summary of Transformations</a:t>
            </a:r>
          </a:p>
        </p:txBody>
      </p:sp>
      <p:sp>
        <p:nvSpPr>
          <p:cNvPr id="5125" name="Text Box 6">
            <a:extLst>
              <a:ext uri="{FF2B5EF4-FFF2-40B4-BE49-F238E27FC236}">
                <a16:creationId xmlns:a16="http://schemas.microsoft.com/office/drawing/2014/main" id="{BC126D2E-1657-0329-AFA8-9E2B825C3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" y="1550988"/>
            <a:ext cx="32543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CA" sz="2200" dirty="0">
                <a:solidFill>
                  <a:srgbClr val="0070C0"/>
                </a:solidFill>
                <a:latin typeface="+mn-lt"/>
                <a:cs typeface="Arial" charset="0"/>
              </a:rPr>
              <a:t>Vertical Translation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6" name="Object 12">
                <a:extLst>
                  <a:ext uri="{FF2B5EF4-FFF2-40B4-BE49-F238E27FC236}">
                    <a16:creationId xmlns:a16="http://schemas.microsoft.com/office/drawing/2014/main" id="{E431400B-E2A0-489F-6924-4AC72F263AE6}"/>
                  </a:ext>
                </a:extLst>
              </p:cNvPr>
              <p:cNvSpPr txBox="1"/>
              <p:nvPr/>
            </p:nvSpPr>
            <p:spPr bwMode="auto">
              <a:xfrm>
                <a:off x="677863" y="2035726"/>
                <a:ext cx="1835150" cy="3794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AU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AU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AU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26" name="Object 12">
                <a:extLst>
                  <a:ext uri="{FF2B5EF4-FFF2-40B4-BE49-F238E27FC236}">
                    <a16:creationId xmlns:a16="http://schemas.microsoft.com/office/drawing/2014/main" id="{E431400B-E2A0-489F-6924-4AC72F263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7863" y="2035726"/>
                <a:ext cx="1835150" cy="379413"/>
              </a:xfrm>
              <a:prstGeom prst="rect">
                <a:avLst/>
              </a:prstGeom>
              <a:blipFill>
                <a:blip r:embed="rId3"/>
                <a:stretch>
                  <a:fillRect b="-322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6" name="Rectangle 12">
            <a:extLst>
              <a:ext uri="{FF2B5EF4-FFF2-40B4-BE49-F238E27FC236}">
                <a16:creationId xmlns:a16="http://schemas.microsoft.com/office/drawing/2014/main" id="{CFF6378C-265C-DADD-2ED0-48404D87C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" y="2478088"/>
            <a:ext cx="2413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altLang="en-US" dirty="0"/>
              <a:t>k &gt; 0, translate up</a:t>
            </a:r>
          </a:p>
          <a:p>
            <a:pPr eaLnBrk="1" hangingPunct="1">
              <a:spcBef>
                <a:spcPct val="50000"/>
              </a:spcBef>
            </a:pPr>
            <a:r>
              <a:rPr lang="en-CA" altLang="en-US" dirty="0"/>
              <a:t>k &lt; 0 translate down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319E6D4-3AB9-A580-AFE9-2A9A7BFF6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0325" y="1550988"/>
            <a:ext cx="32543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CA" sz="2200" dirty="0">
                <a:solidFill>
                  <a:srgbClr val="0070C0"/>
                </a:solidFill>
                <a:latin typeface="+mn-lt"/>
                <a:cs typeface="Arial" charset="0"/>
              </a:rPr>
              <a:t>Horizontal Translation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7" name="Object 8">
                <a:extLst>
                  <a:ext uri="{FF2B5EF4-FFF2-40B4-BE49-F238E27FC236}">
                    <a16:creationId xmlns:a16="http://schemas.microsoft.com/office/drawing/2014/main" id="{78D5B588-E95A-F876-540B-3762B4C890AE}"/>
                  </a:ext>
                </a:extLst>
              </p:cNvPr>
              <p:cNvSpPr txBox="1"/>
              <p:nvPr/>
            </p:nvSpPr>
            <p:spPr bwMode="auto">
              <a:xfrm>
                <a:off x="5140325" y="2051050"/>
                <a:ext cx="1835150" cy="3794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AU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AU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27" name="Object 8">
                <a:extLst>
                  <a:ext uri="{FF2B5EF4-FFF2-40B4-BE49-F238E27FC236}">
                    <a16:creationId xmlns:a16="http://schemas.microsoft.com/office/drawing/2014/main" id="{78D5B588-E95A-F876-540B-3762B4C89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0325" y="2051050"/>
                <a:ext cx="1835150" cy="379413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8" name="Rectangle 15">
            <a:extLst>
              <a:ext uri="{FF2B5EF4-FFF2-40B4-BE49-F238E27FC236}">
                <a16:creationId xmlns:a16="http://schemas.microsoft.com/office/drawing/2014/main" id="{7B36587A-6972-CFB5-F4E4-6F46A1265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325" y="2478088"/>
            <a:ext cx="2413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altLang="en-US" dirty="0"/>
              <a:t>h &gt; 0, translate right</a:t>
            </a:r>
          </a:p>
          <a:p>
            <a:pPr eaLnBrk="1" hangingPunct="1">
              <a:spcBef>
                <a:spcPct val="50000"/>
              </a:spcBef>
            </a:pPr>
            <a:r>
              <a:rPr lang="en-CA" altLang="en-US" dirty="0"/>
              <a:t>h &lt; 0 translate left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EF62D547-44C6-4DF7-796A-7B8AE8BB8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" y="3443288"/>
            <a:ext cx="33559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CA" sz="2200" dirty="0">
                <a:solidFill>
                  <a:srgbClr val="0070C0"/>
                </a:solidFill>
                <a:latin typeface="+mn-lt"/>
                <a:cs typeface="Arial" charset="0"/>
              </a:rPr>
              <a:t>Reflection across x-axis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8" name="Object 9">
                <a:extLst>
                  <a:ext uri="{FF2B5EF4-FFF2-40B4-BE49-F238E27FC236}">
                    <a16:creationId xmlns:a16="http://schemas.microsoft.com/office/drawing/2014/main" id="{7D84A78B-B15D-F33E-108D-5B226445B714}"/>
                  </a:ext>
                </a:extLst>
              </p:cNvPr>
              <p:cNvSpPr txBox="1"/>
              <p:nvPr/>
            </p:nvSpPr>
            <p:spPr bwMode="auto">
              <a:xfrm>
                <a:off x="644525" y="3943350"/>
                <a:ext cx="1600200" cy="3794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AU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m:rPr>
                              <m:sty m:val="p"/>
                            </m:rPr>
                            <a:rPr lang="en-AU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AU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28" name="Object 9">
                <a:extLst>
                  <a:ext uri="{FF2B5EF4-FFF2-40B4-BE49-F238E27FC236}">
                    <a16:creationId xmlns:a16="http://schemas.microsoft.com/office/drawing/2014/main" id="{7D84A78B-B15D-F33E-108D-5B226445B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525" y="3943350"/>
                <a:ext cx="1600200" cy="379413"/>
              </a:xfrm>
              <a:prstGeom prst="rect">
                <a:avLst/>
              </a:prstGeom>
              <a:blipFill>
                <a:blip r:embed="rId5"/>
                <a:stretch>
                  <a:fillRect b="-322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6">
            <a:extLst>
              <a:ext uri="{FF2B5EF4-FFF2-40B4-BE49-F238E27FC236}">
                <a16:creationId xmlns:a16="http://schemas.microsoft.com/office/drawing/2014/main" id="{1DF107BE-BAED-9437-315F-68047B4FE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0325" y="3443288"/>
            <a:ext cx="33559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CA" sz="2200" dirty="0">
                <a:solidFill>
                  <a:srgbClr val="0070C0"/>
                </a:solidFill>
                <a:latin typeface="+mn-lt"/>
                <a:cs typeface="Arial" charset="0"/>
              </a:rPr>
              <a:t>Reflection across y-axis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9" name="Object 10">
                <a:extLst>
                  <a:ext uri="{FF2B5EF4-FFF2-40B4-BE49-F238E27FC236}">
                    <a16:creationId xmlns:a16="http://schemas.microsoft.com/office/drawing/2014/main" id="{738656C4-FC69-67EB-AE1E-F4AA18B9F6D9}"/>
                  </a:ext>
                </a:extLst>
              </p:cNvPr>
              <p:cNvSpPr txBox="1"/>
              <p:nvPr/>
            </p:nvSpPr>
            <p:spPr bwMode="auto">
              <a:xfrm>
                <a:off x="5222929" y="3943350"/>
                <a:ext cx="1517596" cy="3794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 xmlns:m="http://schemas.openxmlformats.org/officeDocument/2006/math">
                    <m:func>
                      <m:funcPr>
                        <m:ctrlPr>
                          <a:rPr lang="en-AU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AU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</m:fName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AU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1029" name="Object 10">
                <a:extLst>
                  <a:ext uri="{FF2B5EF4-FFF2-40B4-BE49-F238E27FC236}">
                    <a16:creationId xmlns:a16="http://schemas.microsoft.com/office/drawing/2014/main" id="{738656C4-FC69-67EB-AE1E-F4AA18B9F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2929" y="3943350"/>
                <a:ext cx="1517596" cy="379413"/>
              </a:xfrm>
              <a:prstGeom prst="rect">
                <a:avLst/>
              </a:prstGeom>
              <a:blipFill>
                <a:blip r:embed="rId6"/>
                <a:stretch>
                  <a:fillRect t="-9677" b="-2258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Box 6">
            <a:extLst>
              <a:ext uri="{FF2B5EF4-FFF2-40B4-BE49-F238E27FC236}">
                <a16:creationId xmlns:a16="http://schemas.microsoft.com/office/drawing/2014/main" id="{9F799AC2-80B3-F3D3-F166-97272EE68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67288"/>
            <a:ext cx="421639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2200" dirty="0">
                <a:solidFill>
                  <a:srgbClr val="0070C0"/>
                </a:solidFill>
                <a:latin typeface="+mn-lt"/>
                <a:cs typeface="Arial" charset="0"/>
              </a:rPr>
              <a:t>Dilation factor A from X-axis</a:t>
            </a:r>
          </a:p>
          <a:p>
            <a:pPr>
              <a:defRPr/>
            </a:pPr>
            <a:r>
              <a:rPr lang="en-CA" sz="2200" dirty="0">
                <a:latin typeface="+mn-lt"/>
                <a:cs typeface="Arial" charset="0"/>
              </a:rPr>
              <a:t>Vertical stretches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30" name="Object 11">
                <a:extLst>
                  <a:ext uri="{FF2B5EF4-FFF2-40B4-BE49-F238E27FC236}">
                    <a16:creationId xmlns:a16="http://schemas.microsoft.com/office/drawing/2014/main" id="{9F607082-32E3-C7B4-2015-FC160E7EBFFE}"/>
                  </a:ext>
                </a:extLst>
              </p:cNvPr>
              <p:cNvSpPr txBox="1"/>
              <p:nvPr/>
            </p:nvSpPr>
            <p:spPr bwMode="auto">
              <a:xfrm>
                <a:off x="815975" y="5707855"/>
                <a:ext cx="1717675" cy="3794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AU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sty m:val="p"/>
                            </m:rPr>
                            <a:rPr lang="en-AU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AU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30" name="Object 11">
                <a:extLst>
                  <a:ext uri="{FF2B5EF4-FFF2-40B4-BE49-F238E27FC236}">
                    <a16:creationId xmlns:a16="http://schemas.microsoft.com/office/drawing/2014/main" id="{9F607082-32E3-C7B4-2015-FC160E7EB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5975" y="5707855"/>
                <a:ext cx="1717675" cy="379413"/>
              </a:xfrm>
              <a:prstGeom prst="rect">
                <a:avLst/>
              </a:prstGeom>
              <a:blipFill>
                <a:blip r:embed="rId7"/>
                <a:stretch>
                  <a:fillRect b="-317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4" name="Rectangle 25">
            <a:extLst>
              <a:ext uri="{FF2B5EF4-FFF2-40B4-BE49-F238E27FC236}">
                <a16:creationId xmlns:a16="http://schemas.microsoft.com/office/drawing/2014/main" id="{FCF5B285-9BF1-2FC7-09CA-8F9F1E9D9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65" y="6071582"/>
            <a:ext cx="372373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altLang="en-US" dirty="0"/>
              <a:t>A &gt; 1, expansion</a:t>
            </a:r>
          </a:p>
          <a:p>
            <a:pPr eaLnBrk="1" hangingPunct="1">
              <a:spcBef>
                <a:spcPct val="50000"/>
              </a:spcBef>
            </a:pPr>
            <a:r>
              <a:rPr lang="en-CA" altLang="en-US" dirty="0"/>
              <a:t>0 &lt; A &lt; 1 compression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31" name="Object 7">
                <a:extLst>
                  <a:ext uri="{FF2B5EF4-FFF2-40B4-BE49-F238E27FC236}">
                    <a16:creationId xmlns:a16="http://schemas.microsoft.com/office/drawing/2014/main" id="{04A0583B-BD0D-B0FB-5898-1AFDA0994F68}"/>
                  </a:ext>
                </a:extLst>
              </p:cNvPr>
              <p:cNvSpPr txBox="1"/>
              <p:nvPr/>
            </p:nvSpPr>
            <p:spPr bwMode="auto">
              <a:xfrm>
                <a:off x="5570537" y="5696835"/>
                <a:ext cx="1552575" cy="35053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AU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AU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𝐵𝑥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1031" name="Object 7">
                <a:extLst>
                  <a:ext uri="{FF2B5EF4-FFF2-40B4-BE49-F238E27FC236}">
                    <a16:creationId xmlns:a16="http://schemas.microsoft.com/office/drawing/2014/main" id="{04A0583B-BD0D-B0FB-5898-1AFDA0994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70537" y="5696835"/>
                <a:ext cx="1552575" cy="350535"/>
              </a:xfrm>
              <a:prstGeom prst="rect">
                <a:avLst/>
              </a:prstGeom>
              <a:blipFill>
                <a:blip r:embed="rId8"/>
                <a:stretch>
                  <a:fillRect b="-1403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6" name="Rectangle 28">
            <a:extLst>
              <a:ext uri="{FF2B5EF4-FFF2-40B4-BE49-F238E27FC236}">
                <a16:creationId xmlns:a16="http://schemas.microsoft.com/office/drawing/2014/main" id="{A9D8D63A-C73D-3784-1936-ACAC06FB3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325" y="6047370"/>
            <a:ext cx="31877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altLang="en-US" dirty="0"/>
              <a:t>B &gt; 1, compression</a:t>
            </a:r>
          </a:p>
          <a:p>
            <a:pPr eaLnBrk="1" hangingPunct="1">
              <a:spcBef>
                <a:spcPct val="50000"/>
              </a:spcBef>
            </a:pPr>
            <a:r>
              <a:rPr lang="en-CA" altLang="en-US" dirty="0"/>
              <a:t>0 &lt; B&lt; 1 expansion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CD1EC65-5F7E-0507-568E-813B7E2B4D91}"/>
              </a:ext>
            </a:extLst>
          </p:cNvPr>
          <p:cNvCxnSpPr/>
          <p:nvPr/>
        </p:nvCxnSpPr>
        <p:spPr>
          <a:xfrm>
            <a:off x="228600" y="3314700"/>
            <a:ext cx="85217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08086A-A3B3-81D8-F202-81B1078DB535}"/>
              </a:ext>
            </a:extLst>
          </p:cNvPr>
          <p:cNvCxnSpPr/>
          <p:nvPr/>
        </p:nvCxnSpPr>
        <p:spPr>
          <a:xfrm>
            <a:off x="228600" y="4889500"/>
            <a:ext cx="85217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AEDE6D8-59F1-AF57-BE27-0DE54B2542FD}"/>
              </a:ext>
            </a:extLst>
          </p:cNvPr>
          <p:cNvCxnSpPr/>
          <p:nvPr/>
        </p:nvCxnSpPr>
        <p:spPr>
          <a:xfrm>
            <a:off x="4216400" y="1676400"/>
            <a:ext cx="0" cy="5029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 Box 6">
                <a:extLst>
                  <a:ext uri="{FF2B5EF4-FFF2-40B4-BE49-F238E27FC236}">
                    <a16:creationId xmlns:a16="http://schemas.microsoft.com/office/drawing/2014/main" id="{4FBC35AD-61DD-9CF6-FCB1-0DF89B9A99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5147" y="4847848"/>
                <a:ext cx="4216395" cy="918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CA" sz="2200" dirty="0">
                    <a:solidFill>
                      <a:srgbClr val="0070C0"/>
                    </a:solidFill>
                    <a:latin typeface="+mn-lt"/>
                    <a:cs typeface="Arial" charset="0"/>
                  </a:rPr>
                  <a:t>Dilation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20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20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sz="22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CA" sz="2200" dirty="0">
                    <a:solidFill>
                      <a:srgbClr val="0070C0"/>
                    </a:solidFill>
                    <a:latin typeface="+mn-lt"/>
                    <a:cs typeface="Arial" charset="0"/>
                  </a:rPr>
                  <a:t> from Y-axis</a:t>
                </a:r>
              </a:p>
              <a:p>
                <a:pPr>
                  <a:defRPr/>
                </a:pPr>
                <a:r>
                  <a:rPr lang="en-CA" sz="2200" dirty="0">
                    <a:latin typeface="+mn-lt"/>
                    <a:cs typeface="Arial" charset="0"/>
                  </a:rPr>
                  <a:t>Horizontal stretches</a:t>
                </a:r>
              </a:p>
            </p:txBody>
          </p:sp>
        </mc:Choice>
        <mc:Fallback>
          <p:sp>
            <p:nvSpPr>
              <p:cNvPr id="13" name="Text Box 6">
                <a:extLst>
                  <a:ext uri="{FF2B5EF4-FFF2-40B4-BE49-F238E27FC236}">
                    <a16:creationId xmlns:a16="http://schemas.microsoft.com/office/drawing/2014/main" id="{4FBC35AD-61DD-9CF6-FCB1-0DF89B9A9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75147" y="4847848"/>
                <a:ext cx="4216395" cy="918328"/>
              </a:xfrm>
              <a:prstGeom prst="rect">
                <a:avLst/>
              </a:prstGeom>
              <a:blipFill>
                <a:blip r:embed="rId9"/>
                <a:stretch>
                  <a:fillRect l="-1881" b="-1192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A388844-708B-F146-6B05-89DCDEA195A8}"/>
              </a:ext>
            </a:extLst>
          </p:cNvPr>
          <p:cNvGrpSpPr>
            <a:grpSpLocks/>
          </p:cNvGrpSpPr>
          <p:nvPr/>
        </p:nvGrpSpPr>
        <p:grpSpPr bwMode="auto">
          <a:xfrm>
            <a:off x="4303713" y="4276725"/>
            <a:ext cx="4471987" cy="2032000"/>
            <a:chOff x="2711" y="2694"/>
            <a:chExt cx="2817" cy="1280"/>
          </a:xfrm>
        </p:grpSpPr>
        <p:grpSp>
          <p:nvGrpSpPr>
            <p:cNvPr id="35875" name="Group 3">
              <a:extLst>
                <a:ext uri="{FF2B5EF4-FFF2-40B4-BE49-F238E27FC236}">
                  <a16:creationId xmlns:a16="http://schemas.microsoft.com/office/drawing/2014/main" id="{53CD9DA8-C084-60BC-409F-8C6C75B6D5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61" y="2694"/>
              <a:ext cx="201" cy="1280"/>
              <a:chOff x="2306" y="2182"/>
              <a:chExt cx="201" cy="1280"/>
            </a:xfrm>
          </p:grpSpPr>
          <p:sp>
            <p:nvSpPr>
              <p:cNvPr id="35884" name="Rectangle 4">
                <a:extLst>
                  <a:ext uri="{FF2B5EF4-FFF2-40B4-BE49-F238E27FC236}">
                    <a16:creationId xmlns:a16="http://schemas.microsoft.com/office/drawing/2014/main" id="{E9CE80F1-54DA-77DC-9CAB-D046840B9E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6" y="2182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anose="05000000000000000000" pitchFamily="2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CA" altLang="en-US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en-US" altLang="en-US" sz="24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885" name="Freeform 5">
                <a:extLst>
                  <a:ext uri="{FF2B5EF4-FFF2-40B4-BE49-F238E27FC236}">
                    <a16:creationId xmlns:a16="http://schemas.microsoft.com/office/drawing/2014/main" id="{CA305260-8512-A603-E4CD-BD9BB9BFC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0" y="2328"/>
                <a:ext cx="1" cy="1134"/>
              </a:xfrm>
              <a:custGeom>
                <a:avLst/>
                <a:gdLst>
                  <a:gd name="T0" fmla="*/ 0 w 1"/>
                  <a:gd name="T1" fmla="*/ 18 h 1908"/>
                  <a:gd name="T2" fmla="*/ 1 w 1"/>
                  <a:gd name="T3" fmla="*/ 0 h 1908"/>
                  <a:gd name="T4" fmla="*/ 0 60000 65536"/>
                  <a:gd name="T5" fmla="*/ 0 60000 65536"/>
                  <a:gd name="T6" fmla="*/ 0 w 1"/>
                  <a:gd name="T7" fmla="*/ 0 h 1908"/>
                  <a:gd name="T8" fmla="*/ 1 w 1"/>
                  <a:gd name="T9" fmla="*/ 1908 h 19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908">
                    <a:moveTo>
                      <a:pt x="0" y="1908"/>
                    </a:move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chemeClr val="fol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35876" name="Rectangle 6">
              <a:extLst>
                <a:ext uri="{FF2B5EF4-FFF2-40B4-BE49-F238E27FC236}">
                  <a16:creationId xmlns:a16="http://schemas.microsoft.com/office/drawing/2014/main" id="{854CCFF0-FC2C-AE9C-A85F-5AB34E1B1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3" y="3182"/>
              <a:ext cx="2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CA" altLang="en-US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77" name="Freeform 7">
              <a:extLst>
                <a:ext uri="{FF2B5EF4-FFF2-40B4-BE49-F238E27FC236}">
                  <a16:creationId xmlns:a16="http://schemas.microsoft.com/office/drawing/2014/main" id="{5F0C7921-521F-B06F-F320-4885D32BC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" y="3456"/>
              <a:ext cx="2712" cy="1"/>
            </a:xfrm>
            <a:custGeom>
              <a:avLst/>
              <a:gdLst>
                <a:gd name="T0" fmla="*/ 0 w 2712"/>
                <a:gd name="T1" fmla="*/ 0 h 1"/>
                <a:gd name="T2" fmla="*/ 2712 w 2712"/>
                <a:gd name="T3" fmla="*/ 0 h 1"/>
                <a:gd name="T4" fmla="*/ 0 60000 65536"/>
                <a:gd name="T5" fmla="*/ 0 60000 65536"/>
                <a:gd name="T6" fmla="*/ 0 w 2712"/>
                <a:gd name="T7" fmla="*/ 0 h 1"/>
                <a:gd name="T8" fmla="*/ 2712 w 271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12" h="1">
                  <a:moveTo>
                    <a:pt x="0" y="0"/>
                  </a:moveTo>
                  <a:lnTo>
                    <a:pt x="2712" y="0"/>
                  </a:lnTo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5878" name="Line 8">
              <a:extLst>
                <a:ext uri="{FF2B5EF4-FFF2-40B4-BE49-F238E27FC236}">
                  <a16:creationId xmlns:a16="http://schemas.microsoft.com/office/drawing/2014/main" id="{9BB45BED-C69A-3C75-A807-CB77E4C8F1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7" y="3363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5879" name="Line 9">
              <a:extLst>
                <a:ext uri="{FF2B5EF4-FFF2-40B4-BE49-F238E27FC236}">
                  <a16:creationId xmlns:a16="http://schemas.microsoft.com/office/drawing/2014/main" id="{84A048CF-5902-B522-1174-8F7A833CEA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5" y="3371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5880" name="Line 10">
              <a:extLst>
                <a:ext uri="{FF2B5EF4-FFF2-40B4-BE49-F238E27FC236}">
                  <a16:creationId xmlns:a16="http://schemas.microsoft.com/office/drawing/2014/main" id="{9324CA1C-8353-AB57-7432-D66C91C897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9" y="3363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5881" name="Line 11">
              <a:extLst>
                <a:ext uri="{FF2B5EF4-FFF2-40B4-BE49-F238E27FC236}">
                  <a16:creationId xmlns:a16="http://schemas.microsoft.com/office/drawing/2014/main" id="{677A6940-587B-5822-978D-931D2F2FBE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7" y="3363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35882" name="Object 12">
              <a:extLst>
                <a:ext uri="{FF2B5EF4-FFF2-40B4-BE49-F238E27FC236}">
                  <a16:creationId xmlns:a16="http://schemas.microsoft.com/office/drawing/2014/main" id="{3089B921-9F0B-BB14-37CE-6B3A10BD350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13" y="3498"/>
            <a:ext cx="274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52427" imgH="104826" progId="Equation.3">
                    <p:embed/>
                  </p:oleObj>
                </mc:Choice>
                <mc:Fallback>
                  <p:oleObj name="Equation" r:id="rId3" imgW="152427" imgH="104826" progId="Equation.3">
                    <p:embed/>
                    <p:pic>
                      <p:nvPicPr>
                        <p:cNvPr id="35882" name="Object 12">
                          <a:extLst>
                            <a:ext uri="{FF2B5EF4-FFF2-40B4-BE49-F238E27FC236}">
                              <a16:creationId xmlns:a16="http://schemas.microsoft.com/office/drawing/2014/main" id="{3089B921-9F0B-BB14-37CE-6B3A10BD350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3" y="3498"/>
                          <a:ext cx="274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83" name="Object 13">
              <a:extLst>
                <a:ext uri="{FF2B5EF4-FFF2-40B4-BE49-F238E27FC236}">
                  <a16:creationId xmlns:a16="http://schemas.microsoft.com/office/drawing/2014/main" id="{D11D3C6A-04E3-E4CA-220E-9E3D0EE0ABB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40" y="3535"/>
            <a:ext cx="167" cy="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66569" imgH="66742" progId="Equation.3">
                    <p:embed/>
                  </p:oleObj>
                </mc:Choice>
                <mc:Fallback>
                  <p:oleObj name="Equation" r:id="rId5" imgW="66569" imgH="66742" progId="Equation.3">
                    <p:embed/>
                    <p:pic>
                      <p:nvPicPr>
                        <p:cNvPr id="35883" name="Object 13">
                          <a:extLst>
                            <a:ext uri="{FF2B5EF4-FFF2-40B4-BE49-F238E27FC236}">
                              <a16:creationId xmlns:a16="http://schemas.microsoft.com/office/drawing/2014/main" id="{D11D3C6A-04E3-E4CA-220E-9E3D0EE0ABB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3535"/>
                          <a:ext cx="167" cy="1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214" name="Freeform 14">
            <a:extLst>
              <a:ext uri="{FF2B5EF4-FFF2-40B4-BE49-F238E27FC236}">
                <a16:creationId xmlns:a16="http://schemas.microsoft.com/office/drawing/2014/main" id="{D567276D-472F-573C-0395-FEA2C110A524}"/>
              </a:ext>
            </a:extLst>
          </p:cNvPr>
          <p:cNvSpPr>
            <a:spLocks/>
          </p:cNvSpPr>
          <p:nvPr/>
        </p:nvSpPr>
        <p:spPr bwMode="auto">
          <a:xfrm>
            <a:off x="4813300" y="4699000"/>
            <a:ext cx="3086100" cy="1625600"/>
          </a:xfrm>
          <a:custGeom>
            <a:avLst/>
            <a:gdLst>
              <a:gd name="T0" fmla="*/ 0 w 1944"/>
              <a:gd name="T1" fmla="*/ 0 h 1024"/>
              <a:gd name="T2" fmla="*/ 2147483646 w 1944"/>
              <a:gd name="T3" fmla="*/ 2147483646 h 1024"/>
              <a:gd name="T4" fmla="*/ 2147483646 w 1944"/>
              <a:gd name="T5" fmla="*/ 2147483646 h 1024"/>
              <a:gd name="T6" fmla="*/ 0 60000 65536"/>
              <a:gd name="T7" fmla="*/ 0 60000 65536"/>
              <a:gd name="T8" fmla="*/ 0 60000 65536"/>
              <a:gd name="T9" fmla="*/ 0 w 1944"/>
              <a:gd name="T10" fmla="*/ 0 h 1024"/>
              <a:gd name="T11" fmla="*/ 1944 w 1944"/>
              <a:gd name="T12" fmla="*/ 1024 h 10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4" h="1024">
                <a:moveTo>
                  <a:pt x="0" y="0"/>
                </a:moveTo>
                <a:cubicBezTo>
                  <a:pt x="400" y="0"/>
                  <a:pt x="488" y="1024"/>
                  <a:pt x="912" y="1024"/>
                </a:cubicBezTo>
                <a:cubicBezTo>
                  <a:pt x="1336" y="1024"/>
                  <a:pt x="1216" y="72"/>
                  <a:pt x="1944" y="7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51215" name="Rectangle 15">
            <a:extLst>
              <a:ext uri="{FF2B5EF4-FFF2-40B4-BE49-F238E27FC236}">
                <a16:creationId xmlns:a16="http://schemas.microsoft.com/office/drawing/2014/main" id="{75054BB2-3835-6646-4509-8D077DC3C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3125" y="5803900"/>
            <a:ext cx="161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= cos (</a:t>
            </a:r>
            <a:r>
              <a:rPr lang="en-US" altLang="en-US" sz="24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5845" name="Rectangle 16">
            <a:extLst>
              <a:ext uri="{FF2B5EF4-FFF2-40B4-BE49-F238E27FC236}">
                <a16:creationId xmlns:a16="http://schemas.microsoft.com/office/drawing/2014/main" id="{03ED7909-2A9E-B9F9-5FB6-C1FA75578A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23850" y="7562850"/>
            <a:ext cx="2114550" cy="1143000"/>
          </a:xfrm>
        </p:spPr>
        <p:txBody>
          <a:bodyPr/>
          <a:lstStyle/>
          <a:p>
            <a:pPr eaLnBrk="1" hangingPunct="1"/>
            <a:r>
              <a:rPr lang="en-US" altLang="en-US" sz="800">
                <a:solidFill>
                  <a:schemeClr val="tx1"/>
                </a:solidFill>
                <a:cs typeface="Times New Roman" panose="02020603050405020304" pitchFamily="18" charset="0"/>
              </a:rPr>
              <a:t>Graph </a:t>
            </a:r>
            <a:r>
              <a:rPr lang="en-US" altLang="en-US" sz="800" i="1">
                <a:solidFill>
                  <a:schemeClr val="tx1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800">
                <a:solidFill>
                  <a:schemeClr val="tx1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800" i="1">
                <a:solidFill>
                  <a:schemeClr val="tx1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>
                <a:solidFill>
                  <a:schemeClr val="tx1"/>
                </a:solidFill>
                <a:cs typeface="Times New Roman" panose="02020603050405020304" pitchFamily="18" charset="0"/>
              </a:rPr>
              <a:t>(-</a:t>
            </a:r>
            <a:r>
              <a:rPr lang="en-US" altLang="en-US" sz="800" i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80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5846" name="Rectangle 17">
            <a:extLst>
              <a:ext uri="{FF2B5EF4-FFF2-40B4-BE49-F238E27FC236}">
                <a16:creationId xmlns:a16="http://schemas.microsoft.com/office/drawing/2014/main" id="{56A21C4C-B9A5-669B-C00A-CCE20ABC9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638" y="358775"/>
            <a:ext cx="6507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Use basic trigonometric identities to graph 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10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(–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1218" name="Rectangle 18">
            <a:extLst>
              <a:ext uri="{FF2B5EF4-FFF2-40B4-BE49-F238E27FC236}">
                <a16:creationId xmlns:a16="http://schemas.microsoft.com/office/drawing/2014/main" id="{DA4ED8DD-5789-1F7D-2D55-BC9ABAAC5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" y="765175"/>
            <a:ext cx="5437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Sketch the graph of 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= sin</a:t>
            </a: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(–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51219" name="Rectangle 19">
            <a:extLst>
              <a:ext uri="{FF2B5EF4-FFF2-40B4-BE49-F238E27FC236}">
                <a16:creationId xmlns:a16="http://schemas.microsoft.com/office/drawing/2014/main" id="{71FAD21B-3CB1-6662-11AE-78DDEAB11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238" y="2111375"/>
            <a:ext cx="21875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Use the identity </a:t>
            </a:r>
            <a:b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(–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= – sin 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1220" name="Rectangle 20">
            <a:extLst>
              <a:ext uri="{FF2B5EF4-FFF2-40B4-BE49-F238E27FC236}">
                <a16:creationId xmlns:a16="http://schemas.microsoft.com/office/drawing/2014/main" id="{AE30A8F3-E91A-124C-307F-C1725C4CF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1171575"/>
            <a:ext cx="8620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graph of 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= sin</a:t>
            </a: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(–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is the graph of 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= sin 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reflected 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-axis.</a:t>
            </a:r>
          </a:p>
        </p:txBody>
      </p:sp>
      <p:sp>
        <p:nvSpPr>
          <p:cNvPr id="51221" name="Rectangle 21">
            <a:extLst>
              <a:ext uri="{FF2B5EF4-FFF2-40B4-BE49-F238E27FC236}">
                <a16:creationId xmlns:a16="http://schemas.microsoft.com/office/drawing/2014/main" id="{592F46DE-99CF-9053-A5A1-359AD2B09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3622675"/>
            <a:ext cx="5487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Sketch the graph of 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= cos</a:t>
            </a: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(–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51222" name="Rectangle 22">
            <a:extLst>
              <a:ext uri="{FF2B5EF4-FFF2-40B4-BE49-F238E27FC236}">
                <a16:creationId xmlns:a16="http://schemas.microsoft.com/office/drawing/2014/main" id="{7469B99F-7734-F1BD-D3BB-41B47B5AD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413" y="4714875"/>
            <a:ext cx="2400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Use the identity</a:t>
            </a:r>
            <a:b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cos</a:t>
            </a: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(–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= + cos 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1223" name="Rectangle 23">
            <a:extLst>
              <a:ext uri="{FF2B5EF4-FFF2-40B4-BE49-F238E27FC236}">
                <a16:creationId xmlns:a16="http://schemas.microsoft.com/office/drawing/2014/main" id="{CCF45D76-2E7A-2669-86FA-64563098A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041775"/>
            <a:ext cx="7756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graph of 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= cos (–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is identical to the graph of 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= cos 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x.</a:t>
            </a:r>
          </a:p>
        </p:txBody>
      </p:sp>
      <p:grpSp>
        <p:nvGrpSpPr>
          <p:cNvPr id="4" name="Group 24">
            <a:extLst>
              <a:ext uri="{FF2B5EF4-FFF2-40B4-BE49-F238E27FC236}">
                <a16:creationId xmlns:a16="http://schemas.microsoft.com/office/drawing/2014/main" id="{8F14F4BD-695D-ED2B-C36A-BE945200C43F}"/>
              </a:ext>
            </a:extLst>
          </p:cNvPr>
          <p:cNvGrpSpPr>
            <a:grpSpLocks/>
          </p:cNvGrpSpPr>
          <p:nvPr/>
        </p:nvGrpSpPr>
        <p:grpSpPr bwMode="auto">
          <a:xfrm>
            <a:off x="4483100" y="1673225"/>
            <a:ext cx="4471988" cy="2032000"/>
            <a:chOff x="2824" y="1054"/>
            <a:chExt cx="2817" cy="1280"/>
          </a:xfrm>
        </p:grpSpPr>
        <p:grpSp>
          <p:nvGrpSpPr>
            <p:cNvPr id="35864" name="Group 25">
              <a:extLst>
                <a:ext uri="{FF2B5EF4-FFF2-40B4-BE49-F238E27FC236}">
                  <a16:creationId xmlns:a16="http://schemas.microsoft.com/office/drawing/2014/main" id="{63A6B266-AC5C-AD7F-93CD-76FF8C81D5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0" y="1054"/>
              <a:ext cx="201" cy="1280"/>
              <a:chOff x="2306" y="2182"/>
              <a:chExt cx="201" cy="1280"/>
            </a:xfrm>
          </p:grpSpPr>
          <p:sp>
            <p:nvSpPr>
              <p:cNvPr id="35873" name="Rectangle 26">
                <a:extLst>
                  <a:ext uri="{FF2B5EF4-FFF2-40B4-BE49-F238E27FC236}">
                    <a16:creationId xmlns:a16="http://schemas.microsoft.com/office/drawing/2014/main" id="{F00C27E1-46CD-7D76-16B9-FEA5B7D1BD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6" y="2182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anose="05000000000000000000" pitchFamily="2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CA" altLang="en-US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en-US" altLang="en-US" sz="24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874" name="Freeform 27">
                <a:extLst>
                  <a:ext uri="{FF2B5EF4-FFF2-40B4-BE49-F238E27FC236}">
                    <a16:creationId xmlns:a16="http://schemas.microsoft.com/office/drawing/2014/main" id="{5D2C8AF7-9F48-4880-A36C-9D6FC5D197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0" y="2328"/>
                <a:ext cx="1" cy="1134"/>
              </a:xfrm>
              <a:custGeom>
                <a:avLst/>
                <a:gdLst>
                  <a:gd name="T0" fmla="*/ 0 w 1"/>
                  <a:gd name="T1" fmla="*/ 18 h 1908"/>
                  <a:gd name="T2" fmla="*/ 1 w 1"/>
                  <a:gd name="T3" fmla="*/ 0 h 1908"/>
                  <a:gd name="T4" fmla="*/ 0 60000 65536"/>
                  <a:gd name="T5" fmla="*/ 0 60000 65536"/>
                  <a:gd name="T6" fmla="*/ 0 w 1"/>
                  <a:gd name="T7" fmla="*/ 0 h 1908"/>
                  <a:gd name="T8" fmla="*/ 1 w 1"/>
                  <a:gd name="T9" fmla="*/ 1908 h 19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908">
                    <a:moveTo>
                      <a:pt x="0" y="1908"/>
                    </a:move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chemeClr val="fol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35865" name="Rectangle 28">
              <a:extLst>
                <a:ext uri="{FF2B5EF4-FFF2-40B4-BE49-F238E27FC236}">
                  <a16:creationId xmlns:a16="http://schemas.microsoft.com/office/drawing/2014/main" id="{E7FC66E4-ECAA-858F-52E9-099E74072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6" y="1542"/>
              <a:ext cx="2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CA" altLang="en-US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66" name="Freeform 29">
              <a:extLst>
                <a:ext uri="{FF2B5EF4-FFF2-40B4-BE49-F238E27FC236}">
                  <a16:creationId xmlns:a16="http://schemas.microsoft.com/office/drawing/2014/main" id="{5806B9FB-0E3E-DAC3-96A4-10404A0D9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" y="1816"/>
              <a:ext cx="2712" cy="1"/>
            </a:xfrm>
            <a:custGeom>
              <a:avLst/>
              <a:gdLst>
                <a:gd name="T0" fmla="*/ 0 w 2712"/>
                <a:gd name="T1" fmla="*/ 0 h 1"/>
                <a:gd name="T2" fmla="*/ 2712 w 2712"/>
                <a:gd name="T3" fmla="*/ 0 h 1"/>
                <a:gd name="T4" fmla="*/ 0 60000 65536"/>
                <a:gd name="T5" fmla="*/ 0 60000 65536"/>
                <a:gd name="T6" fmla="*/ 0 w 2712"/>
                <a:gd name="T7" fmla="*/ 0 h 1"/>
                <a:gd name="T8" fmla="*/ 2712 w 271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12" h="1">
                  <a:moveTo>
                    <a:pt x="0" y="0"/>
                  </a:moveTo>
                  <a:lnTo>
                    <a:pt x="2712" y="0"/>
                  </a:lnTo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5867" name="Line 30">
              <a:extLst>
                <a:ext uri="{FF2B5EF4-FFF2-40B4-BE49-F238E27FC236}">
                  <a16:creationId xmlns:a16="http://schemas.microsoft.com/office/drawing/2014/main" id="{BB395F2F-EF6E-4849-B8EF-CC75C50EB2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0" y="1723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5868" name="Line 31">
              <a:extLst>
                <a:ext uri="{FF2B5EF4-FFF2-40B4-BE49-F238E27FC236}">
                  <a16:creationId xmlns:a16="http://schemas.microsoft.com/office/drawing/2014/main" id="{9A58BCC5-DB6D-037B-4086-5D7D1FA97F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8" y="1731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5869" name="Line 32">
              <a:extLst>
                <a:ext uri="{FF2B5EF4-FFF2-40B4-BE49-F238E27FC236}">
                  <a16:creationId xmlns:a16="http://schemas.microsoft.com/office/drawing/2014/main" id="{CF4D5685-96DC-7FB5-89E6-3F6554277E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2" y="1723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5870" name="Line 33">
              <a:extLst>
                <a:ext uri="{FF2B5EF4-FFF2-40B4-BE49-F238E27FC236}">
                  <a16:creationId xmlns:a16="http://schemas.microsoft.com/office/drawing/2014/main" id="{42341CD3-7DEA-D4E7-0173-6C6B042C04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0" y="1723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35871" name="Object 34">
              <a:extLst>
                <a:ext uri="{FF2B5EF4-FFF2-40B4-BE49-F238E27FC236}">
                  <a16:creationId xmlns:a16="http://schemas.microsoft.com/office/drawing/2014/main" id="{2E3BF217-6058-E176-CC40-C5F7A8238CE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26" y="1858"/>
            <a:ext cx="274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52427" imgH="104826" progId="Equation.3">
                    <p:embed/>
                  </p:oleObj>
                </mc:Choice>
                <mc:Fallback>
                  <p:oleObj name="Equation" r:id="rId7" imgW="152427" imgH="104826" progId="Equation.3">
                    <p:embed/>
                    <p:pic>
                      <p:nvPicPr>
                        <p:cNvPr id="35871" name="Object 34">
                          <a:extLst>
                            <a:ext uri="{FF2B5EF4-FFF2-40B4-BE49-F238E27FC236}">
                              <a16:creationId xmlns:a16="http://schemas.microsoft.com/office/drawing/2014/main" id="{2E3BF217-6058-E176-CC40-C5F7A8238CE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6" y="1858"/>
                          <a:ext cx="274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72" name="Object 35">
              <a:extLst>
                <a:ext uri="{FF2B5EF4-FFF2-40B4-BE49-F238E27FC236}">
                  <a16:creationId xmlns:a16="http://schemas.microsoft.com/office/drawing/2014/main" id="{569D9F21-5027-18A8-E2F5-8D613A39555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53" y="1895"/>
            <a:ext cx="167" cy="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66569" imgH="66742" progId="Equation.3">
                    <p:embed/>
                  </p:oleObj>
                </mc:Choice>
                <mc:Fallback>
                  <p:oleObj name="Equation" r:id="rId9" imgW="66569" imgH="66742" progId="Equation.3">
                    <p:embed/>
                    <p:pic>
                      <p:nvPicPr>
                        <p:cNvPr id="35872" name="Object 35">
                          <a:extLst>
                            <a:ext uri="{FF2B5EF4-FFF2-40B4-BE49-F238E27FC236}">
                              <a16:creationId xmlns:a16="http://schemas.microsoft.com/office/drawing/2014/main" id="{569D9F21-5027-18A8-E2F5-8D613A39555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3" y="1895"/>
                          <a:ext cx="167" cy="1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236" name="Freeform 36">
            <a:extLst>
              <a:ext uri="{FF2B5EF4-FFF2-40B4-BE49-F238E27FC236}">
                <a16:creationId xmlns:a16="http://schemas.microsoft.com/office/drawing/2014/main" id="{B532512F-8316-CD8B-6462-AD55FCF30C82}"/>
              </a:ext>
            </a:extLst>
          </p:cNvPr>
          <p:cNvSpPr>
            <a:spLocks/>
          </p:cNvSpPr>
          <p:nvPr/>
        </p:nvSpPr>
        <p:spPr bwMode="auto">
          <a:xfrm>
            <a:off x="4699000" y="2120900"/>
            <a:ext cx="3549650" cy="1435100"/>
          </a:xfrm>
          <a:custGeom>
            <a:avLst/>
            <a:gdLst>
              <a:gd name="T0" fmla="*/ 0 w 2236"/>
              <a:gd name="T1" fmla="*/ 2147483646 h 904"/>
              <a:gd name="T2" fmla="*/ 2147483646 w 2236"/>
              <a:gd name="T3" fmla="*/ 0 h 904"/>
              <a:gd name="T4" fmla="*/ 2147483646 w 2236"/>
              <a:gd name="T5" fmla="*/ 2147483646 h 904"/>
              <a:gd name="T6" fmla="*/ 2147483646 w 2236"/>
              <a:gd name="T7" fmla="*/ 2147483646 h 904"/>
              <a:gd name="T8" fmla="*/ 0 60000 65536"/>
              <a:gd name="T9" fmla="*/ 0 60000 65536"/>
              <a:gd name="T10" fmla="*/ 0 60000 65536"/>
              <a:gd name="T11" fmla="*/ 0 60000 65536"/>
              <a:gd name="T12" fmla="*/ 0 w 2236"/>
              <a:gd name="T13" fmla="*/ 0 h 904"/>
              <a:gd name="T14" fmla="*/ 2236 w 2236"/>
              <a:gd name="T15" fmla="*/ 904 h 9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36" h="904">
                <a:moveTo>
                  <a:pt x="0" y="780"/>
                </a:moveTo>
                <a:cubicBezTo>
                  <a:pt x="105" y="650"/>
                  <a:pt x="432" y="0"/>
                  <a:pt x="632" y="0"/>
                </a:cubicBezTo>
                <a:cubicBezTo>
                  <a:pt x="832" y="0"/>
                  <a:pt x="1256" y="904"/>
                  <a:pt x="1548" y="896"/>
                </a:cubicBezTo>
                <a:cubicBezTo>
                  <a:pt x="1840" y="888"/>
                  <a:pt x="2093" y="228"/>
                  <a:pt x="2236" y="5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51237" name="Freeform 37">
            <a:extLst>
              <a:ext uri="{FF2B5EF4-FFF2-40B4-BE49-F238E27FC236}">
                <a16:creationId xmlns:a16="http://schemas.microsoft.com/office/drawing/2014/main" id="{A8A0C8FB-F7B7-63CE-5AB5-2C51E303E2E2}"/>
              </a:ext>
            </a:extLst>
          </p:cNvPr>
          <p:cNvSpPr>
            <a:spLocks/>
          </p:cNvSpPr>
          <p:nvPr/>
        </p:nvSpPr>
        <p:spPr bwMode="auto">
          <a:xfrm>
            <a:off x="4641850" y="2151063"/>
            <a:ext cx="3600450" cy="1398587"/>
          </a:xfrm>
          <a:custGeom>
            <a:avLst/>
            <a:gdLst>
              <a:gd name="T0" fmla="*/ 0 w 2268"/>
              <a:gd name="T1" fmla="*/ 2147483646 h 881"/>
              <a:gd name="T2" fmla="*/ 2147483646 w 2268"/>
              <a:gd name="T3" fmla="*/ 2147483646 h 881"/>
              <a:gd name="T4" fmla="*/ 2147483646 w 2268"/>
              <a:gd name="T5" fmla="*/ 2147483646 h 881"/>
              <a:gd name="T6" fmla="*/ 2147483646 w 2268"/>
              <a:gd name="T7" fmla="*/ 2147483646 h 881"/>
              <a:gd name="T8" fmla="*/ 0 60000 65536"/>
              <a:gd name="T9" fmla="*/ 0 60000 65536"/>
              <a:gd name="T10" fmla="*/ 0 60000 65536"/>
              <a:gd name="T11" fmla="*/ 0 60000 65536"/>
              <a:gd name="T12" fmla="*/ 0 w 2268"/>
              <a:gd name="T13" fmla="*/ 0 h 881"/>
              <a:gd name="T14" fmla="*/ 2268 w 2268"/>
              <a:gd name="T15" fmla="*/ 881 h 8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68" h="881">
                <a:moveTo>
                  <a:pt x="0" y="121"/>
                </a:moveTo>
                <a:cubicBezTo>
                  <a:pt x="112" y="248"/>
                  <a:pt x="400" y="881"/>
                  <a:pt x="672" y="881"/>
                </a:cubicBezTo>
                <a:cubicBezTo>
                  <a:pt x="944" y="881"/>
                  <a:pt x="1322" y="2"/>
                  <a:pt x="1588" y="1"/>
                </a:cubicBezTo>
                <a:cubicBezTo>
                  <a:pt x="1854" y="0"/>
                  <a:pt x="2126" y="695"/>
                  <a:pt x="2268" y="877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51238" name="Rectangle 38">
            <a:extLst>
              <a:ext uri="{FF2B5EF4-FFF2-40B4-BE49-F238E27FC236}">
                <a16:creationId xmlns:a16="http://schemas.microsoft.com/office/drawing/2014/main" id="{AA7CE719-EB0E-A299-5EFD-65785E794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8363" y="2984500"/>
            <a:ext cx="1209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= sin 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grpSp>
        <p:nvGrpSpPr>
          <p:cNvPr id="6" name="Group 39">
            <a:extLst>
              <a:ext uri="{FF2B5EF4-FFF2-40B4-BE49-F238E27FC236}">
                <a16:creationId xmlns:a16="http://schemas.microsoft.com/office/drawing/2014/main" id="{5D79E5F3-DAD8-3F4E-6FF6-8623555AC6ED}"/>
              </a:ext>
            </a:extLst>
          </p:cNvPr>
          <p:cNvGrpSpPr>
            <a:grpSpLocks/>
          </p:cNvGrpSpPr>
          <p:nvPr/>
        </p:nvGrpSpPr>
        <p:grpSpPr bwMode="auto">
          <a:xfrm>
            <a:off x="5868988" y="1638300"/>
            <a:ext cx="1520825" cy="952500"/>
            <a:chOff x="3697" y="1032"/>
            <a:chExt cx="958" cy="600"/>
          </a:xfrm>
        </p:grpSpPr>
        <p:sp>
          <p:nvSpPr>
            <p:cNvPr id="35862" name="Rectangle 40">
              <a:extLst>
                <a:ext uri="{FF2B5EF4-FFF2-40B4-BE49-F238E27FC236}">
                  <a16:creationId xmlns:a16="http://schemas.microsoft.com/office/drawing/2014/main" id="{AC81051B-DACB-1345-DBEF-A24139537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" y="1032"/>
              <a:ext cx="9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sin</a:t>
              </a:r>
              <a:r>
                <a:rPr lang="en-US" altLang="en-US" sz="1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(–</a:t>
              </a:r>
              <a:r>
                <a:rPr lang="en-US" altLang="en-US" sz="2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35863" name="Line 41">
              <a:extLst>
                <a:ext uri="{FF2B5EF4-FFF2-40B4-BE49-F238E27FC236}">
                  <a16:creationId xmlns:a16="http://schemas.microsoft.com/office/drawing/2014/main" id="{D7C88908-FC6B-F0B4-ED6B-98BFF93AC5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6" y="1256"/>
              <a:ext cx="224" cy="37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7" name="Group 42">
            <a:extLst>
              <a:ext uri="{FF2B5EF4-FFF2-40B4-BE49-F238E27FC236}">
                <a16:creationId xmlns:a16="http://schemas.microsoft.com/office/drawing/2014/main" id="{A23CA395-217D-36E2-07B4-BBA163E964A4}"/>
              </a:ext>
            </a:extLst>
          </p:cNvPr>
          <p:cNvGrpSpPr>
            <a:grpSpLocks/>
          </p:cNvGrpSpPr>
          <p:nvPr/>
        </p:nvGrpSpPr>
        <p:grpSpPr bwMode="auto">
          <a:xfrm>
            <a:off x="3414713" y="4965700"/>
            <a:ext cx="1722437" cy="1295400"/>
            <a:chOff x="1843" y="3056"/>
            <a:chExt cx="1085" cy="816"/>
          </a:xfrm>
        </p:grpSpPr>
        <p:sp>
          <p:nvSpPr>
            <p:cNvPr id="35860" name="Rectangle 43">
              <a:extLst>
                <a:ext uri="{FF2B5EF4-FFF2-40B4-BE49-F238E27FC236}">
                  <a16:creationId xmlns:a16="http://schemas.microsoft.com/office/drawing/2014/main" id="{60B8318F-3FBF-F8F3-CBE2-14D98EA69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3" y="3584"/>
              <a:ext cx="101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cos (–</a:t>
              </a:r>
              <a:r>
                <a:rPr lang="en-US" altLang="en-US" sz="2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35861" name="Line 44">
              <a:extLst>
                <a:ext uri="{FF2B5EF4-FFF2-40B4-BE49-F238E27FC236}">
                  <a16:creationId xmlns:a16="http://schemas.microsoft.com/office/drawing/2014/main" id="{2339A7D5-A87F-40FE-0DD1-CAEE2C6616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64" y="3056"/>
              <a:ext cx="464" cy="56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51245" name="Freeform 45">
            <a:extLst>
              <a:ext uri="{FF2B5EF4-FFF2-40B4-BE49-F238E27FC236}">
                <a16:creationId xmlns:a16="http://schemas.microsoft.com/office/drawing/2014/main" id="{72A81A51-47A7-7C93-568C-23C278956570}"/>
              </a:ext>
            </a:extLst>
          </p:cNvPr>
          <p:cNvSpPr>
            <a:spLocks/>
          </p:cNvSpPr>
          <p:nvPr/>
        </p:nvSpPr>
        <p:spPr bwMode="auto">
          <a:xfrm>
            <a:off x="4813300" y="4699000"/>
            <a:ext cx="3086100" cy="1625600"/>
          </a:xfrm>
          <a:custGeom>
            <a:avLst/>
            <a:gdLst>
              <a:gd name="T0" fmla="*/ 0 w 1944"/>
              <a:gd name="T1" fmla="*/ 0 h 1024"/>
              <a:gd name="T2" fmla="*/ 2147483646 w 1944"/>
              <a:gd name="T3" fmla="*/ 2147483646 h 1024"/>
              <a:gd name="T4" fmla="*/ 2147483646 w 1944"/>
              <a:gd name="T5" fmla="*/ 2147483646 h 1024"/>
              <a:gd name="T6" fmla="*/ 0 60000 65536"/>
              <a:gd name="T7" fmla="*/ 0 60000 65536"/>
              <a:gd name="T8" fmla="*/ 0 60000 65536"/>
              <a:gd name="T9" fmla="*/ 0 w 1944"/>
              <a:gd name="T10" fmla="*/ 0 h 1024"/>
              <a:gd name="T11" fmla="*/ 1944 w 1944"/>
              <a:gd name="T12" fmla="*/ 1024 h 10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4" h="1024">
                <a:moveTo>
                  <a:pt x="0" y="0"/>
                </a:moveTo>
                <a:cubicBezTo>
                  <a:pt x="400" y="0"/>
                  <a:pt x="488" y="1024"/>
                  <a:pt x="912" y="1024"/>
                </a:cubicBezTo>
                <a:cubicBezTo>
                  <a:pt x="1336" y="1024"/>
                  <a:pt x="1216" y="72"/>
                  <a:pt x="1944" y="72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788D72-AF67-79E3-F0DC-960271330C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7650" y="5729099"/>
            <a:ext cx="2926569" cy="90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5" grpId="0" autoUpdateAnimBg="0"/>
      <p:bldP spid="51218" grpId="0" autoUpdateAnimBg="0"/>
      <p:bldP spid="51219" grpId="0" autoUpdateAnimBg="0"/>
      <p:bldP spid="51220" grpId="0" autoUpdateAnimBg="0"/>
      <p:bldP spid="51221" grpId="0" autoUpdateAnimBg="0"/>
      <p:bldP spid="51222" grpId="0" autoUpdateAnimBg="0"/>
      <p:bldP spid="51223" grpId="0" autoUpdateAnimBg="0"/>
      <p:bldP spid="5123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4EE2B46-6B96-9FB1-ACC4-BCBE4A5AE938}"/>
              </a:ext>
            </a:extLst>
          </p:cNvPr>
          <p:cNvGrpSpPr>
            <a:grpSpLocks/>
          </p:cNvGrpSpPr>
          <p:nvPr/>
        </p:nvGrpSpPr>
        <p:grpSpPr bwMode="auto">
          <a:xfrm>
            <a:off x="2425700" y="3794125"/>
            <a:ext cx="5373688" cy="2314575"/>
            <a:chOff x="1456" y="1510"/>
            <a:chExt cx="3385" cy="1458"/>
          </a:xfrm>
        </p:grpSpPr>
        <p:grpSp>
          <p:nvGrpSpPr>
            <p:cNvPr id="37956" name="Group 3">
              <a:extLst>
                <a:ext uri="{FF2B5EF4-FFF2-40B4-BE49-F238E27FC236}">
                  <a16:creationId xmlns:a16="http://schemas.microsoft.com/office/drawing/2014/main" id="{9D876DE5-4C79-AA59-32CD-5CE685240C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6" y="1510"/>
              <a:ext cx="416" cy="1458"/>
              <a:chOff x="1806" y="1510"/>
              <a:chExt cx="416" cy="1458"/>
            </a:xfrm>
          </p:grpSpPr>
          <p:graphicFrame>
            <p:nvGraphicFramePr>
              <p:cNvPr id="37973" name="Object 4">
                <a:extLst>
                  <a:ext uri="{FF2B5EF4-FFF2-40B4-BE49-F238E27FC236}">
                    <a16:creationId xmlns:a16="http://schemas.microsoft.com/office/drawing/2014/main" id="{DFCC74D6-536C-39FC-546B-051C93823AC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879" y="1860"/>
              <a:ext cx="103" cy="1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47657" imgH="85595" progId="Equation.3">
                      <p:embed/>
                    </p:oleObj>
                  </mc:Choice>
                  <mc:Fallback>
                    <p:oleObj name="Equation" r:id="rId3" imgW="47657" imgH="85595" progId="Equation.3">
                      <p:embed/>
                      <p:pic>
                        <p:nvPicPr>
                          <p:cNvPr id="37973" name="Object 4">
                            <a:extLst>
                              <a:ext uri="{FF2B5EF4-FFF2-40B4-BE49-F238E27FC236}">
                                <a16:creationId xmlns:a16="http://schemas.microsoft.com/office/drawing/2014/main" id="{DFCC74D6-536C-39FC-546B-051C93823AC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79" y="1860"/>
                            <a:ext cx="103" cy="1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7974" name="Line 5">
                <a:extLst>
                  <a:ext uri="{FF2B5EF4-FFF2-40B4-BE49-F238E27FC236}">
                    <a16:creationId xmlns:a16="http://schemas.microsoft.com/office/drawing/2014/main" id="{2E4A98E3-40B4-C2FB-14F1-8B183F6003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5" y="2840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7975" name="Line 6">
                <a:extLst>
                  <a:ext uri="{FF2B5EF4-FFF2-40B4-BE49-F238E27FC236}">
                    <a16:creationId xmlns:a16="http://schemas.microsoft.com/office/drawing/2014/main" id="{846FE0C1-D869-1E36-C82C-1673723601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7" y="2616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7976" name="Line 7">
                <a:extLst>
                  <a:ext uri="{FF2B5EF4-FFF2-40B4-BE49-F238E27FC236}">
                    <a16:creationId xmlns:a16="http://schemas.microsoft.com/office/drawing/2014/main" id="{075D65F4-53B5-4DAD-D609-FD8E8FEB52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7" y="2168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7977" name="Line 8">
                <a:extLst>
                  <a:ext uri="{FF2B5EF4-FFF2-40B4-BE49-F238E27FC236}">
                    <a16:creationId xmlns:a16="http://schemas.microsoft.com/office/drawing/2014/main" id="{C2F480DA-2D32-4E19-5276-D43B441516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7" y="1936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7978" name="Rectangle 9">
                <a:extLst>
                  <a:ext uri="{FF2B5EF4-FFF2-40B4-BE49-F238E27FC236}">
                    <a16:creationId xmlns:a16="http://schemas.microsoft.com/office/drawing/2014/main" id="{C5B69717-AF28-C177-AD94-B40AD23288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4" y="1510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anose="05000000000000000000" pitchFamily="2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CA" altLang="en-US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en-US" altLang="en-US" sz="24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979" name="Freeform 10">
                <a:extLst>
                  <a:ext uri="{FF2B5EF4-FFF2-40B4-BE49-F238E27FC236}">
                    <a16:creationId xmlns:a16="http://schemas.microsoft.com/office/drawing/2014/main" id="{909E5D2C-1119-0AC3-F7D3-AA36788E7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0" y="1608"/>
                <a:ext cx="1" cy="1360"/>
              </a:xfrm>
              <a:custGeom>
                <a:avLst/>
                <a:gdLst>
                  <a:gd name="T0" fmla="*/ 0 w 1"/>
                  <a:gd name="T1" fmla="*/ 91 h 1908"/>
                  <a:gd name="T2" fmla="*/ 1 w 1"/>
                  <a:gd name="T3" fmla="*/ 0 h 1908"/>
                  <a:gd name="T4" fmla="*/ 0 60000 65536"/>
                  <a:gd name="T5" fmla="*/ 0 60000 65536"/>
                  <a:gd name="T6" fmla="*/ 0 w 1"/>
                  <a:gd name="T7" fmla="*/ 0 h 1908"/>
                  <a:gd name="T8" fmla="*/ 1 w 1"/>
                  <a:gd name="T9" fmla="*/ 1908 h 19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908">
                    <a:moveTo>
                      <a:pt x="0" y="1908"/>
                    </a:move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chemeClr val="fol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graphicFrame>
            <p:nvGraphicFramePr>
              <p:cNvPr id="37980" name="Object 11">
                <a:extLst>
                  <a:ext uri="{FF2B5EF4-FFF2-40B4-BE49-F238E27FC236}">
                    <a16:creationId xmlns:a16="http://schemas.microsoft.com/office/drawing/2014/main" id="{90BC9CF0-455F-3723-622D-FDA4D75EB1F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806" y="2756"/>
              <a:ext cx="185" cy="1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152427" imgH="85595" progId="Equation.3">
                      <p:embed/>
                    </p:oleObj>
                  </mc:Choice>
                  <mc:Fallback>
                    <p:oleObj name="Equation" r:id="rId5" imgW="152427" imgH="85595" progId="Equation.3">
                      <p:embed/>
                      <p:pic>
                        <p:nvPicPr>
                          <p:cNvPr id="37980" name="Object 11">
                            <a:extLst>
                              <a:ext uri="{FF2B5EF4-FFF2-40B4-BE49-F238E27FC236}">
                                <a16:creationId xmlns:a16="http://schemas.microsoft.com/office/drawing/2014/main" id="{90BC9CF0-455F-3723-622D-FDA4D75EB1F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06" y="2756"/>
                            <a:ext cx="185" cy="1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7957" name="Line 12">
              <a:extLst>
                <a:ext uri="{FF2B5EF4-FFF2-40B4-BE49-F238E27FC236}">
                  <a16:creationId xmlns:a16="http://schemas.microsoft.com/office/drawing/2014/main" id="{51D2723D-F1DE-F96B-5B35-AC55F6A9B5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6" y="2317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7958" name="Line 13">
              <a:extLst>
                <a:ext uri="{FF2B5EF4-FFF2-40B4-BE49-F238E27FC236}">
                  <a16:creationId xmlns:a16="http://schemas.microsoft.com/office/drawing/2014/main" id="{E562A6B3-9499-A29B-606F-9EF2A29360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4" y="2317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37959" name="Object 14">
              <a:extLst>
                <a:ext uri="{FF2B5EF4-FFF2-40B4-BE49-F238E27FC236}">
                  <a16:creationId xmlns:a16="http://schemas.microsoft.com/office/drawing/2014/main" id="{8E8BFCE4-A0D7-BC16-F42D-5FD7751F29B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05" y="1988"/>
            <a:ext cx="145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85858" imgH="314478" progId="Equation.3">
                    <p:embed/>
                  </p:oleObj>
                </mc:Choice>
                <mc:Fallback>
                  <p:oleObj name="Equation" r:id="rId7" imgW="85858" imgH="314478" progId="Equation.3">
                    <p:embed/>
                    <p:pic>
                      <p:nvPicPr>
                        <p:cNvPr id="37959" name="Object 14">
                          <a:extLst>
                            <a:ext uri="{FF2B5EF4-FFF2-40B4-BE49-F238E27FC236}">
                              <a16:creationId xmlns:a16="http://schemas.microsoft.com/office/drawing/2014/main" id="{8E8BFCE4-A0D7-BC16-F42D-5FD7751F29B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5" y="1988"/>
                          <a:ext cx="145" cy="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60" name="Rectangle 15">
              <a:extLst>
                <a:ext uri="{FF2B5EF4-FFF2-40B4-BE49-F238E27FC236}">
                  <a16:creationId xmlns:a16="http://schemas.microsoft.com/office/drawing/2014/main" id="{27C3F2D4-A31A-CD9C-5E5C-D79A23918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0" y="2118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CA" altLang="en-US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961" name="Freeform 16">
              <a:extLst>
                <a:ext uri="{FF2B5EF4-FFF2-40B4-BE49-F238E27FC236}">
                  <a16:creationId xmlns:a16="http://schemas.microsoft.com/office/drawing/2014/main" id="{62FCA2DC-E4F6-5A5F-D17B-E86720620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6" y="2392"/>
              <a:ext cx="3328" cy="1"/>
            </a:xfrm>
            <a:custGeom>
              <a:avLst/>
              <a:gdLst>
                <a:gd name="T0" fmla="*/ 0 w 3328"/>
                <a:gd name="T1" fmla="*/ 0 h 1"/>
                <a:gd name="T2" fmla="*/ 3328 w 3328"/>
                <a:gd name="T3" fmla="*/ 0 h 1"/>
                <a:gd name="T4" fmla="*/ 0 60000 65536"/>
                <a:gd name="T5" fmla="*/ 0 60000 65536"/>
                <a:gd name="T6" fmla="*/ 0 w 3328"/>
                <a:gd name="T7" fmla="*/ 0 h 1"/>
                <a:gd name="T8" fmla="*/ 3328 w 332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28" h="1">
                  <a:moveTo>
                    <a:pt x="0" y="0"/>
                  </a:moveTo>
                  <a:lnTo>
                    <a:pt x="3328" y="0"/>
                  </a:lnTo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7962" name="Line 17">
              <a:extLst>
                <a:ext uri="{FF2B5EF4-FFF2-40B4-BE49-F238E27FC236}">
                  <a16:creationId xmlns:a16="http://schemas.microsoft.com/office/drawing/2014/main" id="{7EAB6E42-BFC9-7B27-96E4-465C99480A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8" y="2317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37963" name="Object 18">
              <a:extLst>
                <a:ext uri="{FF2B5EF4-FFF2-40B4-BE49-F238E27FC236}">
                  <a16:creationId xmlns:a16="http://schemas.microsoft.com/office/drawing/2014/main" id="{AFB3F455-DF29-EB98-B591-D32877F4483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41" y="1968"/>
            <a:ext cx="145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85858" imgH="314478" progId="Equation.3">
                    <p:embed/>
                  </p:oleObj>
                </mc:Choice>
                <mc:Fallback>
                  <p:oleObj name="Equation" r:id="rId9" imgW="85858" imgH="314478" progId="Equation.3">
                    <p:embed/>
                    <p:pic>
                      <p:nvPicPr>
                        <p:cNvPr id="37963" name="Object 18">
                          <a:extLst>
                            <a:ext uri="{FF2B5EF4-FFF2-40B4-BE49-F238E27FC236}">
                              <a16:creationId xmlns:a16="http://schemas.microsoft.com/office/drawing/2014/main" id="{AFB3F455-DF29-EB98-B591-D32877F4483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1" y="1968"/>
                          <a:ext cx="145" cy="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64" name="Object 19">
              <a:extLst>
                <a:ext uri="{FF2B5EF4-FFF2-40B4-BE49-F238E27FC236}">
                  <a16:creationId xmlns:a16="http://schemas.microsoft.com/office/drawing/2014/main" id="{8CBBA189-E183-B2BC-7F34-786C2B7AB62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92" y="2178"/>
            <a:ext cx="123" cy="1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66569" imgH="66742" progId="Equation.3">
                    <p:embed/>
                  </p:oleObj>
                </mc:Choice>
                <mc:Fallback>
                  <p:oleObj name="Equation" r:id="rId11" imgW="66569" imgH="66742" progId="Equation.3">
                    <p:embed/>
                    <p:pic>
                      <p:nvPicPr>
                        <p:cNvPr id="37964" name="Object 19">
                          <a:extLst>
                            <a:ext uri="{FF2B5EF4-FFF2-40B4-BE49-F238E27FC236}">
                              <a16:creationId xmlns:a16="http://schemas.microsoft.com/office/drawing/2014/main" id="{8CBBA189-E183-B2BC-7F34-786C2B7AB62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2" y="2178"/>
                          <a:ext cx="123" cy="1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65" name="Line 20">
              <a:extLst>
                <a:ext uri="{FF2B5EF4-FFF2-40B4-BE49-F238E27FC236}">
                  <a16:creationId xmlns:a16="http://schemas.microsoft.com/office/drawing/2014/main" id="{F15ECB9C-8872-C31A-FB0E-8872DE7141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4" y="2311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37966" name="Object 21">
              <a:extLst>
                <a:ext uri="{FF2B5EF4-FFF2-40B4-BE49-F238E27FC236}">
                  <a16:creationId xmlns:a16="http://schemas.microsoft.com/office/drawing/2014/main" id="{0E232460-1082-5D20-28A5-C266CD6FE79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12" y="1972"/>
            <a:ext cx="212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61883" imgH="314478" progId="Equation.3">
                    <p:embed/>
                  </p:oleObj>
                </mc:Choice>
                <mc:Fallback>
                  <p:oleObj name="Equation" r:id="rId13" imgW="161883" imgH="314478" progId="Equation.3">
                    <p:embed/>
                    <p:pic>
                      <p:nvPicPr>
                        <p:cNvPr id="37966" name="Object 21">
                          <a:extLst>
                            <a:ext uri="{FF2B5EF4-FFF2-40B4-BE49-F238E27FC236}">
                              <a16:creationId xmlns:a16="http://schemas.microsoft.com/office/drawing/2014/main" id="{0E232460-1082-5D20-28A5-C266CD6FE79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2" y="1972"/>
                          <a:ext cx="212" cy="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67" name="Line 22">
              <a:extLst>
                <a:ext uri="{FF2B5EF4-FFF2-40B4-BE49-F238E27FC236}">
                  <a16:creationId xmlns:a16="http://schemas.microsoft.com/office/drawing/2014/main" id="{AE24CE6D-3B8D-CED0-E8AE-BDECF55288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0" y="2315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7968" name="Line 23">
              <a:extLst>
                <a:ext uri="{FF2B5EF4-FFF2-40B4-BE49-F238E27FC236}">
                  <a16:creationId xmlns:a16="http://schemas.microsoft.com/office/drawing/2014/main" id="{CCC1CBA4-C75A-2A81-6D5D-FA1697B0D1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2307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37969" name="Object 24">
              <a:extLst>
                <a:ext uri="{FF2B5EF4-FFF2-40B4-BE49-F238E27FC236}">
                  <a16:creationId xmlns:a16="http://schemas.microsoft.com/office/drawing/2014/main" id="{05FE9433-471B-3C96-F77F-38D1BA1D217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73" y="1986"/>
            <a:ext cx="145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85858" imgH="314478" progId="Equation.3">
                    <p:embed/>
                  </p:oleObj>
                </mc:Choice>
                <mc:Fallback>
                  <p:oleObj name="Equation" r:id="rId15" imgW="85858" imgH="314478" progId="Equation.3">
                    <p:embed/>
                    <p:pic>
                      <p:nvPicPr>
                        <p:cNvPr id="37969" name="Object 24">
                          <a:extLst>
                            <a:ext uri="{FF2B5EF4-FFF2-40B4-BE49-F238E27FC236}">
                              <a16:creationId xmlns:a16="http://schemas.microsoft.com/office/drawing/2014/main" id="{05FE9433-471B-3C96-F77F-38D1BA1D217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3" y="1986"/>
                          <a:ext cx="145" cy="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70" name="Object 25">
              <a:extLst>
                <a:ext uri="{FF2B5EF4-FFF2-40B4-BE49-F238E27FC236}">
                  <a16:creationId xmlns:a16="http://schemas.microsoft.com/office/drawing/2014/main" id="{6C6BD4CD-1288-4FD0-0C9F-ED4D08EF467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80" y="1966"/>
            <a:ext cx="223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80794" imgH="314478" progId="Equation.3">
                    <p:embed/>
                  </p:oleObj>
                </mc:Choice>
                <mc:Fallback>
                  <p:oleObj name="Equation" r:id="rId17" imgW="180794" imgH="314478" progId="Equation.3">
                    <p:embed/>
                    <p:pic>
                      <p:nvPicPr>
                        <p:cNvPr id="37970" name="Object 25">
                          <a:extLst>
                            <a:ext uri="{FF2B5EF4-FFF2-40B4-BE49-F238E27FC236}">
                              <a16:creationId xmlns:a16="http://schemas.microsoft.com/office/drawing/2014/main" id="{6C6BD4CD-1288-4FD0-0C9F-ED4D08EF467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0" y="1966"/>
                          <a:ext cx="223" cy="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71" name="Object 26">
              <a:extLst>
                <a:ext uri="{FF2B5EF4-FFF2-40B4-BE49-F238E27FC236}">
                  <a16:creationId xmlns:a16="http://schemas.microsoft.com/office/drawing/2014/main" id="{5430388B-973D-81AE-AA7F-43670CE78EB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25" y="1988"/>
            <a:ext cx="145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85858" imgH="314478" progId="Equation.3">
                    <p:embed/>
                  </p:oleObj>
                </mc:Choice>
                <mc:Fallback>
                  <p:oleObj name="Equation" r:id="rId19" imgW="85858" imgH="314478" progId="Equation.3">
                    <p:embed/>
                    <p:pic>
                      <p:nvPicPr>
                        <p:cNvPr id="37971" name="Object 26">
                          <a:extLst>
                            <a:ext uri="{FF2B5EF4-FFF2-40B4-BE49-F238E27FC236}">
                              <a16:creationId xmlns:a16="http://schemas.microsoft.com/office/drawing/2014/main" id="{5430388B-973D-81AE-AA7F-43670CE78EB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5" y="1988"/>
                          <a:ext cx="145" cy="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72" name="Line 27">
              <a:extLst>
                <a:ext uri="{FF2B5EF4-FFF2-40B4-BE49-F238E27FC236}">
                  <a16:creationId xmlns:a16="http://schemas.microsoft.com/office/drawing/2014/main" id="{92F77444-8B18-C1C0-1944-405A8CF9DA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8" y="2317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4" name="Group 28">
            <a:extLst>
              <a:ext uri="{FF2B5EF4-FFF2-40B4-BE49-F238E27FC236}">
                <a16:creationId xmlns:a16="http://schemas.microsoft.com/office/drawing/2014/main" id="{013B430F-C5D7-808E-6CFF-E841FB498E6A}"/>
              </a:ext>
            </a:extLst>
          </p:cNvPr>
          <p:cNvGrpSpPr>
            <a:grpSpLocks/>
          </p:cNvGrpSpPr>
          <p:nvPr/>
        </p:nvGrpSpPr>
        <p:grpSpPr bwMode="auto">
          <a:xfrm>
            <a:off x="2206625" y="2698750"/>
            <a:ext cx="5349875" cy="1212850"/>
            <a:chOff x="1950" y="3204"/>
            <a:chExt cx="3370" cy="764"/>
          </a:xfrm>
        </p:grpSpPr>
        <p:graphicFrame>
          <p:nvGraphicFramePr>
            <p:cNvPr id="37933" name="Object 29">
              <a:extLst>
                <a:ext uri="{FF2B5EF4-FFF2-40B4-BE49-F238E27FC236}">
                  <a16:creationId xmlns:a16="http://schemas.microsoft.com/office/drawing/2014/main" id="{57BFDF94-B058-ACCE-42EE-78E587FE9C5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20" y="3220"/>
            <a:ext cx="156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85858" imgH="314478" progId="Equation.3">
                    <p:embed/>
                  </p:oleObj>
                </mc:Choice>
                <mc:Fallback>
                  <p:oleObj name="Equation" r:id="rId21" imgW="85858" imgH="314478" progId="Equation.3">
                    <p:embed/>
                    <p:pic>
                      <p:nvPicPr>
                        <p:cNvPr id="37933" name="Object 29">
                          <a:extLst>
                            <a:ext uri="{FF2B5EF4-FFF2-40B4-BE49-F238E27FC236}">
                              <a16:creationId xmlns:a16="http://schemas.microsoft.com/office/drawing/2014/main" id="{57BFDF94-B058-ACCE-42EE-78E587FE9C5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0" y="3220"/>
                          <a:ext cx="156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34" name="Object 30">
              <a:extLst>
                <a:ext uri="{FF2B5EF4-FFF2-40B4-BE49-F238E27FC236}">
                  <a16:creationId xmlns:a16="http://schemas.microsoft.com/office/drawing/2014/main" id="{37812540-07FF-2B13-EAB9-05CC0340787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12" y="3228"/>
            <a:ext cx="156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85858" imgH="314478" progId="Equation.3">
                    <p:embed/>
                  </p:oleObj>
                </mc:Choice>
                <mc:Fallback>
                  <p:oleObj name="Equation" r:id="rId23" imgW="85858" imgH="314478" progId="Equation.3">
                    <p:embed/>
                    <p:pic>
                      <p:nvPicPr>
                        <p:cNvPr id="37934" name="Object 30">
                          <a:extLst>
                            <a:ext uri="{FF2B5EF4-FFF2-40B4-BE49-F238E27FC236}">
                              <a16:creationId xmlns:a16="http://schemas.microsoft.com/office/drawing/2014/main" id="{37812540-07FF-2B13-EAB9-05CC0340787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2" y="3228"/>
                          <a:ext cx="156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35" name="Object 31">
              <a:extLst>
                <a:ext uri="{FF2B5EF4-FFF2-40B4-BE49-F238E27FC236}">
                  <a16:creationId xmlns:a16="http://schemas.microsoft.com/office/drawing/2014/main" id="{B0118494-143B-1195-F3FE-E3FE3B7B99B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36" y="3220"/>
            <a:ext cx="156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85858" imgH="314478" progId="Equation.3">
                    <p:embed/>
                  </p:oleObj>
                </mc:Choice>
                <mc:Fallback>
                  <p:oleObj name="Equation" r:id="rId25" imgW="85858" imgH="314478" progId="Equation.3">
                    <p:embed/>
                    <p:pic>
                      <p:nvPicPr>
                        <p:cNvPr id="37935" name="Object 31">
                          <a:extLst>
                            <a:ext uri="{FF2B5EF4-FFF2-40B4-BE49-F238E27FC236}">
                              <a16:creationId xmlns:a16="http://schemas.microsoft.com/office/drawing/2014/main" id="{B0118494-143B-1195-F3FE-E3FE3B7B99B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6" y="3220"/>
                          <a:ext cx="156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36" name="Object 32">
              <a:extLst>
                <a:ext uri="{FF2B5EF4-FFF2-40B4-BE49-F238E27FC236}">
                  <a16:creationId xmlns:a16="http://schemas.microsoft.com/office/drawing/2014/main" id="{D9098CDF-3EFB-D8EB-5EAF-88E52BDD3AB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12" y="3212"/>
            <a:ext cx="240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180794" imgH="314478" progId="Equation.3">
                    <p:embed/>
                  </p:oleObj>
                </mc:Choice>
                <mc:Fallback>
                  <p:oleObj name="Equation" r:id="rId27" imgW="180794" imgH="314478" progId="Equation.3">
                    <p:embed/>
                    <p:pic>
                      <p:nvPicPr>
                        <p:cNvPr id="37936" name="Object 32">
                          <a:extLst>
                            <a:ext uri="{FF2B5EF4-FFF2-40B4-BE49-F238E27FC236}">
                              <a16:creationId xmlns:a16="http://schemas.microsoft.com/office/drawing/2014/main" id="{D9098CDF-3EFB-D8EB-5EAF-88E52BDD3AB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2" y="3212"/>
                          <a:ext cx="240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37" name="Rectangle 33">
              <a:extLst>
                <a:ext uri="{FF2B5EF4-FFF2-40B4-BE49-F238E27FC236}">
                  <a16:creationId xmlns:a16="http://schemas.microsoft.com/office/drawing/2014/main" id="{40994D7D-B3C0-CCDD-6966-C6310CD4C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4" y="3677"/>
              <a:ext cx="424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37938" name="Rectangle 34">
              <a:extLst>
                <a:ext uri="{FF2B5EF4-FFF2-40B4-BE49-F238E27FC236}">
                  <a16:creationId xmlns:a16="http://schemas.microsoft.com/office/drawing/2014/main" id="{F67D0E3E-CA60-1B6C-1BCB-87DB86C10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2" y="3653"/>
              <a:ext cx="332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7939" name="Rectangle 35">
              <a:extLst>
                <a:ext uri="{FF2B5EF4-FFF2-40B4-BE49-F238E27FC236}">
                  <a16:creationId xmlns:a16="http://schemas.microsoft.com/office/drawing/2014/main" id="{DC92E086-F599-A738-617C-BC3DD62AC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2" y="3653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37940" name="Rectangle 36">
              <a:extLst>
                <a:ext uri="{FF2B5EF4-FFF2-40B4-BE49-F238E27FC236}">
                  <a16:creationId xmlns:a16="http://schemas.microsoft.com/office/drawing/2014/main" id="{DD00FA4E-B05D-953C-1BD2-A5C420358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3669"/>
              <a:ext cx="312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CA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en-CA" altLang="en-US" sz="2000">
                  <a:latin typeface="Arial" panose="020B0604020202020204" pitchFamily="34" charset="0"/>
                  <a:cs typeface="Times New Roman" panose="02020603050405020304" pitchFamily="18" charset="0"/>
                </a:rPr>
                <a:t>2</a:t>
              </a:r>
              <a:endParaRPr lang="en-US" altLang="en-US" sz="2000"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941" name="Rectangle 37">
              <a:extLst>
                <a:ext uri="{FF2B5EF4-FFF2-40B4-BE49-F238E27FC236}">
                  <a16:creationId xmlns:a16="http://schemas.microsoft.com/office/drawing/2014/main" id="{06AF0729-22BF-E6FC-08C6-9F54531DE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" y="3677"/>
              <a:ext cx="452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37942" name="Rectangle 38">
              <a:extLst>
                <a:ext uri="{FF2B5EF4-FFF2-40B4-BE49-F238E27FC236}">
                  <a16:creationId xmlns:a16="http://schemas.microsoft.com/office/drawing/2014/main" id="{BEF54EBA-F329-7C96-FB83-E2CA3DA34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" y="3677"/>
              <a:ext cx="1164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CA" altLang="en-US" sz="2000" i="1">
                  <a:latin typeface="Arial" panose="020B0604020202020204" pitchFamily="34" charset="0"/>
                  <a:cs typeface="Times New Roman" panose="02020603050405020304" pitchFamily="18" charset="0"/>
                </a:rPr>
                <a:t>y</a:t>
              </a:r>
              <a:r>
                <a:rPr lang="en-CA" altLang="en-US" sz="2000">
                  <a:latin typeface="Arial" panose="020B0604020202020204" pitchFamily="34" charset="0"/>
                  <a:cs typeface="Times New Roman" panose="02020603050405020304" pitchFamily="18" charset="0"/>
                </a:rPr>
                <a:t> =  </a:t>
              </a:r>
              <a:r>
                <a:rPr lang="en-CA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en-CA" altLang="en-US" sz="2000">
                  <a:latin typeface="Arial" panose="020B0604020202020204" pitchFamily="34" charset="0"/>
                  <a:cs typeface="Times New Roman" panose="02020603050405020304" pitchFamily="18" charset="0"/>
                </a:rPr>
                <a:t>2 sin 3</a:t>
              </a:r>
              <a:r>
                <a:rPr lang="en-CA" altLang="en-US" sz="2000" i="1">
                  <a:latin typeface="Arial" panose="020B0604020202020204" pitchFamily="34" charset="0"/>
                  <a:cs typeface="Times New Roman" panose="02020603050405020304" pitchFamily="18" charset="0"/>
                </a:rPr>
                <a:t>x</a:t>
              </a:r>
              <a:endParaRPr lang="en-US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37943" name="Rectangle 39">
              <a:extLst>
                <a:ext uri="{FF2B5EF4-FFF2-40B4-BE49-F238E27FC236}">
                  <a16:creationId xmlns:a16="http://schemas.microsoft.com/office/drawing/2014/main" id="{4484B83A-E958-0313-9788-25003E696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" y="3316"/>
              <a:ext cx="460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37944" name="Rectangle 40">
              <a:extLst>
                <a:ext uri="{FF2B5EF4-FFF2-40B4-BE49-F238E27FC236}">
                  <a16:creationId xmlns:a16="http://schemas.microsoft.com/office/drawing/2014/main" id="{B2492B1C-A46F-5689-C68D-482DE9A31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" y="3228"/>
              <a:ext cx="105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en-US" sz="2000" i="1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37945" name="Freeform 41">
              <a:extLst>
                <a:ext uri="{FF2B5EF4-FFF2-40B4-BE49-F238E27FC236}">
                  <a16:creationId xmlns:a16="http://schemas.microsoft.com/office/drawing/2014/main" id="{1C4A0FA8-0185-13E2-20F6-6BFAA4920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" y="3204"/>
              <a:ext cx="4" cy="756"/>
            </a:xfrm>
            <a:custGeom>
              <a:avLst/>
              <a:gdLst>
                <a:gd name="T0" fmla="*/ 4 w 4"/>
                <a:gd name="T1" fmla="*/ 0 h 756"/>
                <a:gd name="T2" fmla="*/ 0 w 4"/>
                <a:gd name="T3" fmla="*/ 756 h 756"/>
                <a:gd name="T4" fmla="*/ 0 60000 65536"/>
                <a:gd name="T5" fmla="*/ 0 60000 65536"/>
                <a:gd name="T6" fmla="*/ 0 w 4"/>
                <a:gd name="T7" fmla="*/ 0 h 756"/>
                <a:gd name="T8" fmla="*/ 4 w 4"/>
                <a:gd name="T9" fmla="*/ 756 h 7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756">
                  <a:moveTo>
                    <a:pt x="4" y="0"/>
                  </a:moveTo>
                  <a:lnTo>
                    <a:pt x="0" y="756"/>
                  </a:lnTo>
                </a:path>
              </a:pathLst>
            </a:cu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7946" name="Freeform 42">
              <a:extLst>
                <a:ext uri="{FF2B5EF4-FFF2-40B4-BE49-F238E27FC236}">
                  <a16:creationId xmlns:a16="http://schemas.microsoft.com/office/drawing/2014/main" id="{5CE1BA22-2304-10A7-E487-8764C09E1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" y="3216"/>
              <a:ext cx="3362" cy="1"/>
            </a:xfrm>
            <a:custGeom>
              <a:avLst/>
              <a:gdLst>
                <a:gd name="T0" fmla="*/ 0 w 3362"/>
                <a:gd name="T1" fmla="*/ 0 h 1"/>
                <a:gd name="T2" fmla="*/ 3362 w 3362"/>
                <a:gd name="T3" fmla="*/ 0 h 1"/>
                <a:gd name="T4" fmla="*/ 0 60000 65536"/>
                <a:gd name="T5" fmla="*/ 0 60000 65536"/>
                <a:gd name="T6" fmla="*/ 0 w 3362"/>
                <a:gd name="T7" fmla="*/ 0 h 1"/>
                <a:gd name="T8" fmla="*/ 3362 w 336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62" h="1">
                  <a:moveTo>
                    <a:pt x="0" y="0"/>
                  </a:moveTo>
                  <a:lnTo>
                    <a:pt x="3362" y="0"/>
                  </a:lnTo>
                </a:path>
              </a:pathLst>
            </a:cu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7947" name="Freeform 43">
              <a:extLst>
                <a:ext uri="{FF2B5EF4-FFF2-40B4-BE49-F238E27FC236}">
                  <a16:creationId xmlns:a16="http://schemas.microsoft.com/office/drawing/2014/main" id="{815CE356-A113-B58B-4E73-258FBD6A7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" y="3600"/>
              <a:ext cx="3360" cy="2"/>
            </a:xfrm>
            <a:custGeom>
              <a:avLst/>
              <a:gdLst>
                <a:gd name="T0" fmla="*/ 0 w 3360"/>
                <a:gd name="T1" fmla="*/ 2 h 2"/>
                <a:gd name="T2" fmla="*/ 3360 w 3360"/>
                <a:gd name="T3" fmla="*/ 0 h 2"/>
                <a:gd name="T4" fmla="*/ 0 60000 65536"/>
                <a:gd name="T5" fmla="*/ 0 60000 65536"/>
                <a:gd name="T6" fmla="*/ 0 w 3360"/>
                <a:gd name="T7" fmla="*/ 0 h 2"/>
                <a:gd name="T8" fmla="*/ 3360 w 336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60" h="2">
                  <a:moveTo>
                    <a:pt x="0" y="2"/>
                  </a:moveTo>
                  <a:lnTo>
                    <a:pt x="336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7948" name="Freeform 44">
              <a:extLst>
                <a:ext uri="{FF2B5EF4-FFF2-40B4-BE49-F238E27FC236}">
                  <a16:creationId xmlns:a16="http://schemas.microsoft.com/office/drawing/2014/main" id="{325F1B22-14F8-0083-D69B-59964184B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" y="3959"/>
              <a:ext cx="3360" cy="1"/>
            </a:xfrm>
            <a:custGeom>
              <a:avLst/>
              <a:gdLst>
                <a:gd name="T0" fmla="*/ 0 w 3360"/>
                <a:gd name="T1" fmla="*/ 0 h 1"/>
                <a:gd name="T2" fmla="*/ 3360 w 3360"/>
                <a:gd name="T3" fmla="*/ 1 h 1"/>
                <a:gd name="T4" fmla="*/ 0 60000 65536"/>
                <a:gd name="T5" fmla="*/ 0 60000 65536"/>
                <a:gd name="T6" fmla="*/ 0 w 3360"/>
                <a:gd name="T7" fmla="*/ 0 h 1"/>
                <a:gd name="T8" fmla="*/ 3360 w 336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60" h="1">
                  <a:moveTo>
                    <a:pt x="0" y="0"/>
                  </a:moveTo>
                  <a:lnTo>
                    <a:pt x="3360" y="1"/>
                  </a:lnTo>
                </a:path>
              </a:pathLst>
            </a:cu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7949" name="Line 45">
              <a:extLst>
                <a:ext uri="{FF2B5EF4-FFF2-40B4-BE49-F238E27FC236}">
                  <a16:creationId xmlns:a16="http://schemas.microsoft.com/office/drawing/2014/main" id="{1F94294A-C518-F1BE-5F48-E333E57964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0" y="3212"/>
              <a:ext cx="0" cy="4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7950" name="Freeform 46">
              <a:extLst>
                <a:ext uri="{FF2B5EF4-FFF2-40B4-BE49-F238E27FC236}">
                  <a16:creationId xmlns:a16="http://schemas.microsoft.com/office/drawing/2014/main" id="{F4AE1C00-DAE5-D381-B0A3-2E3711429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" y="3212"/>
              <a:ext cx="4" cy="756"/>
            </a:xfrm>
            <a:custGeom>
              <a:avLst/>
              <a:gdLst>
                <a:gd name="T0" fmla="*/ 0 w 4"/>
                <a:gd name="T1" fmla="*/ 0 h 756"/>
                <a:gd name="T2" fmla="*/ 4 w 4"/>
                <a:gd name="T3" fmla="*/ 756 h 756"/>
                <a:gd name="T4" fmla="*/ 0 60000 65536"/>
                <a:gd name="T5" fmla="*/ 0 60000 65536"/>
                <a:gd name="T6" fmla="*/ 0 w 4"/>
                <a:gd name="T7" fmla="*/ 0 h 756"/>
                <a:gd name="T8" fmla="*/ 4 w 4"/>
                <a:gd name="T9" fmla="*/ 756 h 7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756">
                  <a:moveTo>
                    <a:pt x="0" y="0"/>
                  </a:moveTo>
                  <a:lnTo>
                    <a:pt x="4" y="75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7951" name="Freeform 47">
              <a:extLst>
                <a:ext uri="{FF2B5EF4-FFF2-40B4-BE49-F238E27FC236}">
                  <a16:creationId xmlns:a16="http://schemas.microsoft.com/office/drawing/2014/main" id="{E6CB5D89-C964-365E-754A-6835EE0B2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" y="3212"/>
              <a:ext cx="1" cy="740"/>
            </a:xfrm>
            <a:custGeom>
              <a:avLst/>
              <a:gdLst>
                <a:gd name="T0" fmla="*/ 0 w 1"/>
                <a:gd name="T1" fmla="*/ 0 h 740"/>
                <a:gd name="T2" fmla="*/ 0 w 1"/>
                <a:gd name="T3" fmla="*/ 740 h 740"/>
                <a:gd name="T4" fmla="*/ 0 60000 65536"/>
                <a:gd name="T5" fmla="*/ 0 60000 65536"/>
                <a:gd name="T6" fmla="*/ 0 w 1"/>
                <a:gd name="T7" fmla="*/ 0 h 740"/>
                <a:gd name="T8" fmla="*/ 1 w 1"/>
                <a:gd name="T9" fmla="*/ 740 h 7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40">
                  <a:moveTo>
                    <a:pt x="0" y="0"/>
                  </a:moveTo>
                  <a:lnTo>
                    <a:pt x="0" y="74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7952" name="Freeform 48">
              <a:extLst>
                <a:ext uri="{FF2B5EF4-FFF2-40B4-BE49-F238E27FC236}">
                  <a16:creationId xmlns:a16="http://schemas.microsoft.com/office/drawing/2014/main" id="{680F90A7-EC40-B2D2-CBF9-85C4AD4FC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3212"/>
              <a:ext cx="1" cy="748"/>
            </a:xfrm>
            <a:custGeom>
              <a:avLst/>
              <a:gdLst>
                <a:gd name="T0" fmla="*/ 0 w 1"/>
                <a:gd name="T1" fmla="*/ 0 h 748"/>
                <a:gd name="T2" fmla="*/ 0 w 1"/>
                <a:gd name="T3" fmla="*/ 748 h 748"/>
                <a:gd name="T4" fmla="*/ 0 60000 65536"/>
                <a:gd name="T5" fmla="*/ 0 60000 65536"/>
                <a:gd name="T6" fmla="*/ 0 w 1"/>
                <a:gd name="T7" fmla="*/ 0 h 748"/>
                <a:gd name="T8" fmla="*/ 1 w 1"/>
                <a:gd name="T9" fmla="*/ 748 h 7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48">
                  <a:moveTo>
                    <a:pt x="0" y="0"/>
                  </a:moveTo>
                  <a:lnTo>
                    <a:pt x="0" y="748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7953" name="Freeform 49">
              <a:extLst>
                <a:ext uri="{FF2B5EF4-FFF2-40B4-BE49-F238E27FC236}">
                  <a16:creationId xmlns:a16="http://schemas.microsoft.com/office/drawing/2014/main" id="{EF1961AA-E3CF-8971-FC97-65474C0C3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3212"/>
              <a:ext cx="1" cy="756"/>
            </a:xfrm>
            <a:custGeom>
              <a:avLst/>
              <a:gdLst>
                <a:gd name="T0" fmla="*/ 0 w 1"/>
                <a:gd name="T1" fmla="*/ 0 h 756"/>
                <a:gd name="T2" fmla="*/ 0 w 1"/>
                <a:gd name="T3" fmla="*/ 756 h 756"/>
                <a:gd name="T4" fmla="*/ 0 60000 65536"/>
                <a:gd name="T5" fmla="*/ 0 60000 65536"/>
                <a:gd name="T6" fmla="*/ 0 w 1"/>
                <a:gd name="T7" fmla="*/ 0 h 756"/>
                <a:gd name="T8" fmla="*/ 1 w 1"/>
                <a:gd name="T9" fmla="*/ 756 h 7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56">
                  <a:moveTo>
                    <a:pt x="0" y="0"/>
                  </a:moveTo>
                  <a:lnTo>
                    <a:pt x="0" y="75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7954" name="Freeform 50">
              <a:extLst>
                <a:ext uri="{FF2B5EF4-FFF2-40B4-BE49-F238E27FC236}">
                  <a16:creationId xmlns:a16="http://schemas.microsoft.com/office/drawing/2014/main" id="{0B1805F8-DB38-B987-2502-49CE56AD6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" y="3212"/>
              <a:ext cx="4" cy="756"/>
            </a:xfrm>
            <a:custGeom>
              <a:avLst/>
              <a:gdLst>
                <a:gd name="T0" fmla="*/ 4 w 4"/>
                <a:gd name="T1" fmla="*/ 0 h 756"/>
                <a:gd name="T2" fmla="*/ 0 w 4"/>
                <a:gd name="T3" fmla="*/ 756 h 756"/>
                <a:gd name="T4" fmla="*/ 0 60000 65536"/>
                <a:gd name="T5" fmla="*/ 0 60000 65536"/>
                <a:gd name="T6" fmla="*/ 0 w 4"/>
                <a:gd name="T7" fmla="*/ 0 h 756"/>
                <a:gd name="T8" fmla="*/ 4 w 4"/>
                <a:gd name="T9" fmla="*/ 756 h 7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756">
                  <a:moveTo>
                    <a:pt x="4" y="0"/>
                  </a:moveTo>
                  <a:lnTo>
                    <a:pt x="0" y="75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7955" name="Freeform 51">
              <a:extLst>
                <a:ext uri="{FF2B5EF4-FFF2-40B4-BE49-F238E27FC236}">
                  <a16:creationId xmlns:a16="http://schemas.microsoft.com/office/drawing/2014/main" id="{CB0F58EB-6DDF-879E-D713-EC2A9E253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" y="3626"/>
              <a:ext cx="1" cy="342"/>
            </a:xfrm>
            <a:custGeom>
              <a:avLst/>
              <a:gdLst>
                <a:gd name="T0" fmla="*/ 0 w 1"/>
                <a:gd name="T1" fmla="*/ 0 h 342"/>
                <a:gd name="T2" fmla="*/ 0 w 1"/>
                <a:gd name="T3" fmla="*/ 342 h 342"/>
                <a:gd name="T4" fmla="*/ 0 60000 65536"/>
                <a:gd name="T5" fmla="*/ 0 60000 65536"/>
                <a:gd name="T6" fmla="*/ 0 w 1"/>
                <a:gd name="T7" fmla="*/ 0 h 342"/>
                <a:gd name="T8" fmla="*/ 1 w 1"/>
                <a:gd name="T9" fmla="*/ 342 h 3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42">
                  <a:moveTo>
                    <a:pt x="0" y="0"/>
                  </a:moveTo>
                  <a:lnTo>
                    <a:pt x="0" y="342"/>
                  </a:lnTo>
                </a:path>
              </a:pathLst>
            </a:cu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37892" name="Rectangle 52">
            <a:extLst>
              <a:ext uri="{FF2B5EF4-FFF2-40B4-BE49-F238E27FC236}">
                <a16:creationId xmlns:a16="http://schemas.microsoft.com/office/drawing/2014/main" id="{9B052011-584D-B04C-2ED2-62476A9C18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66775" y="7753350"/>
            <a:ext cx="1733550" cy="1143000"/>
          </a:xfrm>
        </p:spPr>
        <p:txBody>
          <a:bodyPr/>
          <a:lstStyle/>
          <a:p>
            <a:pPr eaLnBrk="1" hangingPunct="1"/>
            <a:r>
              <a:rPr lang="en-US" altLang="en-US" sz="800">
                <a:solidFill>
                  <a:schemeClr val="tx1"/>
                </a:solidFill>
                <a:cs typeface="Times New Roman" panose="02020603050405020304" pitchFamily="18" charset="0"/>
              </a:rPr>
              <a:t>Example: </a:t>
            </a:r>
            <a:r>
              <a:rPr lang="en-US" altLang="en-US" sz="800" i="1">
                <a:solidFill>
                  <a:schemeClr val="tx1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800">
                <a:solidFill>
                  <a:schemeClr val="tx1"/>
                </a:solidFill>
                <a:cs typeface="Times New Roman" panose="02020603050405020304" pitchFamily="18" charset="0"/>
              </a:rPr>
              <a:t> = 2 sin(-3</a:t>
            </a:r>
            <a:r>
              <a:rPr lang="en-US" altLang="en-US" sz="800" i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80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7893" name="Rectangle 53">
            <a:extLst>
              <a:ext uri="{FF2B5EF4-FFF2-40B4-BE49-F238E27FC236}">
                <a16:creationId xmlns:a16="http://schemas.microsoft.com/office/drawing/2014/main" id="{EAAB2823-E39E-BF3C-FC9E-6A25DCDBE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31788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Sketch the graph of </a:t>
            </a:r>
            <a:r>
              <a:rPr lang="en-CA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= 2 sin</a:t>
            </a:r>
            <a:r>
              <a:rPr lang="en-CA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(–3</a:t>
            </a:r>
            <a:r>
              <a:rPr lang="en-CA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3302" name="Rectangle 54">
            <a:extLst>
              <a:ext uri="{FF2B5EF4-FFF2-40B4-BE49-F238E27FC236}">
                <a16:creationId xmlns:a16="http://schemas.microsoft.com/office/drawing/2014/main" id="{688448E8-D9D2-BB90-54BF-8F7F953F6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801688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Rewrite the function in the form </a:t>
            </a:r>
            <a:r>
              <a:rPr lang="en-CA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CA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sin </a:t>
            </a:r>
            <a:r>
              <a:rPr lang="en-CA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CA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&gt; 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3303" name="Rectangle 55">
            <a:extLst>
              <a:ext uri="{FF2B5EF4-FFF2-40B4-BE49-F238E27FC236}">
                <a16:creationId xmlns:a16="http://schemas.microsoft.com/office/drawing/2014/main" id="{073A2BF3-9FCD-0574-9631-949537562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1773238"/>
            <a:ext cx="3416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40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amplitude</a:t>
            </a: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|</a:t>
            </a:r>
            <a:r>
              <a:rPr lang="en-CA" altLang="en-US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| = |</a:t>
            </a:r>
            <a:r>
              <a:rPr lang="en-CA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CA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| = </a:t>
            </a:r>
            <a:r>
              <a:rPr lang="en-CA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3304" name="Rectangle 56">
            <a:extLst>
              <a:ext uri="{FF2B5EF4-FFF2-40B4-BE49-F238E27FC236}">
                <a16:creationId xmlns:a16="http://schemas.microsoft.com/office/drawing/2014/main" id="{3E46F45E-CFA8-A7FF-733A-453350640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24088"/>
            <a:ext cx="416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five key points.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5" name="Group 57">
            <a:extLst>
              <a:ext uri="{FF2B5EF4-FFF2-40B4-BE49-F238E27FC236}">
                <a16:creationId xmlns:a16="http://schemas.microsoft.com/office/drawing/2014/main" id="{A8CC46F3-39DE-EC6C-D3C2-381A5E8AEF20}"/>
              </a:ext>
            </a:extLst>
          </p:cNvPr>
          <p:cNvGrpSpPr>
            <a:grpSpLocks/>
          </p:cNvGrpSpPr>
          <p:nvPr/>
        </p:nvGrpSpPr>
        <p:grpSpPr bwMode="auto">
          <a:xfrm>
            <a:off x="2371725" y="4352925"/>
            <a:ext cx="4781550" cy="1716088"/>
            <a:chOff x="1422" y="1862"/>
            <a:chExt cx="3012" cy="1081"/>
          </a:xfrm>
        </p:grpSpPr>
        <p:sp>
          <p:nvSpPr>
            <p:cNvPr id="37930" name="Freeform 58">
              <a:extLst>
                <a:ext uri="{FF2B5EF4-FFF2-40B4-BE49-F238E27FC236}">
                  <a16:creationId xmlns:a16="http://schemas.microsoft.com/office/drawing/2014/main" id="{349BDCCF-E3B5-BEBA-1212-159E27815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" y="1890"/>
              <a:ext cx="660" cy="504"/>
            </a:xfrm>
            <a:custGeom>
              <a:avLst/>
              <a:gdLst>
                <a:gd name="T0" fmla="*/ 0 w 660"/>
                <a:gd name="T1" fmla="*/ 312 h 504"/>
                <a:gd name="T2" fmla="*/ 312 w 660"/>
                <a:gd name="T3" fmla="*/ 6 h 504"/>
                <a:gd name="T4" fmla="*/ 660 w 660"/>
                <a:gd name="T5" fmla="*/ 504 h 504"/>
                <a:gd name="T6" fmla="*/ 0 60000 65536"/>
                <a:gd name="T7" fmla="*/ 0 60000 65536"/>
                <a:gd name="T8" fmla="*/ 0 60000 65536"/>
                <a:gd name="T9" fmla="*/ 0 w 660"/>
                <a:gd name="T10" fmla="*/ 0 h 504"/>
                <a:gd name="T11" fmla="*/ 660 w 660"/>
                <a:gd name="T12" fmla="*/ 504 h 5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0" h="504">
                  <a:moveTo>
                    <a:pt x="0" y="312"/>
                  </a:moveTo>
                  <a:cubicBezTo>
                    <a:pt x="52" y="261"/>
                    <a:pt x="162" y="0"/>
                    <a:pt x="312" y="6"/>
                  </a:cubicBezTo>
                  <a:cubicBezTo>
                    <a:pt x="462" y="12"/>
                    <a:pt x="588" y="400"/>
                    <a:pt x="660" y="50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7931" name="Freeform 59">
              <a:extLst>
                <a:ext uri="{FF2B5EF4-FFF2-40B4-BE49-F238E27FC236}">
                  <a16:creationId xmlns:a16="http://schemas.microsoft.com/office/drawing/2014/main" id="{27A1F5D6-F028-F1F8-FB58-01E5E0636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6" y="1862"/>
              <a:ext cx="1556" cy="1081"/>
            </a:xfrm>
            <a:custGeom>
              <a:avLst/>
              <a:gdLst>
                <a:gd name="T0" fmla="*/ 0 w 1556"/>
                <a:gd name="T1" fmla="*/ 498 h 1081"/>
                <a:gd name="T2" fmla="*/ 464 w 1556"/>
                <a:gd name="T3" fmla="*/ 1010 h 1081"/>
                <a:gd name="T4" fmla="*/ 1152 w 1556"/>
                <a:gd name="T5" fmla="*/ 74 h 1081"/>
                <a:gd name="T6" fmla="*/ 1556 w 1556"/>
                <a:gd name="T7" fmla="*/ 568 h 10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56"/>
                <a:gd name="T13" fmla="*/ 0 h 1081"/>
                <a:gd name="T14" fmla="*/ 1556 w 1556"/>
                <a:gd name="T15" fmla="*/ 1081 h 10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56" h="1081">
                  <a:moveTo>
                    <a:pt x="0" y="498"/>
                  </a:moveTo>
                  <a:cubicBezTo>
                    <a:pt x="77" y="583"/>
                    <a:pt x="272" y="1081"/>
                    <a:pt x="464" y="1010"/>
                  </a:cubicBezTo>
                  <a:cubicBezTo>
                    <a:pt x="656" y="939"/>
                    <a:pt x="970" y="148"/>
                    <a:pt x="1152" y="74"/>
                  </a:cubicBezTo>
                  <a:cubicBezTo>
                    <a:pt x="1334" y="0"/>
                    <a:pt x="1472" y="465"/>
                    <a:pt x="1556" y="56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7932" name="Freeform 60">
              <a:extLst>
                <a:ext uri="{FF2B5EF4-FFF2-40B4-BE49-F238E27FC236}">
                  <a16:creationId xmlns:a16="http://schemas.microsoft.com/office/drawing/2014/main" id="{C88ED2D1-1A80-A1F9-C5CC-E711BEA12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8" y="2028"/>
              <a:ext cx="846" cy="870"/>
            </a:xfrm>
            <a:custGeom>
              <a:avLst/>
              <a:gdLst>
                <a:gd name="T0" fmla="*/ 0 w 846"/>
                <a:gd name="T1" fmla="*/ 396 h 870"/>
                <a:gd name="T2" fmla="*/ 364 w 846"/>
                <a:gd name="T3" fmla="*/ 804 h 870"/>
                <a:gd name="T4" fmla="*/ 846 w 846"/>
                <a:gd name="T5" fmla="*/ 0 h 870"/>
                <a:gd name="T6" fmla="*/ 0 60000 65536"/>
                <a:gd name="T7" fmla="*/ 0 60000 65536"/>
                <a:gd name="T8" fmla="*/ 0 60000 65536"/>
                <a:gd name="T9" fmla="*/ 0 w 846"/>
                <a:gd name="T10" fmla="*/ 0 h 870"/>
                <a:gd name="T11" fmla="*/ 846 w 846"/>
                <a:gd name="T12" fmla="*/ 870 h 8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46" h="870">
                  <a:moveTo>
                    <a:pt x="0" y="396"/>
                  </a:moveTo>
                  <a:cubicBezTo>
                    <a:pt x="61" y="463"/>
                    <a:pt x="223" y="870"/>
                    <a:pt x="364" y="804"/>
                  </a:cubicBezTo>
                  <a:cubicBezTo>
                    <a:pt x="536" y="738"/>
                    <a:pt x="746" y="167"/>
                    <a:pt x="846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6" name="Group 61">
            <a:extLst>
              <a:ext uri="{FF2B5EF4-FFF2-40B4-BE49-F238E27FC236}">
                <a16:creationId xmlns:a16="http://schemas.microsoft.com/office/drawing/2014/main" id="{1814C56B-9065-583A-CCE5-B2381FB84713}"/>
              </a:ext>
            </a:extLst>
          </p:cNvPr>
          <p:cNvGrpSpPr>
            <a:grpSpLocks/>
          </p:cNvGrpSpPr>
          <p:nvPr/>
        </p:nvGrpSpPr>
        <p:grpSpPr bwMode="auto">
          <a:xfrm>
            <a:off x="2505075" y="5143500"/>
            <a:ext cx="950913" cy="530225"/>
            <a:chOff x="1506" y="2360"/>
            <a:chExt cx="599" cy="334"/>
          </a:xfrm>
        </p:grpSpPr>
        <p:sp>
          <p:nvSpPr>
            <p:cNvPr id="37928" name="Oval 62">
              <a:extLst>
                <a:ext uri="{FF2B5EF4-FFF2-40B4-BE49-F238E27FC236}">
                  <a16:creationId xmlns:a16="http://schemas.microsoft.com/office/drawing/2014/main" id="{12561F48-81BA-D599-ED85-DF18CC1A4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8" y="2360"/>
              <a:ext cx="57" cy="57"/>
            </a:xfrm>
            <a:prstGeom prst="ellipse">
              <a:avLst/>
            </a:prstGeom>
            <a:solidFill>
              <a:srgbClr val="008080"/>
            </a:solidFill>
            <a:ln w="38100">
              <a:solidFill>
                <a:srgbClr val="0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929" name="Rectangle 63">
              <a:extLst>
                <a:ext uri="{FF2B5EF4-FFF2-40B4-BE49-F238E27FC236}">
                  <a16:creationId xmlns:a16="http://schemas.microsoft.com/office/drawing/2014/main" id="{DC95F9EC-BDEC-D24D-C2F2-747DAEBF0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6" y="2406"/>
              <a:ext cx="5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CA" altLang="en-US" sz="2400">
                  <a:solidFill>
                    <a:srgbClr val="00808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(0, 0)</a:t>
              </a:r>
              <a:endParaRPr lang="en-US" altLang="en-US" sz="240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4">
            <a:extLst>
              <a:ext uri="{FF2B5EF4-FFF2-40B4-BE49-F238E27FC236}">
                <a16:creationId xmlns:a16="http://schemas.microsoft.com/office/drawing/2014/main" id="{56597AE7-C85C-9BC5-8324-8CAACA9AB58A}"/>
              </a:ext>
            </a:extLst>
          </p:cNvPr>
          <p:cNvGrpSpPr>
            <a:grpSpLocks/>
          </p:cNvGrpSpPr>
          <p:nvPr/>
        </p:nvGrpSpPr>
        <p:grpSpPr bwMode="auto">
          <a:xfrm>
            <a:off x="4448175" y="5156200"/>
            <a:ext cx="920750" cy="687388"/>
            <a:chOff x="2730" y="2368"/>
            <a:chExt cx="580" cy="433"/>
          </a:xfrm>
        </p:grpSpPr>
        <p:sp>
          <p:nvSpPr>
            <p:cNvPr id="37925" name="Oval 65">
              <a:extLst>
                <a:ext uri="{FF2B5EF4-FFF2-40B4-BE49-F238E27FC236}">
                  <a16:creationId xmlns:a16="http://schemas.microsoft.com/office/drawing/2014/main" id="{C073C9B2-E1D4-33D1-CF5C-C09853758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368"/>
              <a:ext cx="57" cy="57"/>
            </a:xfrm>
            <a:prstGeom prst="ellipse">
              <a:avLst/>
            </a:prstGeom>
            <a:solidFill>
              <a:srgbClr val="008080"/>
            </a:solidFill>
            <a:ln w="38100">
              <a:solidFill>
                <a:srgbClr val="0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37926" name="Rectangle 66">
              <a:extLst>
                <a:ext uri="{FF2B5EF4-FFF2-40B4-BE49-F238E27FC236}">
                  <a16:creationId xmlns:a16="http://schemas.microsoft.com/office/drawing/2014/main" id="{137B3FA1-B166-2CF6-1CE4-4FE35A978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0" y="2454"/>
              <a:ext cx="5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CA" altLang="en-US" sz="2400">
                  <a:solidFill>
                    <a:srgbClr val="00808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   , 0)</a:t>
              </a:r>
              <a:endParaRPr lang="en-US" altLang="en-US" sz="240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7927" name="Object 67">
              <a:extLst>
                <a:ext uri="{FF2B5EF4-FFF2-40B4-BE49-F238E27FC236}">
                  <a16:creationId xmlns:a16="http://schemas.microsoft.com/office/drawing/2014/main" id="{F2E7FED2-D05E-569E-0EE9-EED7DFC724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57" y="2454"/>
            <a:ext cx="145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85858" imgH="314478" progId="Equation.3">
                    <p:embed/>
                  </p:oleObj>
                </mc:Choice>
                <mc:Fallback>
                  <p:oleObj name="Equation" r:id="rId29" imgW="85858" imgH="314478" progId="Equation.3">
                    <p:embed/>
                    <p:pic>
                      <p:nvPicPr>
                        <p:cNvPr id="37927" name="Object 67">
                          <a:extLst>
                            <a:ext uri="{FF2B5EF4-FFF2-40B4-BE49-F238E27FC236}">
                              <a16:creationId xmlns:a16="http://schemas.microsoft.com/office/drawing/2014/main" id="{F2E7FED2-D05E-569E-0EE9-EED7DFC7241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7" y="2454"/>
                          <a:ext cx="145" cy="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68">
            <a:extLst>
              <a:ext uri="{FF2B5EF4-FFF2-40B4-BE49-F238E27FC236}">
                <a16:creationId xmlns:a16="http://schemas.microsoft.com/office/drawing/2014/main" id="{C8824D5E-EB3F-634C-BEC2-C1E9465196DA}"/>
              </a:ext>
            </a:extLst>
          </p:cNvPr>
          <p:cNvGrpSpPr>
            <a:grpSpLocks/>
          </p:cNvGrpSpPr>
          <p:nvPr/>
        </p:nvGrpSpPr>
        <p:grpSpPr bwMode="auto">
          <a:xfrm>
            <a:off x="4772025" y="3978275"/>
            <a:ext cx="920750" cy="550863"/>
            <a:chOff x="2934" y="1626"/>
            <a:chExt cx="580" cy="347"/>
          </a:xfrm>
        </p:grpSpPr>
        <p:sp>
          <p:nvSpPr>
            <p:cNvPr id="37922" name="Oval 69">
              <a:extLst>
                <a:ext uri="{FF2B5EF4-FFF2-40B4-BE49-F238E27FC236}">
                  <a16:creationId xmlns:a16="http://schemas.microsoft.com/office/drawing/2014/main" id="{19754966-9D7D-C81F-4F49-3F73F3408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" y="1904"/>
              <a:ext cx="57" cy="57"/>
            </a:xfrm>
            <a:prstGeom prst="ellipse">
              <a:avLst/>
            </a:prstGeom>
            <a:solidFill>
              <a:srgbClr val="008080"/>
            </a:solidFill>
            <a:ln w="38100">
              <a:solidFill>
                <a:srgbClr val="0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37923" name="Rectangle 70">
              <a:extLst>
                <a:ext uri="{FF2B5EF4-FFF2-40B4-BE49-F238E27FC236}">
                  <a16:creationId xmlns:a16="http://schemas.microsoft.com/office/drawing/2014/main" id="{E32772B9-AC47-12A4-8945-8D86788AB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4" y="1626"/>
              <a:ext cx="5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CA" altLang="en-US" sz="2400">
                  <a:solidFill>
                    <a:srgbClr val="00808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   , 2)</a:t>
              </a:r>
              <a:endParaRPr lang="en-US" altLang="en-US" sz="240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7924" name="Object 71">
              <a:extLst>
                <a:ext uri="{FF2B5EF4-FFF2-40B4-BE49-F238E27FC236}">
                  <a16:creationId xmlns:a16="http://schemas.microsoft.com/office/drawing/2014/main" id="{29FA8AC6-3AC0-AC1E-FDF4-6B1A7A0D5EE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45" y="1626"/>
            <a:ext cx="145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1" imgW="85858" imgH="314478" progId="Equation.3">
                    <p:embed/>
                  </p:oleObj>
                </mc:Choice>
                <mc:Fallback>
                  <p:oleObj name="Equation" r:id="rId31" imgW="85858" imgH="314478" progId="Equation.3">
                    <p:embed/>
                    <p:pic>
                      <p:nvPicPr>
                        <p:cNvPr id="37924" name="Object 71">
                          <a:extLst>
                            <a:ext uri="{FF2B5EF4-FFF2-40B4-BE49-F238E27FC236}">
                              <a16:creationId xmlns:a16="http://schemas.microsoft.com/office/drawing/2014/main" id="{29FA8AC6-3AC0-AC1E-FDF4-6B1A7A0D5EE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5" y="1626"/>
                          <a:ext cx="145" cy="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72">
            <a:extLst>
              <a:ext uri="{FF2B5EF4-FFF2-40B4-BE49-F238E27FC236}">
                <a16:creationId xmlns:a16="http://schemas.microsoft.com/office/drawing/2014/main" id="{A3025F42-9887-1017-02AF-0499F29455DA}"/>
              </a:ext>
            </a:extLst>
          </p:cNvPr>
          <p:cNvGrpSpPr>
            <a:grpSpLocks/>
          </p:cNvGrpSpPr>
          <p:nvPr/>
        </p:nvGrpSpPr>
        <p:grpSpPr bwMode="auto">
          <a:xfrm>
            <a:off x="3578225" y="5842000"/>
            <a:ext cx="971550" cy="563563"/>
            <a:chOff x="2182" y="2800"/>
            <a:chExt cx="612" cy="355"/>
          </a:xfrm>
        </p:grpSpPr>
        <p:sp>
          <p:nvSpPr>
            <p:cNvPr id="37919" name="Oval 73">
              <a:extLst>
                <a:ext uri="{FF2B5EF4-FFF2-40B4-BE49-F238E27FC236}">
                  <a16:creationId xmlns:a16="http://schemas.microsoft.com/office/drawing/2014/main" id="{99BCF35A-3EEE-23BD-180E-D2385B523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846"/>
              <a:ext cx="57" cy="57"/>
            </a:xfrm>
            <a:prstGeom prst="ellipse">
              <a:avLst/>
            </a:prstGeom>
            <a:solidFill>
              <a:srgbClr val="008080"/>
            </a:solidFill>
            <a:ln w="38100">
              <a:solidFill>
                <a:srgbClr val="0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37920" name="Rectangle 74">
              <a:extLst>
                <a:ext uri="{FF2B5EF4-FFF2-40B4-BE49-F238E27FC236}">
                  <a16:creationId xmlns:a16="http://schemas.microsoft.com/office/drawing/2014/main" id="{2E333A81-03FF-138B-30FA-170CF8422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2" y="2800"/>
              <a:ext cx="6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CA" altLang="en-US" sz="2400">
                  <a:solidFill>
                    <a:srgbClr val="00808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   ,</a:t>
              </a:r>
              <a:r>
                <a:rPr lang="en-CA" altLang="en-US" sz="800">
                  <a:solidFill>
                    <a:srgbClr val="00808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CA" altLang="en-US" sz="2400">
                  <a:solidFill>
                    <a:srgbClr val="00808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-2)</a:t>
              </a:r>
              <a:endParaRPr lang="en-US" altLang="en-US" sz="240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7921" name="Object 75">
              <a:extLst>
                <a:ext uri="{FF2B5EF4-FFF2-40B4-BE49-F238E27FC236}">
                  <a16:creationId xmlns:a16="http://schemas.microsoft.com/office/drawing/2014/main" id="{247876B1-9B1F-0BA3-66A0-11A63541CF7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85" y="2808"/>
            <a:ext cx="169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3" imgW="85858" imgH="314478" progId="Equation.3">
                    <p:embed/>
                  </p:oleObj>
                </mc:Choice>
                <mc:Fallback>
                  <p:oleObj name="Equation" r:id="rId33" imgW="85858" imgH="314478" progId="Equation.3">
                    <p:embed/>
                    <p:pic>
                      <p:nvPicPr>
                        <p:cNvPr id="37921" name="Object 75">
                          <a:extLst>
                            <a:ext uri="{FF2B5EF4-FFF2-40B4-BE49-F238E27FC236}">
                              <a16:creationId xmlns:a16="http://schemas.microsoft.com/office/drawing/2014/main" id="{247876B1-9B1F-0BA3-66A0-11A63541CF7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5" y="2808"/>
                          <a:ext cx="169" cy="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76">
            <a:extLst>
              <a:ext uri="{FF2B5EF4-FFF2-40B4-BE49-F238E27FC236}">
                <a16:creationId xmlns:a16="http://schemas.microsoft.com/office/drawing/2014/main" id="{3C33F90D-8CC4-6002-36C8-FF590E885A6C}"/>
              </a:ext>
            </a:extLst>
          </p:cNvPr>
          <p:cNvGrpSpPr>
            <a:grpSpLocks/>
          </p:cNvGrpSpPr>
          <p:nvPr/>
        </p:nvGrpSpPr>
        <p:grpSpPr bwMode="auto">
          <a:xfrm>
            <a:off x="5137150" y="5156200"/>
            <a:ext cx="996950" cy="912813"/>
            <a:chOff x="3164" y="2368"/>
            <a:chExt cx="628" cy="575"/>
          </a:xfrm>
        </p:grpSpPr>
        <p:sp>
          <p:nvSpPr>
            <p:cNvPr id="37916" name="Oval 77">
              <a:extLst>
                <a:ext uri="{FF2B5EF4-FFF2-40B4-BE49-F238E27FC236}">
                  <a16:creationId xmlns:a16="http://schemas.microsoft.com/office/drawing/2014/main" id="{25270F74-6581-CEFF-76A8-1F521C3F1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368"/>
              <a:ext cx="57" cy="57"/>
            </a:xfrm>
            <a:prstGeom prst="ellipse">
              <a:avLst/>
            </a:prstGeom>
            <a:solidFill>
              <a:srgbClr val="008080"/>
            </a:solidFill>
            <a:ln w="38100">
              <a:solidFill>
                <a:srgbClr val="0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37917" name="Rectangle 78">
              <a:extLst>
                <a:ext uri="{FF2B5EF4-FFF2-40B4-BE49-F238E27FC236}">
                  <a16:creationId xmlns:a16="http://schemas.microsoft.com/office/drawing/2014/main" id="{EDC3E18A-2595-24FE-0467-CCD476AAD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4" y="2572"/>
              <a:ext cx="6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CA" altLang="en-US" sz="2400">
                  <a:solidFill>
                    <a:srgbClr val="00808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    , 0)</a:t>
              </a:r>
              <a:endParaRPr lang="en-US" altLang="en-US" sz="240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7918" name="Object 79">
              <a:extLst>
                <a:ext uri="{FF2B5EF4-FFF2-40B4-BE49-F238E27FC236}">
                  <a16:creationId xmlns:a16="http://schemas.microsoft.com/office/drawing/2014/main" id="{CD5993E4-8647-196B-B529-BB4770F797A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76" y="2596"/>
            <a:ext cx="223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5" imgW="180794" imgH="314478" progId="Equation.3">
                    <p:embed/>
                  </p:oleObj>
                </mc:Choice>
                <mc:Fallback>
                  <p:oleObj name="Equation" r:id="rId35" imgW="180794" imgH="314478" progId="Equation.3">
                    <p:embed/>
                    <p:pic>
                      <p:nvPicPr>
                        <p:cNvPr id="37918" name="Object 79">
                          <a:extLst>
                            <a:ext uri="{FF2B5EF4-FFF2-40B4-BE49-F238E27FC236}">
                              <a16:creationId xmlns:a16="http://schemas.microsoft.com/office/drawing/2014/main" id="{CD5993E4-8647-196B-B529-BB4770F797A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6" y="2596"/>
                          <a:ext cx="223" cy="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328" name="Rectangle 80">
            <a:extLst>
              <a:ext uri="{FF2B5EF4-FFF2-40B4-BE49-F238E27FC236}">
                <a16:creationId xmlns:a16="http://schemas.microsoft.com/office/drawing/2014/main" id="{52B5E282-CC80-0BFD-CD4D-38C53DCCF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52538"/>
            <a:ext cx="502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Use the identity sin (– </a:t>
            </a:r>
            <a:r>
              <a:rPr lang="en-CA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= – sin</a:t>
            </a:r>
            <a:r>
              <a:rPr lang="en-CA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x:</a:t>
            </a: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329" name="Rectangle 81">
            <a:extLst>
              <a:ext uri="{FF2B5EF4-FFF2-40B4-BE49-F238E27FC236}">
                <a16:creationId xmlns:a16="http://schemas.microsoft.com/office/drawing/2014/main" id="{655C8EF0-3E58-F200-9FAF-A28884F4E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7188" y="1239838"/>
            <a:ext cx="3522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CA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sin (–</a:t>
            </a:r>
            <a:r>
              <a:rPr lang="en-CA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=  –</a:t>
            </a:r>
            <a:r>
              <a:rPr lang="en-CA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sin </a:t>
            </a:r>
            <a:r>
              <a:rPr lang="en-CA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82">
            <a:extLst>
              <a:ext uri="{FF2B5EF4-FFF2-40B4-BE49-F238E27FC236}">
                <a16:creationId xmlns:a16="http://schemas.microsoft.com/office/drawing/2014/main" id="{07F2E199-9B89-350F-EAE3-2494849F0227}"/>
              </a:ext>
            </a:extLst>
          </p:cNvPr>
          <p:cNvGrpSpPr>
            <a:grpSpLocks/>
          </p:cNvGrpSpPr>
          <p:nvPr/>
        </p:nvGrpSpPr>
        <p:grpSpPr bwMode="auto">
          <a:xfrm>
            <a:off x="5370513" y="1595438"/>
            <a:ext cx="2225675" cy="844550"/>
            <a:chOff x="2721" y="1280"/>
            <a:chExt cx="1364" cy="532"/>
          </a:xfrm>
        </p:grpSpPr>
        <p:sp>
          <p:nvSpPr>
            <p:cNvPr id="37906" name="Rectangle 83">
              <a:extLst>
                <a:ext uri="{FF2B5EF4-FFF2-40B4-BE49-F238E27FC236}">
                  <a16:creationId xmlns:a16="http://schemas.microsoft.com/office/drawing/2014/main" id="{CE955A80-6741-B896-8EFB-8E369936D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1" y="1368"/>
              <a:ext cx="64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CA" altLang="en-US" sz="2400">
                  <a:solidFill>
                    <a:srgbClr val="00808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period</a:t>
              </a:r>
              <a:r>
                <a:rPr lang="en-CA" altLang="en-US" sz="24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:</a:t>
              </a: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grpSp>
          <p:nvGrpSpPr>
            <p:cNvPr id="37907" name="Group 84">
              <a:extLst>
                <a:ext uri="{FF2B5EF4-FFF2-40B4-BE49-F238E27FC236}">
                  <a16:creationId xmlns:a16="http://schemas.microsoft.com/office/drawing/2014/main" id="{C5661837-3A9C-3AF0-1E8A-2222641C92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8" y="1280"/>
              <a:ext cx="797" cy="532"/>
              <a:chOff x="3320" y="1256"/>
              <a:chExt cx="797" cy="532"/>
            </a:xfrm>
          </p:grpSpPr>
          <p:grpSp>
            <p:nvGrpSpPr>
              <p:cNvPr id="37908" name="Group 85">
                <a:extLst>
                  <a:ext uri="{FF2B5EF4-FFF2-40B4-BE49-F238E27FC236}">
                    <a16:creationId xmlns:a16="http://schemas.microsoft.com/office/drawing/2014/main" id="{64E4770A-DACD-0D16-3AD1-56E16061CC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20" y="1264"/>
                <a:ext cx="330" cy="486"/>
                <a:chOff x="4064" y="1288"/>
                <a:chExt cx="330" cy="486"/>
              </a:xfrm>
            </p:grpSpPr>
            <p:graphicFrame>
              <p:nvGraphicFramePr>
                <p:cNvPr id="37914" name="Object 86">
                  <a:extLst>
                    <a:ext uri="{FF2B5EF4-FFF2-40B4-BE49-F238E27FC236}">
                      <a16:creationId xmlns:a16="http://schemas.microsoft.com/office/drawing/2014/main" id="{6E83CA8B-EEE0-FD79-4040-A0C3E28125E3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4103" y="1300"/>
                <a:ext cx="291" cy="47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37" imgW="161883" imgH="314478" progId="Equation.3">
                        <p:embed/>
                      </p:oleObj>
                    </mc:Choice>
                    <mc:Fallback>
                      <p:oleObj name="Equation" r:id="rId37" imgW="161883" imgH="314478" progId="Equation.3">
                        <p:embed/>
                        <p:pic>
                          <p:nvPicPr>
                            <p:cNvPr id="37914" name="Object 86">
                              <a:extLst>
                                <a:ext uri="{FF2B5EF4-FFF2-40B4-BE49-F238E27FC236}">
                                  <a16:creationId xmlns:a16="http://schemas.microsoft.com/office/drawing/2014/main" id="{6E83CA8B-EEE0-FD79-4040-A0C3E28125E3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103" y="1300"/>
                              <a:ext cx="291" cy="47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7915" name="Rectangle 87">
                  <a:extLst>
                    <a:ext uri="{FF2B5EF4-FFF2-40B4-BE49-F238E27FC236}">
                      <a16:creationId xmlns:a16="http://schemas.microsoft.com/office/drawing/2014/main" id="{15AEAA27-A2EF-DCEF-C085-C23B8C2082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64" y="1288"/>
                  <a:ext cx="20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Wingdings 2" panose="05020102010507070707" pitchFamily="18" charset="2"/>
                    <a:buChar char=""/>
                    <a:defRPr sz="27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"/>
                    <a:defRPr sz="2200">
                      <a:solidFill>
                        <a:schemeClr val="tx2"/>
                      </a:solidFill>
                      <a:latin typeface="Georgia" panose="02040502050405020303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8CADAE"/>
                    </a:buClr>
                    <a:buSzPct val="75000"/>
                    <a:buFont typeface="Wingdings 2" panose="05020102010507070707" pitchFamily="18" charset="2"/>
                    <a:buChar char=""/>
                    <a:defRPr sz="20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8C7B70"/>
                    </a:buClr>
                    <a:buSzPct val="7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2"/>
                      </a:solidFill>
                      <a:latin typeface="Georgia" panose="02040502050405020303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FB08C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CA" altLang="en-US" sz="24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altLang="en-US" sz="24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7909" name="Group 88">
                <a:extLst>
                  <a:ext uri="{FF2B5EF4-FFF2-40B4-BE49-F238E27FC236}">
                    <a16:creationId xmlns:a16="http://schemas.microsoft.com/office/drawing/2014/main" id="{A9696C9F-3D74-ECD7-AB56-855C767AF4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03" y="1256"/>
                <a:ext cx="314" cy="532"/>
                <a:chOff x="3299" y="1264"/>
                <a:chExt cx="314" cy="532"/>
              </a:xfrm>
            </p:grpSpPr>
            <p:graphicFrame>
              <p:nvGraphicFramePr>
                <p:cNvPr id="37911" name="Object 89">
                  <a:extLst>
                    <a:ext uri="{FF2B5EF4-FFF2-40B4-BE49-F238E27FC236}">
                      <a16:creationId xmlns:a16="http://schemas.microsoft.com/office/drawing/2014/main" id="{78FDA7F1-62D4-94B0-60B4-D56B8C1553EA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324" y="1281"/>
                <a:ext cx="289" cy="5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39" imgW="161883" imgH="352562" progId="Equation.3">
                        <p:embed/>
                      </p:oleObj>
                    </mc:Choice>
                    <mc:Fallback>
                      <p:oleObj name="Equation" r:id="rId39" imgW="161883" imgH="352562" progId="Equation.3">
                        <p:embed/>
                        <p:pic>
                          <p:nvPicPr>
                            <p:cNvPr id="37911" name="Object 89">
                              <a:extLst>
                                <a:ext uri="{FF2B5EF4-FFF2-40B4-BE49-F238E27FC236}">
                                  <a16:creationId xmlns:a16="http://schemas.microsoft.com/office/drawing/2014/main" id="{78FDA7F1-62D4-94B0-60B4-D56B8C1553EA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24" y="1281"/>
                              <a:ext cx="289" cy="5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7912" name="Rectangle 90">
                  <a:extLst>
                    <a:ext uri="{FF2B5EF4-FFF2-40B4-BE49-F238E27FC236}">
                      <a16:creationId xmlns:a16="http://schemas.microsoft.com/office/drawing/2014/main" id="{D547F859-C523-B057-1149-F667BD456D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99" y="1264"/>
                  <a:ext cx="20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Wingdings 2" panose="05020102010507070707" pitchFamily="18" charset="2"/>
                    <a:buChar char=""/>
                    <a:defRPr sz="27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"/>
                    <a:defRPr sz="2200">
                      <a:solidFill>
                        <a:schemeClr val="tx2"/>
                      </a:solidFill>
                      <a:latin typeface="Georgia" panose="02040502050405020303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8CADAE"/>
                    </a:buClr>
                    <a:buSzPct val="75000"/>
                    <a:buFont typeface="Wingdings 2" panose="05020102010507070707" pitchFamily="18" charset="2"/>
                    <a:buChar char=""/>
                    <a:defRPr sz="20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8C7B70"/>
                    </a:buClr>
                    <a:buSzPct val="7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2"/>
                      </a:solidFill>
                      <a:latin typeface="Georgia" panose="02040502050405020303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FB08C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CA" altLang="en-US" sz="24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altLang="en-US" sz="24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913" name="Rectangle 91">
                  <a:extLst>
                    <a:ext uri="{FF2B5EF4-FFF2-40B4-BE49-F238E27FC236}">
                      <a16:creationId xmlns:a16="http://schemas.microsoft.com/office/drawing/2014/main" id="{E59135D3-85A3-FA86-4356-1B2D64FADD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70" y="1504"/>
                  <a:ext cx="20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Wingdings 2" panose="05020102010507070707" pitchFamily="18" charset="2"/>
                    <a:buChar char=""/>
                    <a:defRPr sz="27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"/>
                    <a:defRPr sz="2200">
                      <a:solidFill>
                        <a:schemeClr val="tx2"/>
                      </a:solidFill>
                      <a:latin typeface="Georgia" panose="02040502050405020303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8CADAE"/>
                    </a:buClr>
                    <a:buSzPct val="75000"/>
                    <a:buFont typeface="Wingdings 2" panose="05020102010507070707" pitchFamily="18" charset="2"/>
                    <a:buChar char=""/>
                    <a:defRPr sz="20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8C7B70"/>
                    </a:buClr>
                    <a:buSzPct val="7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2"/>
                      </a:solidFill>
                      <a:latin typeface="Georgia" panose="02040502050405020303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FB08C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FB08C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CA" altLang="en-US" sz="24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US" altLang="en-US" sz="24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7910" name="Rectangle 92">
                <a:extLst>
                  <a:ext uri="{FF2B5EF4-FFF2-40B4-BE49-F238E27FC236}">
                    <a16:creationId xmlns:a16="http://schemas.microsoft.com/office/drawing/2014/main" id="{02C07732-037A-3856-BCBB-0ACA34524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6" y="1384"/>
                <a:ext cx="21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anose="05000000000000000000" pitchFamily="2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CA" altLang="en-US" sz="24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02" grpId="0" autoUpdateAnimBg="0"/>
      <p:bldP spid="53303" grpId="0" autoUpdateAnimBg="0"/>
      <p:bldP spid="53304" grpId="0" autoUpdateAnimBg="0"/>
      <p:bldP spid="53328" grpId="0" autoUpdateAnimBg="0"/>
      <p:bldP spid="5332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3528" y="1211083"/>
            <a:ext cx="8424936" cy="12917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323528" y="2708920"/>
            <a:ext cx="8424936" cy="12793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2169"/>
            <a:ext cx="8003232" cy="398903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</a:t>
            </a:r>
            <a:r>
              <a:rPr lang="en-GB" b="1" i="1" u="sng" dirty="0">
                <a:solidFill>
                  <a:srgbClr val="FF0000"/>
                </a:solidFill>
              </a:rPr>
              <a:t>amplitude</a:t>
            </a:r>
            <a:r>
              <a:rPr lang="en-GB" dirty="0"/>
              <a:t> of a graph is…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dirty="0"/>
              <a:t>The </a:t>
            </a:r>
            <a:r>
              <a:rPr lang="en-GB" b="1" i="1" u="sng" dirty="0">
                <a:solidFill>
                  <a:srgbClr val="0070C0"/>
                </a:solidFill>
              </a:rPr>
              <a:t>period</a:t>
            </a:r>
            <a:r>
              <a:rPr lang="en-GB" dirty="0"/>
              <a:t> of a graph is…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9672" y="3465004"/>
            <a:ext cx="7101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distance over which the curve repeats itself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5776" y="1918096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maximum height of the curve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285" y="4255980"/>
            <a:ext cx="32766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564933" y="4309337"/>
            <a:ext cx="3139526" cy="1965276"/>
            <a:chOff x="4564933" y="4309337"/>
            <a:chExt cx="3139526" cy="1965276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4933" y="4309337"/>
              <a:ext cx="3139526" cy="1965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564933" y="4309338"/>
              <a:ext cx="3139526" cy="196527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V="1">
            <a:off x="2270234" y="4792717"/>
            <a:ext cx="0" cy="5110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27890" y="4824248"/>
            <a:ext cx="1702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FF0000"/>
                </a:solidFill>
              </a:rPr>
              <a:t>amplitude is 1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510265" y="5303730"/>
            <a:ext cx="3054668" cy="0"/>
          </a:xfrm>
          <a:prstGeom prst="straightConnector1">
            <a:avLst/>
          </a:prstGeom>
          <a:ln w="3810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74698" y="5386079"/>
            <a:ext cx="1702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0070C0"/>
                </a:solidFill>
              </a:rPr>
              <a:t>period is 360˚</a:t>
            </a:r>
          </a:p>
        </p:txBody>
      </p:sp>
    </p:spTree>
    <p:extLst>
      <p:ext uri="{BB962C8B-B14F-4D97-AF65-F5344CB8AC3E}">
        <p14:creationId xmlns:p14="http://schemas.microsoft.com/office/powerpoint/2010/main" val="88132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" y="116632"/>
            <a:ext cx="9115159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0466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Write down at least 5 things you notice about the graph…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2900" y="5157192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Its maximum is at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2900" y="1128611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 looks like a wave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98000" y="2849160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 crosses the </a:t>
            </a:r>
            <a:r>
              <a:rPr lang="en-GB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000" dirty="0">
                <a:solidFill>
                  <a:srgbClr val="002060"/>
                </a:solidFill>
              </a:rPr>
              <a:t>-axis at 0, 180 and 360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8874" y="3009146"/>
            <a:ext cx="1552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 crosses the </a:t>
            </a:r>
            <a:r>
              <a:rPr lang="en-GB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GB" sz="2000" dirty="0">
                <a:solidFill>
                  <a:srgbClr val="002060"/>
                </a:solidFill>
              </a:rPr>
              <a:t>-axis at 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45872" y="4941168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 looks like it continues at both ends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84816" y="1136345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The axis are not labelled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37960" y="3172906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7704" y="187676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endParaRPr lang="en-GB" sz="20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08520" y="5557302"/>
            <a:ext cx="22421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Its minimum is at -1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47997" y="5936705"/>
            <a:ext cx="1702676" cy="400110"/>
          </a:xfrm>
          <a:prstGeom prst="rect">
            <a:avLst/>
          </a:prstGeom>
          <a:solidFill>
            <a:srgbClr val="ABDB77"/>
          </a:solidFill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FF0000"/>
                </a:solidFill>
              </a:rPr>
              <a:t>amplitude is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37960" y="5649054"/>
            <a:ext cx="170267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0070C0"/>
                </a:solidFill>
              </a:rPr>
              <a:t>period is 360˚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267744" y="3354064"/>
            <a:ext cx="4270216" cy="0"/>
          </a:xfrm>
          <a:prstGeom prst="straightConnector1">
            <a:avLst/>
          </a:prstGeom>
          <a:ln w="3810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334760" y="2634598"/>
            <a:ext cx="0" cy="7194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04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404664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Write down at least 5 things you notice about the graph…</a:t>
            </a:r>
          </a:p>
          <a:p>
            <a:r>
              <a:rPr lang="en-GB" sz="2400" i="1" dirty="0">
                <a:solidFill>
                  <a:srgbClr val="FF0000"/>
                </a:solidFill>
              </a:rPr>
              <a:t>Try to use our new vocabulary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2899" y="1338161"/>
            <a:ext cx="3497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 also looks like a wave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2900" y="4967563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Its maximum is at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56588" y="1175292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 crosses the </a:t>
            </a:r>
            <a:r>
              <a:rPr lang="en-GB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000" dirty="0">
                <a:solidFill>
                  <a:srgbClr val="002060"/>
                </a:solidFill>
              </a:rPr>
              <a:t>-axis at 90 and 270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58" y="2925282"/>
            <a:ext cx="1552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 crosses the </a:t>
            </a:r>
            <a:r>
              <a:rPr lang="en-GB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GB" sz="2000" dirty="0">
                <a:solidFill>
                  <a:srgbClr val="002060"/>
                </a:solidFill>
              </a:rPr>
              <a:t>-axis at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45872" y="4751539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 looks like it continues at both ends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08520" y="5367673"/>
            <a:ext cx="22421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Its minimum is at -1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47997" y="5747076"/>
            <a:ext cx="1702676" cy="400110"/>
          </a:xfrm>
          <a:prstGeom prst="rect">
            <a:avLst/>
          </a:prstGeom>
          <a:solidFill>
            <a:srgbClr val="ABDB77"/>
          </a:solidFill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FF0000"/>
                </a:solidFill>
              </a:rPr>
              <a:t>amplitude is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1508" y="5459425"/>
            <a:ext cx="170267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0070C0"/>
                </a:solidFill>
              </a:rPr>
              <a:t>period is 360˚</a:t>
            </a:r>
          </a:p>
        </p:txBody>
      </p:sp>
      <p:pic>
        <p:nvPicPr>
          <p:cNvPr id="1026" name="Picture 2" descr="cosine graph">
            <a:extLst>
              <a:ext uri="{FF2B5EF4-FFF2-40B4-BE49-F238E27FC236}">
                <a16:creationId xmlns:a16="http://schemas.microsoft.com/office/drawing/2014/main" id="{C8F72251-A452-86DE-05AF-C2789448E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402" y="2253090"/>
            <a:ext cx="6214820" cy="252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5E8656B-8A23-78CF-E84D-A526AAAD33EA}"/>
              </a:ext>
            </a:extLst>
          </p:cNvPr>
          <p:cNvSpPr txBox="1"/>
          <p:nvPr/>
        </p:nvSpPr>
        <p:spPr>
          <a:xfrm>
            <a:off x="3641147" y="1454737"/>
            <a:ext cx="19557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lang="en-AU" sz="4000" i="1" dirty="0">
                <a:solidFill>
                  <a:srgbClr val="FF0000"/>
                </a:solidFill>
                <a:latin typeface="Times New Roman"/>
                <a:cs typeface="Times New Roman"/>
              </a:rPr>
              <a:t>=cos</a:t>
            </a:r>
            <a:r>
              <a:rPr lang="el-GR" sz="4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endParaRPr lang="en-GB" sz="4000" b="1" i="1" dirty="0">
              <a:solidFill>
                <a:srgbClr val="FF0000"/>
              </a:solidFill>
            </a:endParaRPr>
          </a:p>
          <a:p>
            <a:endParaRPr lang="en-GB" sz="4000" i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DF16B5-D285-2842-62BB-CDCD68676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2004118" y="2341175"/>
            <a:ext cx="240142" cy="1400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36568A-206E-CED2-D887-EBF37BEFD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498" y="3581640"/>
            <a:ext cx="114902" cy="670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E72CE6-0B2A-CE17-1498-ABB59E5F879F}"/>
              </a:ext>
            </a:extLst>
          </p:cNvPr>
          <p:cNvSpPr txBox="1"/>
          <p:nvPr/>
        </p:nvSpPr>
        <p:spPr>
          <a:xfrm>
            <a:off x="1908504" y="2116457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endParaRPr lang="en-GB" sz="2000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0A5968-0AAF-38A5-9CC3-72F2248D60C8}"/>
              </a:ext>
            </a:extLst>
          </p:cNvPr>
          <p:cNvSpPr txBox="1"/>
          <p:nvPr/>
        </p:nvSpPr>
        <p:spPr>
          <a:xfrm>
            <a:off x="7515598" y="3334000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06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4" grpId="0" animBg="1"/>
      <p:bldP spid="16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588" y="359178"/>
            <a:ext cx="5079953" cy="31147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587" y="3592393"/>
            <a:ext cx="5079953" cy="31291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2"/>
              <p:cNvSpPr txBox="1">
                <a:spLocks noChangeArrowheads="1"/>
              </p:cNvSpPr>
              <p:nvPr/>
            </p:nvSpPr>
            <p:spPr bwMode="auto">
              <a:xfrm>
                <a:off x="695457" y="969921"/>
                <a:ext cx="1294130" cy="4630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𝑦</m:t>
                      </m:r>
                      <m:r>
                        <a:rPr lang="en-GB" sz="20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GB" sz="20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𝑠𝑖𝑛</m:t>
                      </m:r>
                      <m:r>
                        <a:rPr lang="en-GB" sz="20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457" y="969921"/>
                <a:ext cx="1294130" cy="46309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2"/>
              <p:cNvSpPr txBox="1">
                <a:spLocks noChangeArrowheads="1"/>
              </p:cNvSpPr>
              <p:nvPr/>
            </p:nvSpPr>
            <p:spPr bwMode="auto">
              <a:xfrm>
                <a:off x="695458" y="3851873"/>
                <a:ext cx="1294130" cy="4630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𝑦</m:t>
                      </m:r>
                      <m:r>
                        <a:rPr lang="en-GB" sz="2000" i="1" smtClean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GB" sz="2000" b="0" i="1" smtClean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𝑐𝑜𝑠</m:t>
                      </m:r>
                      <m:r>
                        <a:rPr lang="en-GB" sz="20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8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458" y="3851873"/>
                <a:ext cx="1294130" cy="4630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167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3528" y="1211083"/>
            <a:ext cx="8424936" cy="20714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21394"/>
            <a:ext cx="8003232" cy="398903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</a:t>
            </a:r>
            <a:r>
              <a:rPr lang="en-GB" b="1" i="1" u="sng" dirty="0">
                <a:solidFill>
                  <a:schemeClr val="accent2">
                    <a:lumMod val="75000"/>
                  </a:schemeClr>
                </a:solidFill>
              </a:rPr>
              <a:t>asymptote</a:t>
            </a:r>
            <a:r>
              <a:rPr lang="en-GB" dirty="0"/>
              <a:t> of a graph is…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879622" y="1985906"/>
            <a:ext cx="82643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straight line that continually approaches a given curve but does not meet it.</a:t>
            </a:r>
            <a:endParaRPr lang="en-GB" sz="3200" dirty="0"/>
          </a:p>
        </p:txBody>
      </p:sp>
      <p:pic>
        <p:nvPicPr>
          <p:cNvPr id="10" name="Picture 2" descr="Definition and examples asymptote | define asymptote - geometry - Free Math  Dictionary Online">
            <a:extLst>
              <a:ext uri="{FF2B5EF4-FFF2-40B4-BE49-F238E27FC236}">
                <a16:creationId xmlns:a16="http://schemas.microsoft.com/office/drawing/2014/main" id="{16B8FEA9-1820-B3E6-F74A-684398AFB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035" y="3575426"/>
            <a:ext cx="3711797" cy="294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913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404664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Write down at least 5 things you notice about the graph…</a:t>
            </a:r>
          </a:p>
          <a:p>
            <a:r>
              <a:rPr lang="en-GB" sz="2400" i="1" dirty="0">
                <a:solidFill>
                  <a:srgbClr val="FF0000"/>
                </a:solidFill>
              </a:rPr>
              <a:t>Try to use our new vocabulary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2899" y="1338161"/>
            <a:ext cx="3497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 isn’t a continuous wave.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56588" y="1175292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 crosses the </a:t>
            </a:r>
            <a:r>
              <a:rPr lang="en-GB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000" dirty="0">
                <a:solidFill>
                  <a:srgbClr val="002060"/>
                </a:solidFill>
              </a:rPr>
              <a:t>-axis at 0 and 180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58" y="2925282"/>
            <a:ext cx="1552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 crosses the </a:t>
            </a:r>
            <a:r>
              <a:rPr lang="en-GB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GB" sz="2000" dirty="0">
                <a:solidFill>
                  <a:srgbClr val="002060"/>
                </a:solidFill>
              </a:rPr>
              <a:t>-axis at 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95573" y="4596327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 looks like it continues at top and bottom ends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093" y="5017534"/>
            <a:ext cx="19816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 has many lines </a:t>
            </a:r>
          </a:p>
          <a:p>
            <a:pPr algn="ctr"/>
            <a:r>
              <a:rPr lang="en-GB" sz="2000" dirty="0">
                <a:solidFill>
                  <a:srgbClr val="002060"/>
                </a:solidFill>
              </a:rPr>
              <a:t>of asymptotes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7239" y="5921614"/>
            <a:ext cx="3516729" cy="707886"/>
          </a:xfrm>
          <a:prstGeom prst="rect">
            <a:avLst/>
          </a:prstGeom>
          <a:solidFill>
            <a:srgbClr val="ABDB77"/>
          </a:solidFill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FF0000"/>
                </a:solidFill>
              </a:rPr>
              <a:t>Asymptotes line are </a:t>
            </a:r>
            <a:r>
              <a:rPr lang="el-GR"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r>
              <a:rPr lang="en-GB" sz="2000" b="1" i="1" dirty="0">
                <a:solidFill>
                  <a:srgbClr val="FF0000"/>
                </a:solidFill>
              </a:rPr>
              <a:t>=90⁰, </a:t>
            </a:r>
            <a:r>
              <a:rPr lang="el-GR"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r>
              <a:rPr lang="en-GB" sz="2000" b="1" i="1" dirty="0">
                <a:solidFill>
                  <a:srgbClr val="FF0000"/>
                </a:solidFill>
              </a:rPr>
              <a:t>=90+180=270⁰  ……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1508" y="5459425"/>
            <a:ext cx="170267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0070C0"/>
                </a:solidFill>
              </a:rPr>
              <a:t>period is 180˚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E8656B-8A23-78CF-E84D-A526AAAD33EA}"/>
              </a:ext>
            </a:extLst>
          </p:cNvPr>
          <p:cNvSpPr txBox="1"/>
          <p:nvPr/>
        </p:nvSpPr>
        <p:spPr>
          <a:xfrm>
            <a:off x="4283968" y="1051200"/>
            <a:ext cx="19557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lang="en-AU" sz="4000" i="1" dirty="0">
                <a:solidFill>
                  <a:srgbClr val="FF0000"/>
                </a:solidFill>
                <a:latin typeface="Times New Roman"/>
                <a:cs typeface="Times New Roman"/>
              </a:rPr>
              <a:t>=tan</a:t>
            </a:r>
            <a:r>
              <a:rPr lang="el-GR" sz="4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endParaRPr lang="en-GB" sz="4000" b="1" i="1" dirty="0">
              <a:solidFill>
                <a:srgbClr val="FF0000"/>
              </a:solidFill>
            </a:endParaRPr>
          </a:p>
          <a:p>
            <a:endParaRPr lang="en-GB" sz="4000" i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DF16B5-D285-2842-62BB-CDCD68676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004118" y="2341175"/>
            <a:ext cx="240142" cy="1400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36568A-206E-CED2-D887-EBF37BEFD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498" y="3581640"/>
            <a:ext cx="114902" cy="67026"/>
          </a:xfrm>
          <a:prstGeom prst="rect">
            <a:avLst/>
          </a:prstGeom>
        </p:spPr>
      </p:pic>
      <p:pic>
        <p:nvPicPr>
          <p:cNvPr id="2050" name="Picture 2" descr="tangent graph with multiple periods">
            <a:extLst>
              <a:ext uri="{FF2B5EF4-FFF2-40B4-BE49-F238E27FC236}">
                <a16:creationId xmlns:a16="http://schemas.microsoft.com/office/drawing/2014/main" id="{52C72817-93C2-E58F-DF1B-B67583592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749" y="1883945"/>
            <a:ext cx="4407687" cy="386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7FEFB2-5368-65C4-12EA-5B79BA022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593" y="1950762"/>
            <a:ext cx="123842" cy="1047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1D60B68-3DB3-97C6-0382-715B43591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70" y="3648666"/>
            <a:ext cx="315167" cy="2666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A0A5968-0AAF-38A5-9CC3-72F2248D60C8}"/>
              </a:ext>
            </a:extLst>
          </p:cNvPr>
          <p:cNvSpPr txBox="1"/>
          <p:nvPr/>
        </p:nvSpPr>
        <p:spPr>
          <a:xfrm>
            <a:off x="6362503" y="3615153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E72CE6-0B2A-CE17-1498-ABB59E5F879F}"/>
              </a:ext>
            </a:extLst>
          </p:cNvPr>
          <p:cNvSpPr txBox="1"/>
          <p:nvPr/>
        </p:nvSpPr>
        <p:spPr>
          <a:xfrm>
            <a:off x="4293460" y="1707275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endParaRPr lang="en-GB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7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 animBg="1"/>
      <p:bldP spid="14" grpId="0" animBg="1"/>
      <p:bldP spid="16" grpId="0"/>
      <p:bldP spid="15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13714" y="5109626"/>
            <a:ext cx="8070913" cy="6458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955342" y="5842554"/>
            <a:ext cx="6974007" cy="77125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27" y="50837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Each graphs you have been given shows </a:t>
            </a:r>
            <a:r>
              <a:rPr lang="en-GB" i="1" dirty="0">
                <a:latin typeface="Times New Roman" pitchFamily="18" charset="0"/>
                <a:cs typeface="Times New Roman" pitchFamily="18" charset="0"/>
              </a:rPr>
              <a:t>y=sin</a:t>
            </a:r>
            <a:r>
              <a:rPr lang="el-GR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GB" dirty="0"/>
              <a:t> between 0˚ and 720˚.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3439236" y="1364172"/>
            <a:ext cx="5452281" cy="2839338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 rot="21339209">
            <a:off x="3848669" y="2060074"/>
            <a:ext cx="47903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Try to explain what you think the numbers in the equations have done to each graph</a:t>
            </a:r>
          </a:p>
        </p:txBody>
      </p:sp>
      <p:sp>
        <p:nvSpPr>
          <p:cNvPr id="7" name="Rectangle 6"/>
          <p:cNvSpPr/>
          <p:nvPr/>
        </p:nvSpPr>
        <p:spPr>
          <a:xfrm>
            <a:off x="613714" y="5183495"/>
            <a:ext cx="7847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The </a:t>
            </a:r>
            <a:r>
              <a:rPr lang="en-GB" sz="2400" b="1" i="1" u="sng" dirty="0">
                <a:solidFill>
                  <a:srgbClr val="FF0000"/>
                </a:solidFill>
              </a:rPr>
              <a:t>amplitude</a:t>
            </a:r>
            <a:r>
              <a:rPr lang="en-GB" sz="2400" dirty="0"/>
              <a:t> of a graph is the maximum height of the curve</a:t>
            </a:r>
          </a:p>
        </p:txBody>
      </p:sp>
      <p:sp>
        <p:nvSpPr>
          <p:cNvPr id="8" name="Rectangle 7"/>
          <p:cNvSpPr/>
          <p:nvPr/>
        </p:nvSpPr>
        <p:spPr>
          <a:xfrm>
            <a:off x="790598" y="5782816"/>
            <a:ext cx="72752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The </a:t>
            </a:r>
            <a:r>
              <a:rPr lang="en-GB" sz="2400" b="1" i="1" u="sng" dirty="0">
                <a:solidFill>
                  <a:srgbClr val="0070C0"/>
                </a:solidFill>
              </a:rPr>
              <a:t>period</a:t>
            </a:r>
            <a:r>
              <a:rPr lang="en-GB" sz="2400" dirty="0"/>
              <a:t> of a graph is the distance over which the curve repeats itself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4" y="1697797"/>
            <a:ext cx="2336412" cy="3201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533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1395</Words>
  <Application>Microsoft Office PowerPoint</Application>
  <PresentationFormat>On-screen Show (4:3)</PresentationFormat>
  <Paragraphs>272</Paragraphs>
  <Slides>23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Cambria Math</vt:lpstr>
      <vt:lpstr>Century Gothic</vt:lpstr>
      <vt:lpstr>Times New Roman</vt:lpstr>
      <vt:lpstr>Verdana</vt:lpstr>
      <vt:lpstr>Wingdings 2</vt:lpstr>
      <vt:lpstr>Office Theme</vt:lpstr>
      <vt:lpstr>Equation</vt:lpstr>
      <vt:lpstr>Microsoft Equation 3.0</vt:lpstr>
      <vt:lpstr>The graphs of sinθ cosθ and tanθ</vt:lpstr>
      <vt:lpstr>PowerPoint Presentation</vt:lpstr>
      <vt:lpstr>Definitions</vt:lpstr>
      <vt:lpstr>PowerPoint Presentation</vt:lpstr>
      <vt:lpstr>PowerPoint Presentation</vt:lpstr>
      <vt:lpstr>PowerPoint Presentation</vt:lpstr>
      <vt:lpstr>Definitions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Radian versus Degree</vt:lpstr>
      <vt:lpstr>Key Points in the Sine and Cosine Curves</vt:lpstr>
      <vt:lpstr>Sine Function</vt:lpstr>
      <vt:lpstr>Cosine Function</vt:lpstr>
      <vt:lpstr>PowerPoint Presentation</vt:lpstr>
      <vt:lpstr>Example: y = 3 cos x </vt:lpstr>
      <vt:lpstr>PowerPoint Presentation</vt:lpstr>
      <vt:lpstr>Example: y = 2 sin(-3x)</vt:lpstr>
      <vt:lpstr>PowerPoint Presentation</vt:lpstr>
      <vt:lpstr>Graph y = f(-x)</vt:lpstr>
      <vt:lpstr>Example: y = 2 sin(-3x)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Chrissie</dc:creator>
  <cp:lastModifiedBy>Lyn ZHANG</cp:lastModifiedBy>
  <cp:revision>34</cp:revision>
  <dcterms:created xsi:type="dcterms:W3CDTF">2013-04-06T10:47:55Z</dcterms:created>
  <dcterms:modified xsi:type="dcterms:W3CDTF">2023-05-09T22:06:11Z</dcterms:modified>
</cp:coreProperties>
</file>