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992" r:id="rId3"/>
    <p:sldId id="285" r:id="rId4"/>
    <p:sldId id="295" r:id="rId5"/>
    <p:sldId id="299" r:id="rId6"/>
    <p:sldId id="279" r:id="rId7"/>
    <p:sldId id="280" r:id="rId8"/>
    <p:sldId id="290" r:id="rId9"/>
    <p:sldId id="291" r:id="rId10"/>
  </p:sldIdLst>
  <p:sldSz cx="12188825" cy="6858000"/>
  <p:notesSz cx="6858000" cy="9144000"/>
  <p:embeddedFontLst>
    <p:embeddedFont>
      <p:font typeface="AR CENA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mbria Math" panose="02040503050406030204" pitchFamily="18" charset="0"/>
      <p:regular r:id="rId20"/>
    </p:embeddedFont>
    <p:embeddedFont>
      <p:font typeface="Euphemia" panose="020B0503040102020104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howGuides="1">
      <p:cViewPr varScale="1">
        <p:scale>
          <a:sx n="66" d="100"/>
          <a:sy n="66" d="100"/>
        </p:scale>
        <p:origin x="642" y="66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r>
            <a:rPr lang="en-AU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0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the intercept and slope to find the equation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3235"/>
        <a:ext cx="1497705" cy="1389694"/>
      </dsp:txXfrm>
    </dsp:sp>
    <dsp:sp modelId="{A2A50928-CEC7-417B-9CC0-D3023DB27B76}">
      <dsp:nvSpPr>
        <dsp:cNvPr id="0" name=""/>
        <dsp:cNvSpPr/>
      </dsp:nvSpPr>
      <dsp:spPr>
        <a:xfrm rot="5400000">
          <a:off x="515307" y="1513068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1568424"/>
        <a:ext cx="398563" cy="387493"/>
      </dsp:txXfrm>
    </dsp:sp>
    <dsp:sp modelId="{713C9468-4631-41A8-8BBD-0C1EB7941757}">
      <dsp:nvSpPr>
        <dsp:cNvPr id="0" name=""/>
        <dsp:cNvSpPr/>
      </dsp:nvSpPr>
      <dsp:spPr>
        <a:xfrm>
          <a:off x="0" y="2214246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Using two points on a graph to find the equation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2257481"/>
        <a:ext cx="1497705" cy="1389694"/>
      </dsp:txXfrm>
    </dsp:sp>
    <dsp:sp modelId="{8E14B318-2DB7-4AD9-B17A-8F4A0ADDBFDA}">
      <dsp:nvSpPr>
        <dsp:cNvPr id="0" name=""/>
        <dsp:cNvSpPr/>
      </dsp:nvSpPr>
      <dsp:spPr>
        <a:xfrm rot="5400000">
          <a:off x="515307" y="3727314"/>
          <a:ext cx="553561" cy="66427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2806" y="3782670"/>
        <a:ext cx="398563" cy="387493"/>
      </dsp:txXfrm>
    </dsp:sp>
    <dsp:sp modelId="{B5111FA2-0DC8-4AB5-A992-7DD94B627AE4}">
      <dsp:nvSpPr>
        <dsp:cNvPr id="0" name=""/>
        <dsp:cNvSpPr/>
      </dsp:nvSpPr>
      <dsp:spPr>
        <a:xfrm>
          <a:off x="0" y="4428492"/>
          <a:ext cx="1584175" cy="14761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</a:t>
          </a:r>
          <a:r>
            <a:rPr lang="en-US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Finding the equation from two</a:t>
          </a:r>
          <a:endParaRPr lang="en-AU" sz="1600" b="0" kern="1200" dirty="0">
            <a:solidFill>
              <a:schemeClr val="tx1"/>
            </a:solidFill>
            <a:latin typeface="AR CENA" panose="02000000000000000000" pitchFamily="2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points using Mathematica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235" y="4471727"/>
        <a:ext cx="1497705" cy="138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1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4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8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gif"/><Relationship Id="rId12" Type="http://schemas.openxmlformats.org/officeDocument/2006/relationships/image" Target="../media/image13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19198-D100-B998-D589-6D2426CF5D31}"/>
              </a:ext>
            </a:extLst>
          </p:cNvPr>
          <p:cNvSpPr txBox="1"/>
          <p:nvPr/>
        </p:nvSpPr>
        <p:spPr>
          <a:xfrm>
            <a:off x="1396227" y="5567214"/>
            <a:ext cx="9695462" cy="461545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99" dirty="0">
                <a:latin typeface="AR CENA" panose="02000000000000000000" pitchFamily="2" charset="0"/>
                <a:cs typeface="Arial" panose="020B0604020202020204" pitchFamily="34" charset="0"/>
              </a:rPr>
              <a:t>Keywords: The intercept slope form Equation  </a:t>
            </a:r>
            <a:r>
              <a:rPr lang="en-GB" sz="2399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</a:t>
            </a:r>
            <a:r>
              <a:rPr lang="en-GB" sz="2399" dirty="0" err="1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c+mx</a:t>
            </a:r>
            <a:endParaRPr lang="en-GB" sz="2399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41FAF-4105-6DF7-7A67-6723597F94C3}"/>
              </a:ext>
            </a:extLst>
          </p:cNvPr>
          <p:cNvSpPr txBox="1"/>
          <p:nvPr/>
        </p:nvSpPr>
        <p:spPr>
          <a:xfrm>
            <a:off x="2063987" y="602479"/>
            <a:ext cx="8359943" cy="52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99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General Equation of a Straight Line…</a:t>
            </a:r>
            <a:endParaRPr lang="en-GB" sz="2799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EABFD-7CFF-0D08-9582-7F7DBFFB0DBC}"/>
              </a:ext>
            </a:extLst>
          </p:cNvPr>
          <p:cNvSpPr/>
          <p:nvPr/>
        </p:nvSpPr>
        <p:spPr>
          <a:xfrm>
            <a:off x="2191127" y="805246"/>
            <a:ext cx="6744000" cy="221477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13796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c + mx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BC1E1-AC77-3CAC-A613-AC2462F2BFCD}"/>
              </a:ext>
            </a:extLst>
          </p:cNvPr>
          <p:cNvSpPr/>
          <p:nvPr/>
        </p:nvSpPr>
        <p:spPr>
          <a:xfrm>
            <a:off x="7025324" y="799912"/>
            <a:ext cx="1237516" cy="221477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13796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338592-B001-0D0E-6935-E0782E57CA30}"/>
              </a:ext>
            </a:extLst>
          </p:cNvPr>
          <p:cNvCxnSpPr>
            <a:cxnSpLocks/>
          </p:cNvCxnSpPr>
          <p:nvPr/>
        </p:nvCxnSpPr>
        <p:spPr>
          <a:xfrm flipH="1" flipV="1">
            <a:off x="8366588" y="2702636"/>
            <a:ext cx="1064634" cy="5397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C253C-FAD8-FFD7-DC3A-36C94B1665F4}"/>
                  </a:ext>
                </a:extLst>
              </p:cNvPr>
              <p:cNvSpPr txBox="1"/>
              <p:nvPr/>
            </p:nvSpPr>
            <p:spPr>
              <a:xfrm>
                <a:off x="8521848" y="3339268"/>
                <a:ext cx="3154544" cy="1368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399" dirty="0">
                    <a:latin typeface="AR CENA" panose="02000000000000000000" pitchFamily="2" charset="0"/>
                  </a:rPr>
                  <a:t>The ‘m’ represents the gradient/slope of the line:</a:t>
                </a:r>
              </a:p>
              <a:p>
                <a:pPr algn="ctr"/>
                <a:r>
                  <a:rPr lang="en-GB" sz="2399" dirty="0">
                    <a:solidFill>
                      <a:srgbClr val="FF0000"/>
                    </a:solidFill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399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39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399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39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39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399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399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399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sz="2399" dirty="0">
                  <a:solidFill>
                    <a:srgbClr val="FF0000"/>
                  </a:solidFill>
                  <a:latin typeface="AR CENA" panose="02000000000000000000" pitchFamily="2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C253C-FAD8-FFD7-DC3A-36C94B166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848" y="3339268"/>
                <a:ext cx="3154544" cy="1368352"/>
              </a:xfrm>
              <a:prstGeom prst="rect">
                <a:avLst/>
              </a:prstGeom>
              <a:blipFill>
                <a:blip r:embed="rId2"/>
                <a:stretch>
                  <a:fillRect t="-3571" r="-193" b="-8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54D5B320-AAB4-92AF-5572-FB5E94F70BAC}"/>
              </a:ext>
            </a:extLst>
          </p:cNvPr>
          <p:cNvSpPr/>
          <p:nvPr/>
        </p:nvSpPr>
        <p:spPr>
          <a:xfrm>
            <a:off x="4603318" y="761358"/>
            <a:ext cx="2128555" cy="221477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13796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c +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CB6357-1E46-2B05-2AA3-8258A46F2005}"/>
              </a:ext>
            </a:extLst>
          </p:cNvPr>
          <p:cNvCxnSpPr>
            <a:cxnSpLocks/>
          </p:cNvCxnSpPr>
          <p:nvPr/>
        </p:nvCxnSpPr>
        <p:spPr>
          <a:xfrm flipV="1">
            <a:off x="3822237" y="2702637"/>
            <a:ext cx="678677" cy="48287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25A22E-E687-2EF1-6A11-7B1ED221C9E3}"/>
              </a:ext>
            </a:extLst>
          </p:cNvPr>
          <p:cNvSpPr txBox="1"/>
          <p:nvPr/>
        </p:nvSpPr>
        <p:spPr>
          <a:xfrm>
            <a:off x="1203557" y="3216739"/>
            <a:ext cx="3340390" cy="1568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9" dirty="0">
                <a:latin typeface="AR CENA" panose="02000000000000000000" pitchFamily="2" charset="0"/>
              </a:rPr>
              <a:t>The ‘c’ represents the y-intercept of the line:</a:t>
            </a:r>
          </a:p>
          <a:p>
            <a:pPr algn="ctr"/>
            <a:r>
              <a:rPr lang="en-GB" sz="2399" dirty="0">
                <a:solidFill>
                  <a:srgbClr val="FF0000"/>
                </a:solidFill>
                <a:latin typeface="AR CENA" panose="02000000000000000000" pitchFamily="2" charset="0"/>
              </a:rPr>
              <a:t>(where the line crosses the y-axis).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990DD6-AFC8-EF7C-EC3E-F2FBF7B8E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803" y="2851367"/>
            <a:ext cx="3564501" cy="25996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18A28B-9C2D-2918-81CF-85CA8308FBA6}"/>
              </a:ext>
            </a:extLst>
          </p:cNvPr>
          <p:cNvSpPr txBox="1"/>
          <p:nvPr/>
        </p:nvSpPr>
        <p:spPr>
          <a:xfrm>
            <a:off x="1396227" y="858749"/>
            <a:ext cx="1673381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/>
              <a:t>y = c + mx</a:t>
            </a:r>
            <a:endParaRPr lang="en-AU" sz="2399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240EC4-39FD-D21C-C6D1-2C8B06B9C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88" y="3352810"/>
            <a:ext cx="219049" cy="1523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F9594C-C553-D97F-B5E5-6DE980F4B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2880" y="4190708"/>
            <a:ext cx="171429" cy="1809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940F1E3-116F-DAA9-539D-5A2C8451CF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004" y="4232539"/>
            <a:ext cx="1036836" cy="2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03477C-80CA-51E8-D6AC-11E8F3CE8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C5F03735-CE8F-994E-2441-EFB64AA02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42334" t="22266" r="28334" b="20641"/>
          <a:stretch>
            <a:fillRect/>
          </a:stretch>
        </p:blipFill>
        <p:spPr bwMode="auto">
          <a:xfrm>
            <a:off x="2595892" y="865243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74B449-E009-947F-9E40-21C6DC97F269}"/>
              </a:ext>
            </a:extLst>
          </p:cNvPr>
          <p:cNvSpPr txBox="1"/>
          <p:nvPr/>
        </p:nvSpPr>
        <p:spPr>
          <a:xfrm>
            <a:off x="3748020" y="3889579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721910-9573-103A-BACE-5C1A2C5FF0FE}"/>
              </a:ext>
            </a:extLst>
          </p:cNvPr>
          <p:cNvSpPr txBox="1"/>
          <p:nvPr/>
        </p:nvSpPr>
        <p:spPr>
          <a:xfrm>
            <a:off x="4565553" y="2953475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43BD49-FFE4-BAF1-115E-515FC91F8BF4}"/>
              </a:ext>
            </a:extLst>
          </p:cNvPr>
          <p:cNvCxnSpPr/>
          <p:nvPr/>
        </p:nvCxnSpPr>
        <p:spPr>
          <a:xfrm flipH="1" flipV="1">
            <a:off x="3820028" y="3601547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62C919-B81B-0113-4275-D3613F409330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3099948" y="4537651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6D18D7F-9316-9917-FFC1-EB5151812D80}"/>
              </a:ext>
            </a:extLst>
          </p:cNvPr>
          <p:cNvSpPr txBox="1"/>
          <p:nvPr/>
        </p:nvSpPr>
        <p:spPr>
          <a:xfrm>
            <a:off x="3459988" y="937251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Slope of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32931-782C-783E-F00B-223C55F83F5D}"/>
              </a:ext>
            </a:extLst>
          </p:cNvPr>
          <p:cNvSpPr txBox="1"/>
          <p:nvPr/>
        </p:nvSpPr>
        <p:spPr>
          <a:xfrm>
            <a:off x="7276412" y="4393635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5BEA7F-316D-01F7-EE39-85EE6F2631BA}"/>
              </a:ext>
            </a:extLst>
          </p:cNvPr>
          <p:cNvSpPr txBox="1"/>
          <p:nvPr/>
        </p:nvSpPr>
        <p:spPr>
          <a:xfrm>
            <a:off x="7924483" y="5146814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7030A0"/>
                </a:solidFill>
              </a:rPr>
              <a:t>3 </a:t>
            </a:r>
            <a:r>
              <a:rPr lang="en-GB" sz="4800" b="1" dirty="0"/>
              <a:t>+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</a:t>
            </a:r>
            <a:endParaRPr lang="en-GB" sz="4800" b="1" dirty="0">
              <a:solidFill>
                <a:srgbClr val="7030A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0CA90B-A093-EEE1-E556-F6A06C6F1376}"/>
              </a:ext>
            </a:extLst>
          </p:cNvPr>
          <p:cNvGrpSpPr/>
          <p:nvPr/>
        </p:nvGrpSpPr>
        <p:grpSpPr>
          <a:xfrm>
            <a:off x="7492436" y="433195"/>
            <a:ext cx="3384376" cy="2029960"/>
            <a:chOff x="5508104" y="188640"/>
            <a:chExt cx="3384376" cy="20299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9BE021-2336-B73B-7B51-3ACCAF9C9604}"/>
                </a:ext>
              </a:extLst>
            </p:cNvPr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6493C33-523D-731B-1D8A-05AACB515826}"/>
                </a:ext>
              </a:extLst>
            </p:cNvPr>
            <p:cNvSpPr txBox="1"/>
            <p:nvPr/>
          </p:nvSpPr>
          <p:spPr>
            <a:xfrm>
              <a:off x="5724128" y="188640"/>
              <a:ext cx="2969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>
                  <a:solidFill>
                    <a:srgbClr val="7030A0"/>
                  </a:solidFill>
                </a:rPr>
                <a:t>c </a:t>
              </a:r>
              <a:r>
                <a:rPr lang="en-GB" sz="5400" dirty="0"/>
                <a:t>+ </a:t>
              </a:r>
              <a:r>
                <a:rPr lang="en-GB" sz="5400" b="1" dirty="0">
                  <a:solidFill>
                    <a:srgbClr val="00B050"/>
                  </a:solidFill>
                </a:rPr>
                <a:t>m</a:t>
              </a:r>
              <a:r>
                <a:rPr lang="en-GB" sz="5400" dirty="0"/>
                <a:t>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EE3535-4F88-3FD8-D387-DB1D7CB4BB51}"/>
                </a:ext>
              </a:extLst>
            </p:cNvPr>
            <p:cNvSpPr txBox="1"/>
            <p:nvPr/>
          </p:nvSpPr>
          <p:spPr>
            <a:xfrm>
              <a:off x="7521870" y="1539079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Slope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836419-A571-8FCD-3399-A06C5251E141}"/>
                </a:ext>
              </a:extLst>
            </p:cNvPr>
            <p:cNvSpPr txBox="1"/>
            <p:nvPr/>
          </p:nvSpPr>
          <p:spPr>
            <a:xfrm>
              <a:off x="5634784" y="138760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469C2A0-01CD-8FE7-DAD8-991A5E9EDC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641" y="981598"/>
              <a:ext cx="337889" cy="4744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6A268D1-0DD6-B57C-31C7-6C9C8079BD02}"/>
                </a:ext>
              </a:extLst>
            </p:cNvPr>
            <p:cNvCxnSpPr/>
            <p:nvPr/>
          </p:nvCxnSpPr>
          <p:spPr>
            <a:xfrm flipV="1">
              <a:off x="6538930" y="976659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DF6C6E8-AC43-4090-F1E3-80C9AFED3D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808" y="3016295"/>
            <a:ext cx="2210108" cy="695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56628F-AEB1-B79C-AF2C-67D4005CD5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5194" y="3060002"/>
            <a:ext cx="1379137" cy="6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4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568674" y="5533620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11D401-E019-9F12-401C-B9971C59A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54192829-8414-5F69-0A9C-6898630C3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42334" t="20297" r="28334" b="23594"/>
          <a:stretch>
            <a:fillRect/>
          </a:stretch>
        </p:blipFill>
        <p:spPr bwMode="auto">
          <a:xfrm>
            <a:off x="2451876" y="69269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79749E-E888-9D7A-7277-5A4015C8BBA6}"/>
              </a:ext>
            </a:extLst>
          </p:cNvPr>
          <p:cNvCxnSpPr/>
          <p:nvPr/>
        </p:nvCxnSpPr>
        <p:spPr>
          <a:xfrm>
            <a:off x="3027940" y="486916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08634B-556C-1F7E-E2EF-758237EECAC2}"/>
              </a:ext>
            </a:extLst>
          </p:cNvPr>
          <p:cNvCxnSpPr/>
          <p:nvPr/>
        </p:nvCxnSpPr>
        <p:spPr>
          <a:xfrm>
            <a:off x="3459988" y="342900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F1736B6-6356-1D36-93FE-40672E365BDC}"/>
              </a:ext>
            </a:extLst>
          </p:cNvPr>
          <p:cNvSpPr txBox="1"/>
          <p:nvPr/>
        </p:nvSpPr>
        <p:spPr>
          <a:xfrm>
            <a:off x="3171956" y="5271591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8A67D-FE33-6593-960E-9DD11D8BABA0}"/>
              </a:ext>
            </a:extLst>
          </p:cNvPr>
          <p:cNvSpPr txBox="1"/>
          <p:nvPr/>
        </p:nvSpPr>
        <p:spPr>
          <a:xfrm>
            <a:off x="3989489" y="4335487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2AE4BD-57B1-68D7-C0BC-771ED7239D15}"/>
              </a:ext>
            </a:extLst>
          </p:cNvPr>
          <p:cNvCxnSpPr/>
          <p:nvPr/>
        </p:nvCxnSpPr>
        <p:spPr>
          <a:xfrm flipH="1" flipV="1">
            <a:off x="3243964" y="498355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37C749C-1EDE-BF2F-F1B9-71DE792F33D3}"/>
              </a:ext>
            </a:extLst>
          </p:cNvPr>
          <p:cNvCxnSpPr/>
          <p:nvPr/>
        </p:nvCxnSpPr>
        <p:spPr>
          <a:xfrm flipH="1" flipV="1">
            <a:off x="3604004" y="455151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CEE2B4-19C4-A7DB-92CC-2B29530739A2}"/>
              </a:ext>
            </a:extLst>
          </p:cNvPr>
          <p:cNvSpPr txBox="1"/>
          <p:nvPr/>
        </p:nvSpPr>
        <p:spPr>
          <a:xfrm>
            <a:off x="3171956" y="692696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Slope of 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269A0F-20F8-1E18-2837-8588CB2737F1}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3027940" y="4869160"/>
            <a:ext cx="4104456" cy="1088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79853C6-48D7-4C3F-77EA-222F95B2B445}"/>
              </a:ext>
            </a:extLst>
          </p:cNvPr>
          <p:cNvSpPr txBox="1"/>
          <p:nvPr/>
        </p:nvSpPr>
        <p:spPr>
          <a:xfrm>
            <a:off x="7132396" y="4654877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F86A48-65F1-B243-8C8C-FDF56977068D}"/>
              </a:ext>
            </a:extLst>
          </p:cNvPr>
          <p:cNvSpPr txBox="1"/>
          <p:nvPr/>
        </p:nvSpPr>
        <p:spPr>
          <a:xfrm>
            <a:off x="7780468" y="5262299"/>
            <a:ext cx="255390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7030A0"/>
                </a:solidFill>
              </a:rPr>
              <a:t>2 </a:t>
            </a:r>
            <a:r>
              <a:rPr lang="en-GB" sz="4800" b="1" dirty="0"/>
              <a:t>+ </a:t>
            </a:r>
            <a:r>
              <a:rPr lang="en-GB" sz="4800" b="1" dirty="0">
                <a:solidFill>
                  <a:srgbClr val="00B050"/>
                </a:solidFill>
              </a:rPr>
              <a:t>3</a:t>
            </a:r>
            <a:r>
              <a:rPr lang="en-GB" sz="4800" b="1" dirty="0"/>
              <a:t>x</a:t>
            </a:r>
            <a:endParaRPr lang="en-GB" sz="4800" b="1" dirty="0">
              <a:solidFill>
                <a:srgbClr val="7030A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59327A-95A2-3EE1-E59D-C632861235BE}"/>
              </a:ext>
            </a:extLst>
          </p:cNvPr>
          <p:cNvGrpSpPr/>
          <p:nvPr/>
        </p:nvGrpSpPr>
        <p:grpSpPr>
          <a:xfrm>
            <a:off x="7772736" y="577427"/>
            <a:ext cx="3384376" cy="2029960"/>
            <a:chOff x="5508104" y="188640"/>
            <a:chExt cx="3384376" cy="202996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60A26F-6D1A-913E-500C-1B7F6FDA97E6}"/>
                </a:ext>
              </a:extLst>
            </p:cNvPr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E46327-2D29-0C01-B508-CDECB0146A1D}"/>
                </a:ext>
              </a:extLst>
            </p:cNvPr>
            <p:cNvSpPr txBox="1"/>
            <p:nvPr/>
          </p:nvSpPr>
          <p:spPr>
            <a:xfrm>
              <a:off x="5724128" y="188640"/>
              <a:ext cx="2969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>
                  <a:solidFill>
                    <a:srgbClr val="7030A0"/>
                  </a:solidFill>
                </a:rPr>
                <a:t>c </a:t>
              </a:r>
              <a:r>
                <a:rPr lang="en-GB" sz="5400" dirty="0"/>
                <a:t>+ </a:t>
              </a:r>
              <a:r>
                <a:rPr lang="en-GB" sz="5400" b="1" dirty="0">
                  <a:solidFill>
                    <a:srgbClr val="00B050"/>
                  </a:solidFill>
                </a:rPr>
                <a:t>m</a:t>
              </a:r>
              <a:r>
                <a:rPr lang="en-GB" sz="5400" dirty="0"/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601A8A-E845-4145-8020-7F8AD36E833F}"/>
                </a:ext>
              </a:extLst>
            </p:cNvPr>
            <p:cNvSpPr txBox="1"/>
            <p:nvPr/>
          </p:nvSpPr>
          <p:spPr>
            <a:xfrm>
              <a:off x="7521870" y="1539079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Slope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DAD8D0-A0D9-3649-EC60-C45CE2D9CDD6}"/>
                </a:ext>
              </a:extLst>
            </p:cNvPr>
            <p:cNvSpPr txBox="1"/>
            <p:nvPr/>
          </p:nvSpPr>
          <p:spPr>
            <a:xfrm>
              <a:off x="5634784" y="138760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828660A-1659-FDF4-A8E6-77B756FDD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641" y="981598"/>
              <a:ext cx="337889" cy="4744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0063654-8A62-8B07-46DB-EABE09F23C76}"/>
                </a:ext>
              </a:extLst>
            </p:cNvPr>
            <p:cNvCxnSpPr/>
            <p:nvPr/>
          </p:nvCxnSpPr>
          <p:spPr>
            <a:xfrm flipV="1">
              <a:off x="6538930" y="976659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FBB4439-B7E8-06F6-5D00-3720C6DC07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0888" y="3093618"/>
            <a:ext cx="2210108" cy="6954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563EA-140C-92D5-90A0-93EBE9DD60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311" y="3155484"/>
            <a:ext cx="1379137" cy="6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568674" y="5533620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D11D401-E019-9F12-401C-B9971C59AADF}"/>
              </a:ext>
            </a:extLst>
          </p:cNvPr>
          <p:cNvGraphicFramePr/>
          <p:nvPr/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4659327A-95A2-3EE1-E59D-C632861235BE}"/>
              </a:ext>
            </a:extLst>
          </p:cNvPr>
          <p:cNvGrpSpPr/>
          <p:nvPr/>
        </p:nvGrpSpPr>
        <p:grpSpPr>
          <a:xfrm>
            <a:off x="8254652" y="633364"/>
            <a:ext cx="3384376" cy="2029960"/>
            <a:chOff x="5508104" y="188640"/>
            <a:chExt cx="3384376" cy="202996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360A26F-6D1A-913E-500C-1B7F6FDA97E6}"/>
                </a:ext>
              </a:extLst>
            </p:cNvPr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9E46327-2D29-0C01-B508-CDECB0146A1D}"/>
                </a:ext>
              </a:extLst>
            </p:cNvPr>
            <p:cNvSpPr txBox="1"/>
            <p:nvPr/>
          </p:nvSpPr>
          <p:spPr>
            <a:xfrm>
              <a:off x="5724128" y="188640"/>
              <a:ext cx="2969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>
                  <a:solidFill>
                    <a:srgbClr val="7030A0"/>
                  </a:solidFill>
                </a:rPr>
                <a:t>c </a:t>
              </a:r>
              <a:r>
                <a:rPr lang="en-GB" sz="5400" dirty="0"/>
                <a:t>+ </a:t>
              </a:r>
              <a:r>
                <a:rPr lang="en-GB" sz="5400" b="1" dirty="0">
                  <a:solidFill>
                    <a:srgbClr val="00B050"/>
                  </a:solidFill>
                </a:rPr>
                <a:t>m</a:t>
              </a:r>
              <a:r>
                <a:rPr lang="en-GB" sz="5400" dirty="0"/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601A8A-E845-4145-8020-7F8AD36E833F}"/>
                </a:ext>
              </a:extLst>
            </p:cNvPr>
            <p:cNvSpPr txBox="1"/>
            <p:nvPr/>
          </p:nvSpPr>
          <p:spPr>
            <a:xfrm>
              <a:off x="7521870" y="1539079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Slope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DAD8D0-A0D9-3649-EC60-C45CE2D9CDD6}"/>
                </a:ext>
              </a:extLst>
            </p:cNvPr>
            <p:cNvSpPr txBox="1"/>
            <p:nvPr/>
          </p:nvSpPr>
          <p:spPr>
            <a:xfrm>
              <a:off x="5634784" y="138760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828660A-1659-FDF4-A8E6-77B756FDD9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641" y="981598"/>
              <a:ext cx="337889" cy="4744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0063654-8A62-8B07-46DB-EABE09F23C76}"/>
                </a:ext>
              </a:extLst>
            </p:cNvPr>
            <p:cNvCxnSpPr/>
            <p:nvPr/>
          </p:nvCxnSpPr>
          <p:spPr>
            <a:xfrm flipV="1">
              <a:off x="6538930" y="976659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FBB4439-B7E8-06F6-5D00-3720C6DC07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3364" y="2849003"/>
            <a:ext cx="2210108" cy="69542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2625F41-5106-B4F9-0D7E-952C1D33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42334" t="20297" r="27781" b="23594"/>
          <a:stretch>
            <a:fillRect/>
          </a:stretch>
        </p:blipFill>
        <p:spPr bwMode="auto">
          <a:xfrm>
            <a:off x="2602532" y="1060738"/>
            <a:ext cx="5040560" cy="53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EA2E61-F8E3-4414-7DD2-5C73EEA9F3B3}"/>
              </a:ext>
            </a:extLst>
          </p:cNvPr>
          <p:cNvCxnSpPr/>
          <p:nvPr/>
        </p:nvCxnSpPr>
        <p:spPr>
          <a:xfrm>
            <a:off x="3610644" y="3653027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97F7D6-16F5-FC06-2038-D5FC1A1E935A}"/>
              </a:ext>
            </a:extLst>
          </p:cNvPr>
          <p:cNvCxnSpPr/>
          <p:nvPr/>
        </p:nvCxnSpPr>
        <p:spPr>
          <a:xfrm>
            <a:off x="4042692" y="3220979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B5C8E5-A363-C142-3E99-3516BB2508DA}"/>
              </a:ext>
            </a:extLst>
          </p:cNvPr>
          <p:cNvSpPr txBox="1"/>
          <p:nvPr/>
        </p:nvSpPr>
        <p:spPr>
          <a:xfrm>
            <a:off x="3754660" y="4085075"/>
            <a:ext cx="2883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C6171-0CDF-865C-BA21-4DB64D34909F}"/>
              </a:ext>
            </a:extLst>
          </p:cNvPr>
          <p:cNvSpPr txBox="1"/>
          <p:nvPr/>
        </p:nvSpPr>
        <p:spPr>
          <a:xfrm>
            <a:off x="4572193" y="3148971"/>
            <a:ext cx="35029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1414E9-1C42-E44C-B52D-A37616EBCCB0}"/>
              </a:ext>
            </a:extLst>
          </p:cNvPr>
          <p:cNvCxnSpPr/>
          <p:nvPr/>
        </p:nvCxnSpPr>
        <p:spPr>
          <a:xfrm flipH="1" flipV="1">
            <a:off x="3826668" y="3797043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3FD1CD-F5F1-DE5B-E008-BEFD33F56915}"/>
              </a:ext>
            </a:extLst>
          </p:cNvPr>
          <p:cNvCxnSpPr/>
          <p:nvPr/>
        </p:nvCxnSpPr>
        <p:spPr>
          <a:xfrm flipH="1" flipV="1">
            <a:off x="4186708" y="3364995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C1DE7F-7C01-F41E-883D-3B71C674F93F}"/>
              </a:ext>
            </a:extLst>
          </p:cNvPr>
          <p:cNvSpPr txBox="1"/>
          <p:nvPr/>
        </p:nvSpPr>
        <p:spPr>
          <a:xfrm>
            <a:off x="3394620" y="988731"/>
            <a:ext cx="25010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Slope of 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0A05031-E426-7F68-1B22-58B033D21712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106588" y="3904185"/>
            <a:ext cx="4529864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9A16C59-8BA8-CD2F-EC75-71020F96865F}"/>
              </a:ext>
            </a:extLst>
          </p:cNvPr>
          <p:cNvSpPr txBox="1"/>
          <p:nvPr/>
        </p:nvSpPr>
        <p:spPr>
          <a:xfrm>
            <a:off x="7636452" y="3581019"/>
            <a:ext cx="3642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92C6D-CF18-B1E2-3A31-6A64EB0DE1AE}"/>
              </a:ext>
            </a:extLst>
          </p:cNvPr>
          <p:cNvSpPr txBox="1"/>
          <p:nvPr/>
        </p:nvSpPr>
        <p:spPr>
          <a:xfrm>
            <a:off x="8291164" y="4406206"/>
            <a:ext cx="22413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7030A0"/>
                </a:solidFill>
              </a:rPr>
              <a:t>4 </a:t>
            </a:r>
            <a:r>
              <a:rPr lang="en-GB" sz="4800" b="1" dirty="0"/>
              <a:t>+ x</a:t>
            </a:r>
            <a:endParaRPr lang="en-GB" sz="4800" b="1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61F99-5A25-CABE-820F-BB906DC3CA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9390" y="2842180"/>
            <a:ext cx="1379137" cy="6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4DE47F-0BC2-DEA7-4B6B-B102B594E5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http://etc.usf.edu/clipart/48600/48667/48667_graph_blank_lg.gif">
            <a:extLst>
              <a:ext uri="{FF2B5EF4-FFF2-40B4-BE49-F238E27FC236}">
                <a16:creationId xmlns:a16="http://schemas.microsoft.com/office/drawing/2014/main" id="{F144B739-34C7-BC54-0260-F2385DB1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4" y="1052737"/>
            <a:ext cx="518457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82943C-8749-E27C-6ADB-F4A07C37F296}"/>
              </a:ext>
            </a:extLst>
          </p:cNvPr>
          <p:cNvCxnSpPr/>
          <p:nvPr/>
        </p:nvCxnSpPr>
        <p:spPr>
          <a:xfrm flipH="1">
            <a:off x="2509780" y="836712"/>
            <a:ext cx="3168353" cy="3888432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5">
            <a:extLst>
              <a:ext uri="{FF2B5EF4-FFF2-40B4-BE49-F238E27FC236}">
                <a16:creationId xmlns:a16="http://schemas.microsoft.com/office/drawing/2014/main" id="{33A17F04-0926-2671-87F9-597C6B96A747}"/>
              </a:ext>
            </a:extLst>
          </p:cNvPr>
          <p:cNvSpPr/>
          <p:nvPr/>
        </p:nvSpPr>
        <p:spPr>
          <a:xfrm>
            <a:off x="3529737" y="2942933"/>
            <a:ext cx="508467" cy="462559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B62EB3-AD52-CB73-9141-5D1E0A3D9AC5}"/>
              </a:ext>
            </a:extLst>
          </p:cNvPr>
          <p:cNvSpPr txBox="1"/>
          <p:nvPr/>
        </p:nvSpPr>
        <p:spPr>
          <a:xfrm>
            <a:off x="4026355" y="2956882"/>
            <a:ext cx="1329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(2,6)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D64A5F-21A4-193C-1089-EA1E5AB32ABB}"/>
              </a:ext>
            </a:extLst>
          </p:cNvPr>
          <p:cNvSpPr txBox="1"/>
          <p:nvPr/>
        </p:nvSpPr>
        <p:spPr>
          <a:xfrm>
            <a:off x="5140938" y="1475225"/>
            <a:ext cx="1329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 (5,18)</a:t>
            </a:r>
          </a:p>
        </p:txBody>
      </p:sp>
      <p:sp>
        <p:nvSpPr>
          <p:cNvPr id="22" name="Multiply 17">
            <a:extLst>
              <a:ext uri="{FF2B5EF4-FFF2-40B4-BE49-F238E27FC236}">
                <a16:creationId xmlns:a16="http://schemas.microsoft.com/office/drawing/2014/main" id="{B9AC94EA-2837-35D2-A5F2-D9FB1340CDDB}"/>
              </a:ext>
            </a:extLst>
          </p:cNvPr>
          <p:cNvSpPr/>
          <p:nvPr/>
        </p:nvSpPr>
        <p:spPr>
          <a:xfrm>
            <a:off x="4791815" y="1412777"/>
            <a:ext cx="508467" cy="462559"/>
          </a:xfrm>
          <a:prstGeom prst="mathMultiply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916C14-3175-7C0A-A4EC-A53271BD6205}"/>
              </a:ext>
            </a:extLst>
          </p:cNvPr>
          <p:cNvSpPr/>
          <p:nvPr/>
        </p:nvSpPr>
        <p:spPr>
          <a:xfrm>
            <a:off x="7118955" y="238547"/>
            <a:ext cx="4806973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Calculating the equation of a straight line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33C2E0-D0F4-D987-C6E1-995CD0B8A9BA}"/>
              </a:ext>
            </a:extLst>
          </p:cNvPr>
          <p:cNvSpPr/>
          <p:nvPr/>
        </p:nvSpPr>
        <p:spPr>
          <a:xfrm>
            <a:off x="6385497" y="1644056"/>
            <a:ext cx="5184576" cy="9409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are given two points on a graph, you can calculate the Slope of a straight line that passes through those points.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27AC7-BA58-E9B0-7D17-03DDB57009E0}"/>
              </a:ext>
            </a:extLst>
          </p:cNvPr>
          <p:cNvSpPr txBox="1"/>
          <p:nvPr/>
        </p:nvSpPr>
        <p:spPr>
          <a:xfrm>
            <a:off x="7550340" y="3447245"/>
            <a:ext cx="3200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</a:rPr>
              <a:t>y = c + m x</a:t>
            </a:r>
          </a:p>
        </p:txBody>
      </p:sp>
      <p:pic>
        <p:nvPicPr>
          <p:cNvPr id="31" name="Picture 4" descr="http://vector-magz.com/wp-content/uploads/2013/09/curved-arrow-clip-art3-300x131.png">
            <a:extLst>
              <a:ext uri="{FF2B5EF4-FFF2-40B4-BE49-F238E27FC236}">
                <a16:creationId xmlns:a16="http://schemas.microsoft.com/office/drawing/2014/main" id="{45AD4D21-42CA-4EB9-610A-3DD23460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997" flipV="1">
            <a:off x="7435126" y="4063808"/>
            <a:ext cx="1286517" cy="7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6882E3D-ECBE-972E-F6C3-20C1140B2CEE}"/>
                  </a:ext>
                </a:extLst>
              </p:cNvPr>
              <p:cNvSpPr/>
              <p:nvPr/>
            </p:nvSpPr>
            <p:spPr>
              <a:xfrm>
                <a:off x="10200399" y="4222570"/>
                <a:ext cx="1329702" cy="5025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𝑺𝒍𝒐𝒑𝒆</m:t>
                      </m:r>
                    </m:oMath>
                  </m:oMathPara>
                </a14:m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6882E3D-ECBE-972E-F6C3-20C1140B2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399" y="4222570"/>
                <a:ext cx="1329702" cy="5025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DD3EF8-719D-8D8C-EF66-75EF42C55D54}"/>
                  </a:ext>
                </a:extLst>
              </p:cNvPr>
              <p:cNvSpPr/>
              <p:nvPr/>
            </p:nvSpPr>
            <p:spPr>
              <a:xfrm>
                <a:off x="9799687" y="4977946"/>
                <a:ext cx="2131126" cy="630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b="1" dirty="0">
                    <a:solidFill>
                      <a:srgbClr val="00B05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𝒓𝒊𝒔𝒆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𝒓𝒖𝒏</m:t>
                        </m:r>
                      </m:den>
                    </m:f>
                  </m:oMath>
                </a14:m>
                <a:r>
                  <a:rPr lang="en-GB" sz="2400" b="1" dirty="0">
                    <a:solidFill>
                      <a:srgbClr val="00B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ADD3EF8-719D-8D8C-EF66-75EF42C5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687" y="4977946"/>
                <a:ext cx="2131126" cy="630365"/>
              </a:xfrm>
              <a:prstGeom prst="rect">
                <a:avLst/>
              </a:prstGeom>
              <a:blipFill>
                <a:blip r:embed="rId10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4" descr="http://vector-magz.com/wp-content/uploads/2013/09/curved-arrow-clip-art3-300x131.png">
            <a:extLst>
              <a:ext uri="{FF2B5EF4-FFF2-40B4-BE49-F238E27FC236}">
                <a16:creationId xmlns:a16="http://schemas.microsoft.com/office/drawing/2014/main" id="{F135AFAA-7333-E859-BF2C-78880C0D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003" flipH="1" flipV="1">
            <a:off x="8902883" y="4080420"/>
            <a:ext cx="1286517" cy="7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3C8B3F4-3830-EF4F-7A0F-E6965E088248}"/>
                  </a:ext>
                </a:extLst>
              </p:cNvPr>
              <p:cNvSpPr/>
              <p:nvPr/>
            </p:nvSpPr>
            <p:spPr>
              <a:xfrm>
                <a:off x="5874842" y="4452281"/>
                <a:ext cx="1675498" cy="5025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GB" sz="1600" b="1" i="1" dirty="0">
                          <a:solidFill>
                            <a:schemeClr val="bg1"/>
                          </a:solidFill>
                          <a:latin typeface="Cambria Math"/>
                        </a:rPr>
                        <m:t>𝒊𝒏𝒕𝒆𝒓𝒄𝒆𝒑𝒕</m:t>
                      </m:r>
                    </m:oMath>
                  </m:oMathPara>
                </a14:m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3C8B3F4-3830-EF4F-7A0F-E6965E088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42" y="4452281"/>
                <a:ext cx="1675498" cy="5025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0AAAD22-CBF3-24D4-0F25-9323CDF7CE3E}"/>
                  </a:ext>
                </a:extLst>
              </p:cNvPr>
              <p:cNvSpPr/>
              <p:nvPr/>
            </p:nvSpPr>
            <p:spPr>
              <a:xfrm>
                <a:off x="5678133" y="5079153"/>
                <a:ext cx="17572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𝑾𝒉𝒆𝒓𝒆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𝒕𝒉𝒆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𝒍𝒊𝒏𝒆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𝒄𝒓𝒐𝒔𝒔𝒆𝒔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𝒕𝒉𝒆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𝒚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1600" b="1" i="1">
                          <a:solidFill>
                            <a:srgbClr val="00B050"/>
                          </a:solidFill>
                          <a:latin typeface="Cambria Math"/>
                        </a:rPr>
                        <m:t>𝒂𝒙𝒊𝒔</m:t>
                      </m:r>
                    </m:oMath>
                  </m:oMathPara>
                </a14:m>
                <a:endParaRPr lang="en-GB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0AAAD22-CBF3-24D4-0F25-9323CDF7C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133" y="5079153"/>
                <a:ext cx="1757211" cy="830997"/>
              </a:xfrm>
              <a:prstGeom prst="rect">
                <a:avLst/>
              </a:prstGeom>
              <a:blipFill>
                <a:blip r:embed="rId12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 animBg="1"/>
      <p:bldP spid="27" grpId="0" animBg="1"/>
      <p:bldP spid="29" grpId="0"/>
      <p:bldP spid="32" grpId="0" animBg="1"/>
      <p:bldP spid="3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172FFD8-7994-8119-C563-8E8A6C49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75" y="906679"/>
            <a:ext cx="4603741" cy="466352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508C45-7E73-0023-54FF-07C2A6BAF6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89DA067-1EAC-9666-0EDD-A38A428F6A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388" y="844460"/>
            <a:ext cx="4752528" cy="4679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2B4BEF-975E-3350-1EFD-962B8FCB0D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4980" y="1772816"/>
            <a:ext cx="4023682" cy="122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984C94-32F7-FBB9-EDE1-654D78BF1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2644" y="3651921"/>
            <a:ext cx="2742162" cy="78088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C21E842-D09E-17D3-BB1F-4F622759C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Finding the equation of a line: intercept–slope method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F5BF43B-6726-1225-7C07-FAEBD5F916A1}"/>
              </a:ext>
            </a:extLst>
          </p:cNvPr>
          <p:cNvGrpSpPr/>
          <p:nvPr/>
        </p:nvGrpSpPr>
        <p:grpSpPr>
          <a:xfrm>
            <a:off x="7822604" y="4664732"/>
            <a:ext cx="3384376" cy="2029960"/>
            <a:chOff x="5508104" y="188640"/>
            <a:chExt cx="3384376" cy="20299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B1315F-3EB4-BAA4-A448-8C52718AB8B9}"/>
                </a:ext>
              </a:extLst>
            </p:cNvPr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9267B7-96B3-CF6D-D237-52D4AB28D8C9}"/>
                </a:ext>
              </a:extLst>
            </p:cNvPr>
            <p:cNvSpPr txBox="1"/>
            <p:nvPr/>
          </p:nvSpPr>
          <p:spPr>
            <a:xfrm>
              <a:off x="5724128" y="188640"/>
              <a:ext cx="2969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>
                  <a:solidFill>
                    <a:srgbClr val="7030A0"/>
                  </a:solidFill>
                </a:rPr>
                <a:t>c </a:t>
              </a:r>
              <a:r>
                <a:rPr lang="en-GB" sz="5400" dirty="0"/>
                <a:t>+ </a:t>
              </a:r>
              <a:r>
                <a:rPr lang="en-GB" sz="5400" b="1" dirty="0">
                  <a:solidFill>
                    <a:srgbClr val="00B050"/>
                  </a:solidFill>
                </a:rPr>
                <a:t>m</a:t>
              </a:r>
              <a:r>
                <a:rPr lang="en-GB" sz="5400" dirty="0"/>
                <a:t>x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A09ABA-7688-0722-F273-6DDC70B7DE59}"/>
                </a:ext>
              </a:extLst>
            </p:cNvPr>
            <p:cNvSpPr txBox="1"/>
            <p:nvPr/>
          </p:nvSpPr>
          <p:spPr>
            <a:xfrm>
              <a:off x="7521870" y="1539079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Slope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5DCACE-3C9A-2BB3-983F-1BF606D4D24E}"/>
                </a:ext>
              </a:extLst>
            </p:cNvPr>
            <p:cNvSpPr txBox="1"/>
            <p:nvPr/>
          </p:nvSpPr>
          <p:spPr>
            <a:xfrm>
              <a:off x="5634784" y="138760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84C6326-C2C2-E233-92E0-4F9A61B1D4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641" y="981598"/>
              <a:ext cx="337889" cy="4744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87B719E-3B61-F070-B9CE-CD03712EFDC8}"/>
                </a:ext>
              </a:extLst>
            </p:cNvPr>
            <p:cNvCxnSpPr/>
            <p:nvPr/>
          </p:nvCxnSpPr>
          <p:spPr>
            <a:xfrm flipV="1">
              <a:off x="6538930" y="976659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14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48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Finding the equation of a straight line using two points on the graph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74FDA5D-3683-B97B-ECC3-4C5B4FB5E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B65A23-6C5D-AD36-FFA3-1B669D94F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1157" y="1556792"/>
            <a:ext cx="3743255" cy="3960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0B29F4-3AAE-9B42-4AA8-267E88FA9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508" y="705340"/>
            <a:ext cx="4121075" cy="17281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0ABF59-6129-EF68-861D-220DB5914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7128" y="2433532"/>
            <a:ext cx="2903833" cy="17281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0B6DBE-C63C-C3F8-022E-23E6E1ECDA7E}"/>
              </a:ext>
            </a:extLst>
          </p:cNvPr>
          <p:cNvGrpSpPr/>
          <p:nvPr/>
        </p:nvGrpSpPr>
        <p:grpSpPr>
          <a:xfrm>
            <a:off x="7174532" y="4855424"/>
            <a:ext cx="3384376" cy="2029960"/>
            <a:chOff x="5508104" y="188640"/>
            <a:chExt cx="3384376" cy="20299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FEA521-66BC-0CAA-1DFB-421534CEB9B3}"/>
                </a:ext>
              </a:extLst>
            </p:cNvPr>
            <p:cNvSpPr/>
            <p:nvPr/>
          </p:nvSpPr>
          <p:spPr>
            <a:xfrm>
              <a:off x="5508104" y="260648"/>
              <a:ext cx="3384376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D108EE-47FA-9641-EC2A-7CA835443211}"/>
                </a:ext>
              </a:extLst>
            </p:cNvPr>
            <p:cNvSpPr txBox="1"/>
            <p:nvPr/>
          </p:nvSpPr>
          <p:spPr>
            <a:xfrm>
              <a:off x="5724128" y="188640"/>
              <a:ext cx="296908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>
                  <a:solidFill>
                    <a:srgbClr val="7030A0"/>
                  </a:solidFill>
                </a:rPr>
                <a:t>c </a:t>
              </a:r>
              <a:r>
                <a:rPr lang="en-GB" sz="5400" dirty="0"/>
                <a:t>+ </a:t>
              </a:r>
              <a:r>
                <a:rPr lang="en-GB" sz="5400" b="1" dirty="0">
                  <a:solidFill>
                    <a:srgbClr val="00B050"/>
                  </a:solidFill>
                </a:rPr>
                <a:t>m</a:t>
              </a:r>
              <a:r>
                <a:rPr lang="en-GB" sz="5400" dirty="0"/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0F0F2F-7CBF-F7F5-7945-2B859E6C1FA7}"/>
                </a:ext>
              </a:extLst>
            </p:cNvPr>
            <p:cNvSpPr txBox="1"/>
            <p:nvPr/>
          </p:nvSpPr>
          <p:spPr>
            <a:xfrm>
              <a:off x="7521870" y="1539079"/>
              <a:ext cx="8915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Slope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8B4431-A156-61C5-F3BC-FF85543D2A6E}"/>
                </a:ext>
              </a:extLst>
            </p:cNvPr>
            <p:cNvSpPr txBox="1"/>
            <p:nvPr/>
          </p:nvSpPr>
          <p:spPr>
            <a:xfrm>
              <a:off x="5634784" y="1387603"/>
              <a:ext cx="12241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443B4C4-DAAA-CB95-C92E-E28E174600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1641" y="981598"/>
              <a:ext cx="337889" cy="47443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26D54CC-9931-9E25-88CF-799A30967215}"/>
                </a:ext>
              </a:extLst>
            </p:cNvPr>
            <p:cNvCxnSpPr/>
            <p:nvPr/>
          </p:nvCxnSpPr>
          <p:spPr>
            <a:xfrm flipV="1">
              <a:off x="6538930" y="976659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4B1127B-DB3B-F4AA-B2EA-F4EBE3132C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719" y="4244766"/>
            <a:ext cx="3391373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52" y="116633"/>
            <a:ext cx="11845316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Finding the equation of a straight-line graph from two points using Mathematica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698C23-9359-CA52-2A3F-F291A2EE9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853790"/>
              </p:ext>
            </p:extLst>
          </p:nvPr>
        </p:nvGraphicFramePr>
        <p:xfrm>
          <a:off x="153752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8AE61FC-92C2-7020-1194-9A615EA40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940" y="1340768"/>
            <a:ext cx="1018653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492</Words>
  <Application>Microsoft Office PowerPoint</Application>
  <PresentationFormat>Custom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Euphemia</vt:lpstr>
      <vt:lpstr>Calibri</vt:lpstr>
      <vt:lpstr>AR CENA</vt:lpstr>
      <vt:lpstr>Cambria Math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equation of a line: intercept–slope method</vt:lpstr>
      <vt:lpstr>Finding the equation of a straight line using two points on the graph</vt:lpstr>
      <vt:lpstr>Finding the equation of a straight-line graph from two points using Mathematica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and perpendicular graphs</dc:title>
  <dc:creator/>
  <cp:keywords>parallel;perpendicular;equation;graph;gradient</cp:keywords>
  <cp:lastModifiedBy/>
  <cp:revision>1</cp:revision>
  <dcterms:created xsi:type="dcterms:W3CDTF">2016-02-03T19:18:39Z</dcterms:created>
  <dcterms:modified xsi:type="dcterms:W3CDTF">2023-05-09T23:52:28Z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