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9" r:id="rId2"/>
    <p:sldId id="495" r:id="rId3"/>
    <p:sldId id="257" r:id="rId4"/>
    <p:sldId id="496" r:id="rId5"/>
    <p:sldId id="497" r:id="rId6"/>
    <p:sldId id="258" r:id="rId7"/>
    <p:sldId id="498" r:id="rId8"/>
    <p:sldId id="499" r:id="rId9"/>
    <p:sldId id="500" r:id="rId10"/>
    <p:sldId id="502" r:id="rId11"/>
    <p:sldId id="504" r:id="rId12"/>
    <p:sldId id="506" r:id="rId13"/>
    <p:sldId id="501" r:id="rId14"/>
    <p:sldId id="505" r:id="rId15"/>
    <p:sldId id="295" r:id="rId16"/>
    <p:sldId id="296" r:id="rId17"/>
    <p:sldId id="30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8" autoAdjust="0"/>
    <p:restoredTop sz="87638" autoAdjust="0"/>
  </p:normalViewPr>
  <p:slideViewPr>
    <p:cSldViewPr>
      <p:cViewPr varScale="1">
        <p:scale>
          <a:sx n="50" d="100"/>
          <a:sy n="50" d="100"/>
        </p:scale>
        <p:origin x="1446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15/05/2023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24900222-7D4A-4E19-045F-3F0B0D0DA5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7FE7ED5-958A-4B02-948B-3F4741A093A3}" type="slidenum">
              <a:rPr lang="en-US" altLang="en-US" baseline="0"/>
              <a:pPr eaLnBrk="1" hangingPunct="1"/>
              <a:t>1</a:t>
            </a:fld>
            <a:endParaRPr lang="en-US" altLang="en-US" baseline="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F3BAD86E-5790-301E-F378-C0E004B58A1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F6690470-154A-A82F-2CA7-95ABAA0B9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15/05/2023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15/05/2023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15/05/2023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0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5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7">
            <a:extLst>
              <a:ext uri="{FF2B5EF4-FFF2-40B4-BE49-F238E27FC236}">
                <a16:creationId xmlns:a16="http://schemas.microsoft.com/office/drawing/2014/main" id="{DD17302B-9791-84B6-F385-50949081A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438400"/>
            <a:ext cx="8610600" cy="1447800"/>
          </a:xfrm>
          <a:prstGeom prst="roundRect">
            <a:avLst>
              <a:gd name="adj" fmla="val 16667"/>
            </a:avLst>
          </a:prstGeom>
          <a:solidFill>
            <a:srgbClr val="0073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" name="AutoShape 29">
            <a:extLst>
              <a:ext uri="{FF2B5EF4-FFF2-40B4-BE49-F238E27FC236}">
                <a16:creationId xmlns:a16="http://schemas.microsoft.com/office/drawing/2014/main" id="{F770612B-3D81-7A22-38DB-7A357FE89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514600"/>
            <a:ext cx="6705600" cy="1295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2" name="AutoShape 28">
            <a:extLst>
              <a:ext uri="{FF2B5EF4-FFF2-40B4-BE49-F238E27FC236}">
                <a16:creationId xmlns:a16="http://schemas.microsoft.com/office/drawing/2014/main" id="{0F4B0639-4FA4-BAE8-E1A1-E196AF3A3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628900"/>
            <a:ext cx="1371600" cy="1066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4" name="Rectangle 18">
            <a:extLst>
              <a:ext uri="{FF2B5EF4-FFF2-40B4-BE49-F238E27FC236}">
                <a16:creationId xmlns:a16="http://schemas.microsoft.com/office/drawing/2014/main" id="{DA4878D4-9631-2DCB-90E5-66CFDA1F2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2700635"/>
            <a:ext cx="15938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5400" b="1" baseline="0" dirty="0">
                <a:solidFill>
                  <a:srgbClr val="0073BC"/>
                </a:solidFill>
              </a:rPr>
              <a:t>14G</a:t>
            </a:r>
          </a:p>
        </p:txBody>
      </p:sp>
      <p:sp>
        <p:nvSpPr>
          <p:cNvPr id="2055" name="Text Box 23">
            <a:extLst>
              <a:ext uri="{FF2B5EF4-FFF2-40B4-BE49-F238E27FC236}">
                <a16:creationId xmlns:a16="http://schemas.microsoft.com/office/drawing/2014/main" id="{291DCD04-76F1-1AA8-5A27-FD80F8595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514600"/>
            <a:ext cx="6324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 baseline="0">
                <a:solidFill>
                  <a:srgbClr val="0073BC"/>
                </a:solidFill>
              </a:rPr>
              <a:t>Solving Trigonometric Equations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raph Pl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816" y="1725960"/>
            <a:ext cx="8096250" cy="5000625"/>
          </a:xfrm>
          <a:prstGeom prst="rect">
            <a:avLst/>
          </a:prstGeom>
          <a:noFill/>
        </p:spPr>
      </p:pic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Solving Trig Equations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5087336" y="42462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90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51432" y="42462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180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87536" y="42462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270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51632" y="42462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360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15128" y="41742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-90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79024" y="41742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-180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42920" y="41742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-270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8824" y="41742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-360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406815" y="692696"/>
                <a:ext cx="5936835" cy="83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2400" dirty="0"/>
                  <a:t> in the range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&lt;360</m:t>
                    </m:r>
                  </m:oMath>
                </a14:m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e>
                            <m:sup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</m:e>
                      </m:func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°,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𝟏𝟓𝟎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15" y="692696"/>
                <a:ext cx="5936835" cy="839332"/>
              </a:xfrm>
              <a:prstGeom prst="rect">
                <a:avLst/>
              </a:prstGeom>
              <a:blipFill>
                <a:blip r:embed="rId3"/>
                <a:stretch>
                  <a:fillRect l="-1643" t="-583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3503160" y="1116842"/>
            <a:ext cx="1318027" cy="43678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4519042" y="3533834"/>
            <a:ext cx="1387029" cy="1428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788024" y="3376613"/>
            <a:ext cx="0" cy="869627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940152" y="3362325"/>
            <a:ext cx="0" cy="869627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014986" y="33477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0.5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4572000" y="4283804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283804"/>
                <a:ext cx="504056" cy="369332"/>
              </a:xfrm>
              <a:prstGeom prst="rect">
                <a:avLst/>
              </a:prstGeom>
              <a:blipFill>
                <a:blip r:embed="rId4"/>
                <a:stretch>
                  <a:fillRect r="-60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5642887" y="4211796"/>
                <a:ext cx="5852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2887" y="4211796"/>
                <a:ext cx="58529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/>
          <p:cNvSpPr/>
          <p:nvPr/>
        </p:nvSpPr>
        <p:spPr>
          <a:xfrm>
            <a:off x="418096" y="1091966"/>
            <a:ext cx="3085064" cy="5370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979188" y="1412397"/>
                <a:ext cx="2869040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/>
                  <a:t>Angle Law #1: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func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0" smtClean="0">
                          <a:latin typeface="Cambria Math" panose="02040503050406030204" pitchFamily="18" charset="0"/>
                        </a:rPr>
                        <m:t>𝐬𝐢𝐧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𝟏𝟖𝟎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9188" y="1412397"/>
                <a:ext cx="2869040" cy="646331"/>
              </a:xfrm>
              <a:prstGeom prst="rect">
                <a:avLst/>
              </a:prstGeom>
              <a:blipFill rotWithShape="0">
                <a:blip r:embed="rId6"/>
                <a:stretch>
                  <a:fillRect l="-1477" t="-3636"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967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5" grpId="0" animBg="1"/>
      <p:bldP spid="24" grpId="0"/>
      <p:bldP spid="25" grpId="0"/>
      <p:bldP spid="26" grpId="0"/>
      <p:bldP spid="28" grpId="0" animBg="1"/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Graph Pl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2917" y="1760240"/>
            <a:ext cx="8096250" cy="5000625"/>
          </a:xfrm>
          <a:prstGeom prst="rect">
            <a:avLst/>
          </a:prstGeom>
          <a:noFill/>
        </p:spPr>
      </p:pic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Solving Trig Equations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5087336" y="42462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90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51432" y="42462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180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87536" y="42462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270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51632" y="42462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360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15128" y="41742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-90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79024" y="41742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-180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42920" y="41742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-270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8824" y="41742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-360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351203" y="654226"/>
                <a:ext cx="5892385" cy="2017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sz="2400" dirty="0"/>
                  <a:t>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2400" b="0" i="1" dirty="0">
                    <a:latin typeface="Cambria Math" panose="02040503050406030204" pitchFamily="18" charset="0"/>
                  </a:rPr>
                  <a:t> </a:t>
                </a:r>
                <a:r>
                  <a:rPr lang="en-GB" sz="2400" b="0" dirty="0">
                    <a:latin typeface="+mj-lt"/>
                  </a:rPr>
                  <a:t>in the range</a:t>
                </a:r>
                <a:r>
                  <a:rPr lang="en-GB" sz="2400" b="0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&lt;360</m:t>
                    </m:r>
                  </m:oMath>
                </a14:m>
                <a:br>
                  <a:rPr lang="en-GB" sz="24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b="1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𝒄𝒐</m:t>
                      </m:r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°,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𝟑𝟎𝟎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203" y="654226"/>
                <a:ext cx="5892385" cy="2017219"/>
              </a:xfrm>
              <a:prstGeom prst="rect">
                <a:avLst/>
              </a:prstGeom>
              <a:blipFill>
                <a:blip r:embed="rId3"/>
                <a:stretch>
                  <a:fillRect l="-1656" t="-24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4374967" y="1947648"/>
            <a:ext cx="1318027" cy="43678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505776" y="3604652"/>
            <a:ext cx="3231023" cy="5216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074362" y="3391353"/>
            <a:ext cx="0" cy="869627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481938" y="3391353"/>
            <a:ext cx="0" cy="869627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4091186" y="3333851"/>
                <a:ext cx="504056" cy="455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1186" y="3333851"/>
                <a:ext cx="504056" cy="4551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4502787" y="4331191"/>
                <a:ext cx="8810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787" y="4331191"/>
                <a:ext cx="88106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7314968" y="4347115"/>
                <a:ext cx="5852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4968" y="4347115"/>
                <a:ext cx="585297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/>
          <p:cNvSpPr/>
          <p:nvPr/>
        </p:nvSpPr>
        <p:spPr>
          <a:xfrm>
            <a:off x="1426669" y="1797819"/>
            <a:ext cx="2948298" cy="7684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172257" y="1042578"/>
                <a:ext cx="2869040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/>
                  <a:t>Angle Law #2: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d>
                            <m:d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func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𝒄𝒐𝒔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𝟑𝟔𝟎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57" y="1042578"/>
                <a:ext cx="2869040" cy="646331"/>
              </a:xfrm>
              <a:prstGeom prst="rect">
                <a:avLst/>
              </a:prstGeom>
              <a:blipFill rotWithShape="0">
                <a:blip r:embed="rId7"/>
                <a:stretch>
                  <a:fillRect l="-1477" t="-2727"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/>
          <p:cNvSpPr/>
          <p:nvPr/>
        </p:nvSpPr>
        <p:spPr>
          <a:xfrm>
            <a:off x="351203" y="1148409"/>
            <a:ext cx="2549615" cy="6107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1584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15" grpId="0" animBg="1"/>
      <p:bldP spid="24" grpId="0"/>
      <p:bldP spid="25" grpId="0"/>
      <p:bldP spid="26" grpId="0"/>
      <p:bldP spid="28" grpId="0" animBg="1"/>
      <p:bldP spid="29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raph Pl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816" y="1725960"/>
            <a:ext cx="8096250" cy="5000625"/>
          </a:xfrm>
          <a:prstGeom prst="rect">
            <a:avLst/>
          </a:prstGeom>
          <a:noFill/>
        </p:spPr>
      </p:pic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Solving Trig Equations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5087336" y="42462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90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51432" y="42462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180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87536" y="42462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270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51632" y="42462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360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15128" y="41742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-90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79024" y="41742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-180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42920" y="41742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-270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8824" y="41742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-360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244910" y="597806"/>
                <a:ext cx="6516499" cy="83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=−0.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2400" dirty="0"/>
                  <a:t> in the range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&lt;360</m:t>
                    </m:r>
                  </m:oMath>
                </a14:m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e>
                            <m:sup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</m:e>
                      </m:func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°,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𝟐𝟏𝟎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°,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𝟑𝟑𝟎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10" y="597806"/>
                <a:ext cx="6516499" cy="839332"/>
              </a:xfrm>
              <a:prstGeom prst="rect">
                <a:avLst/>
              </a:prstGeom>
              <a:blipFill>
                <a:blip r:embed="rId3"/>
                <a:stretch>
                  <a:fillRect l="-1403" t="-579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4466086" y="1052258"/>
            <a:ext cx="1355791" cy="46514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806918" y="4887751"/>
            <a:ext cx="5045310" cy="19729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 flipH="1">
            <a:off x="4139952" y="4238171"/>
            <a:ext cx="13873" cy="659444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588224" y="4223657"/>
            <a:ext cx="8315" cy="933535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450414" y="4539219"/>
            <a:ext cx="644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-0.5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3651745" y="3898460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1745" y="3898460"/>
                <a:ext cx="504056" cy="369332"/>
              </a:xfrm>
              <a:prstGeom prst="rect">
                <a:avLst/>
              </a:prstGeom>
              <a:blipFill>
                <a:blip r:embed="rId4"/>
                <a:stretch>
                  <a:fillRect r="-4096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6345126" y="3906997"/>
                <a:ext cx="5852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126" y="3906997"/>
                <a:ext cx="58529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/>
          <p:cNvSpPr/>
          <p:nvPr/>
        </p:nvSpPr>
        <p:spPr>
          <a:xfrm>
            <a:off x="229238" y="1051046"/>
            <a:ext cx="4221176" cy="5370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979187" y="1775254"/>
                <a:ext cx="3063213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/>
                  <a:t>Angle Law #3:</a:t>
                </a:r>
              </a:p>
              <a:p>
                <a:r>
                  <a:rPr lang="en-GB" dirty="0"/>
                  <a:t>Sin and cos repeat every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9187" y="1775254"/>
                <a:ext cx="3063213" cy="646331"/>
              </a:xfrm>
              <a:prstGeom prst="rect">
                <a:avLst/>
              </a:prstGeom>
              <a:blipFill rotWithShape="0">
                <a:blip r:embed="rId6"/>
                <a:stretch>
                  <a:fillRect l="-1383" t="-2727" b="-1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>
            <a:cxnSpLocks/>
          </p:cNvCxnSpPr>
          <p:nvPr/>
        </p:nvCxnSpPr>
        <p:spPr>
          <a:xfrm>
            <a:off x="7740352" y="4238171"/>
            <a:ext cx="30362" cy="669309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7369448" y="3887308"/>
                <a:ext cx="5852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448" y="3887308"/>
                <a:ext cx="58529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242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5" grpId="0" animBg="1"/>
      <p:bldP spid="24" grpId="0"/>
      <p:bldP spid="25" grpId="0"/>
      <p:bldP spid="26" grpId="0"/>
      <p:bldP spid="28" grpId="0" animBg="1"/>
      <p:bldP spid="29" grpId="0" animBg="1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Laws of Trigonometric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11760" y="1772816"/>
                <a:ext cx="41044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180−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1772816"/>
                <a:ext cx="4104456" cy="5847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95644" y="2550953"/>
                <a:ext cx="432286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360−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5644" y="2550953"/>
                <a:ext cx="4322869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15616" y="3356992"/>
                <a:ext cx="676875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 i="1" dirty="0" smtClean="0">
                        <a:latin typeface="Cambria Math" panose="02040503050406030204" pitchFamily="18" charset="0"/>
                      </a:rPr>
                      <m:t>sin</m:t>
                    </m:r>
                  </m:oMath>
                </a14:m>
                <a:r>
                  <a:rPr lang="en-GB" sz="3200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 i="1" dirty="0" smtClean="0">
                        <a:latin typeface="Cambria Math" panose="02040503050406030204" pitchFamily="18" charset="0"/>
                      </a:rPr>
                      <m:t>cos</m:t>
                    </m:r>
                  </m:oMath>
                </a14:m>
                <a:r>
                  <a:rPr lang="en-GB" sz="3200" dirty="0"/>
                  <a:t> repeat every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</a:rPr>
                      <m:t>360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356992"/>
                <a:ext cx="6768752" cy="584775"/>
              </a:xfrm>
              <a:prstGeom prst="rect">
                <a:avLst/>
              </a:prstGeom>
              <a:blipFill rotWithShape="0">
                <a:blip r:embed="rId4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15616" y="4221088"/>
                <a:ext cx="676875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 i="1" dirty="0" smtClean="0">
                        <a:latin typeface="Cambria Math" panose="02040503050406030204" pitchFamily="18" charset="0"/>
                      </a:rPr>
                      <m:t>tan</m:t>
                    </m:r>
                  </m:oMath>
                </a14:m>
                <a:r>
                  <a:rPr lang="en-GB" sz="3200" dirty="0"/>
                  <a:t> repeats every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</a:rPr>
                      <m:t>180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221088"/>
                <a:ext cx="6768752" cy="584775"/>
              </a:xfrm>
              <a:prstGeom prst="rect">
                <a:avLst/>
              </a:prstGeom>
              <a:blipFill rotWithShape="0">
                <a:blip r:embed="rId5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833257" y="1685730"/>
            <a:ext cx="1364342" cy="63655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845076" y="2506203"/>
            <a:ext cx="1338010" cy="5853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197673" y="3342296"/>
            <a:ext cx="1190098" cy="50398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592579" y="4162849"/>
            <a:ext cx="1185591" cy="64137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15616" y="1772816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latin typeface="Wingdings" pitchFamily="2" charset="2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718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467544" y="877773"/>
                <a:ext cx="6301966" cy="46166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2400" dirty="0"/>
                  <a:t> in the range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&lt;360</m:t>
                    </m:r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877773"/>
                <a:ext cx="6301966" cy="461665"/>
              </a:xfrm>
              <a:prstGeom prst="rect">
                <a:avLst/>
              </a:prstGeom>
              <a:blipFill>
                <a:blip r:embed="rId2"/>
                <a:stretch>
                  <a:fillRect b="-100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131084" y="1571899"/>
                <a:ext cx="352839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360−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°=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𝟑𝟔𝟎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1084" y="1571899"/>
                <a:ext cx="3528392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816239" y="3258525"/>
            <a:ext cx="5499341" cy="10160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3702" y="2677605"/>
                <a:ext cx="6196722" cy="46166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2400" dirty="0"/>
                  <a:t> in the range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&lt;360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02" y="2677605"/>
                <a:ext cx="6196722" cy="461665"/>
              </a:xfrm>
              <a:prstGeom prst="rect">
                <a:avLst/>
              </a:prstGeom>
              <a:blipFill rotWithShape="0">
                <a:blip r:embed="rId6"/>
                <a:stretch>
                  <a:fillRect b="-100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125842" y="3204036"/>
                <a:ext cx="352839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𝟒𝟓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5°+180°=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𝟐𝟐𝟓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842" y="3204036"/>
                <a:ext cx="3528392" cy="83099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918382" y="1602030"/>
            <a:ext cx="5458202" cy="8828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6634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8B6BB63-AF7A-9A54-1389-460DC8CFAD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000">
                <a:solidFill>
                  <a:srgbClr val="FF0000"/>
                </a:solidFill>
              </a:rPr>
              <a:t>Example 1 </a:t>
            </a:r>
            <a:r>
              <a:rPr lang="en-US" altLang="en-US" sz="3000">
                <a:solidFill>
                  <a:srgbClr val="FF0000"/>
                </a:solidFill>
                <a:sym typeface="Symbol" panose="05050102010706020507" pitchFamily="18" charset="2"/>
              </a:rPr>
              <a:t>– </a:t>
            </a:r>
            <a:r>
              <a:rPr lang="en-US" altLang="en-US" sz="3000" i="1">
                <a:solidFill>
                  <a:srgbClr val="FF0000"/>
                </a:solidFill>
              </a:rPr>
              <a:t>Solving a Trigonometric Equation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04D7576E-2ABF-1F10-C1D1-5972630BCC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/>
              <a:t>Solve 2 sin </a:t>
            </a:r>
            <a:r>
              <a:rPr lang="en-US" altLang="en-US" i="1" dirty="0"/>
              <a:t>x </a:t>
            </a:r>
            <a:r>
              <a:rPr lang="en-US" altLang="en-US" dirty="0">
                <a:sym typeface="Symbol" panose="05050102010706020507" pitchFamily="18" charset="2"/>
              </a:rPr>
              <a:t>– </a:t>
            </a:r>
            <a:r>
              <a:rPr lang="en-US" altLang="en-US" dirty="0"/>
              <a:t>1 = 0.	</a:t>
            </a:r>
            <a:r>
              <a:rPr lang="en-US" altLang="en-US" dirty="0">
                <a:solidFill>
                  <a:srgbClr val="FF0000"/>
                </a:solidFill>
              </a:rPr>
              <a:t>Copy this slide, but not the next.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altLang="en-US" dirty="0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>
                <a:solidFill>
                  <a:srgbClr val="0073BC"/>
                </a:solidFill>
              </a:rPr>
              <a:t>Solution: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/>
              <a:t>	2 sin </a:t>
            </a:r>
            <a:r>
              <a:rPr lang="en-US" altLang="en-US" i="1" dirty="0"/>
              <a:t>x </a:t>
            </a:r>
            <a:r>
              <a:rPr lang="en-US" altLang="en-US" dirty="0">
                <a:sym typeface="Symbol" panose="05050102010706020507" pitchFamily="18" charset="2"/>
              </a:rPr>
              <a:t>– </a:t>
            </a:r>
            <a:r>
              <a:rPr lang="en-US" altLang="en-US" dirty="0"/>
              <a:t>1 = 0</a:t>
            </a:r>
          </a:p>
          <a:p>
            <a:pPr marL="0" indent="0" eaLnBrk="1" hangingPunct="1"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/>
              <a:t>	     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/>
              <a:t>            2 sin </a:t>
            </a:r>
            <a:r>
              <a:rPr lang="en-US" altLang="en-US" i="1" dirty="0"/>
              <a:t>x</a:t>
            </a:r>
            <a:r>
              <a:rPr lang="en-US" altLang="en-US" dirty="0"/>
              <a:t> = 1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altLang="en-US" dirty="0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/>
              <a:t>	         sin </a:t>
            </a:r>
            <a:r>
              <a:rPr lang="en-US" altLang="en-US" i="1" dirty="0"/>
              <a:t>x</a:t>
            </a:r>
            <a:r>
              <a:rPr lang="en-US" altLang="en-US" dirty="0"/>
              <a:t> =</a:t>
            </a:r>
          </a:p>
        </p:txBody>
      </p:sp>
      <p:sp>
        <p:nvSpPr>
          <p:cNvPr id="102405" name="Rectangle 5">
            <a:extLst>
              <a:ext uri="{FF2B5EF4-FFF2-40B4-BE49-F238E27FC236}">
                <a16:creationId xmlns:a16="http://schemas.microsoft.com/office/drawing/2014/main" id="{6EBCD5E3-5164-FB01-F2D3-9740D06FB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819400"/>
            <a:ext cx="2520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aseline="0">
                <a:solidFill>
                  <a:srgbClr val="ED008C"/>
                </a:solidFill>
              </a:rPr>
              <a:t>Write original equation.</a:t>
            </a:r>
          </a:p>
        </p:txBody>
      </p:sp>
      <p:sp>
        <p:nvSpPr>
          <p:cNvPr id="102406" name="Rectangle 6">
            <a:extLst>
              <a:ext uri="{FF2B5EF4-FFF2-40B4-BE49-F238E27FC236}">
                <a16:creationId xmlns:a16="http://schemas.microsoft.com/office/drawing/2014/main" id="{75BD3287-2642-22C1-AA7D-BC6F59B29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671888"/>
            <a:ext cx="2139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aseline="0">
                <a:solidFill>
                  <a:srgbClr val="ED008C"/>
                </a:solidFill>
              </a:rPr>
              <a:t>Add 1 to each side.</a:t>
            </a:r>
          </a:p>
        </p:txBody>
      </p:sp>
      <p:sp>
        <p:nvSpPr>
          <p:cNvPr id="102412" name="Rectangle 12">
            <a:extLst>
              <a:ext uri="{FF2B5EF4-FFF2-40B4-BE49-F238E27FC236}">
                <a16:creationId xmlns:a16="http://schemas.microsoft.com/office/drawing/2014/main" id="{EFA88A8D-01DE-7D05-85D2-3E05A6213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586288"/>
            <a:ext cx="2419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aseline="0">
                <a:solidFill>
                  <a:srgbClr val="ED008C"/>
                </a:solidFill>
              </a:rPr>
              <a:t>Divide each side by 2.</a:t>
            </a:r>
          </a:p>
        </p:txBody>
      </p:sp>
      <p:pic>
        <p:nvPicPr>
          <p:cNvPr id="102413" name="Picture 13">
            <a:extLst>
              <a:ext uri="{FF2B5EF4-FFF2-40B4-BE49-F238E27FC236}">
                <a16:creationId xmlns:a16="http://schemas.microsoft.com/office/drawing/2014/main" id="{2577B1D7-D50C-2F94-442C-86CA6A9CB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419600"/>
            <a:ext cx="2460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2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2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5" grpId="0"/>
      <p:bldP spid="1024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951F21B-57AA-2F33-507B-E6E2984604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1 </a:t>
            </a:r>
            <a:r>
              <a:rPr lang="en-US" altLang="en-US">
                <a:sym typeface="Symbol" panose="05050102010706020507" pitchFamily="18" charset="2"/>
              </a:rPr>
              <a:t>–</a:t>
            </a:r>
            <a:r>
              <a:rPr lang="en-US" altLang="en-US"/>
              <a:t> </a:t>
            </a:r>
            <a:r>
              <a:rPr lang="en-US" altLang="en-US" i="1"/>
              <a:t>Solution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5CC2ACB-7DEB-75EE-E71E-0470D0905A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120000"/>
              </a:lnSpc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/>
              <a:t>To solve for </a:t>
            </a:r>
            <a:r>
              <a:rPr lang="en-US" altLang="en-US" i="1" dirty="0"/>
              <a:t>x,</a:t>
            </a:r>
            <a:r>
              <a:rPr lang="en-US" altLang="en-US" dirty="0"/>
              <a:t> note in this Figure that the equation sin </a:t>
            </a:r>
            <a:r>
              <a:rPr lang="en-US" altLang="en-US" i="1" dirty="0"/>
              <a:t>x</a:t>
            </a:r>
            <a:r>
              <a:rPr lang="en-US" altLang="en-US" dirty="0"/>
              <a:t> = has solutions </a:t>
            </a:r>
            <a:r>
              <a:rPr lang="en-US" altLang="en-US" i="1" dirty="0"/>
              <a:t>x</a:t>
            </a:r>
            <a:r>
              <a:rPr lang="en-US" altLang="en-US" dirty="0"/>
              <a:t> =</a:t>
            </a:r>
            <a:r>
              <a:rPr lang="en-US" altLang="en-US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</a:t>
            </a:r>
            <a:r>
              <a:rPr lang="en-US" altLang="en-US" dirty="0"/>
              <a:t> /6 and </a:t>
            </a:r>
            <a:r>
              <a:rPr lang="en-US" altLang="en-US" i="1" dirty="0"/>
              <a:t>x</a:t>
            </a:r>
            <a:r>
              <a:rPr lang="en-US" altLang="en-US" dirty="0"/>
              <a:t> = 5</a:t>
            </a:r>
            <a:r>
              <a:rPr lang="en-US" altLang="en-US" i="1" dirty="0">
                <a:sym typeface="Symbol" panose="05050102010706020507" pitchFamily="18" charset="2"/>
              </a:rPr>
              <a:t></a:t>
            </a:r>
            <a:r>
              <a:rPr lang="en-US" altLang="en-US" dirty="0"/>
              <a:t> /6 in the interval [0,2</a:t>
            </a:r>
            <a:r>
              <a:rPr lang="en-US" altLang="en-US" dirty="0">
                <a:sym typeface="Symbol" panose="05050102010706020507" pitchFamily="18" charset="2"/>
              </a:rPr>
              <a:t>)</a:t>
            </a:r>
            <a:r>
              <a:rPr lang="en-US" altLang="en-US" dirty="0"/>
              <a:t>. </a:t>
            </a:r>
          </a:p>
        </p:txBody>
      </p:sp>
      <p:sp>
        <p:nvSpPr>
          <p:cNvPr id="7172" name="Rectangle 8">
            <a:extLst>
              <a:ext uri="{FF2B5EF4-FFF2-40B4-BE49-F238E27FC236}">
                <a16:creationId xmlns:a16="http://schemas.microsoft.com/office/drawing/2014/main" id="{DB57EA1E-488E-E4B9-9067-6B8AC420C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0225" y="762000"/>
            <a:ext cx="8413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aseline="0">
                <a:solidFill>
                  <a:schemeClr val="bg1"/>
                </a:solidFill>
              </a:rPr>
              <a:t>cont’d</a:t>
            </a:r>
          </a:p>
        </p:txBody>
      </p:sp>
      <p:pic>
        <p:nvPicPr>
          <p:cNvPr id="7173" name="Picture 16" descr="5_3_1">
            <a:extLst>
              <a:ext uri="{FF2B5EF4-FFF2-40B4-BE49-F238E27FC236}">
                <a16:creationId xmlns:a16="http://schemas.microsoft.com/office/drawing/2014/main" id="{913DD168-2D79-4192-8F26-68629A952D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863181"/>
            <a:ext cx="5867400" cy="214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8">
            <a:extLst>
              <a:ext uri="{FF2B5EF4-FFF2-40B4-BE49-F238E27FC236}">
                <a16:creationId xmlns:a16="http://schemas.microsoft.com/office/drawing/2014/main" id="{B0F98573-8E9A-3E89-7F89-15750053C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1447800"/>
            <a:ext cx="2460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684863C-2907-1406-962C-1BA4F14213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1 </a:t>
            </a:r>
            <a:r>
              <a:rPr lang="en-US" altLang="en-US">
                <a:sym typeface="Symbol" panose="05050102010706020507" pitchFamily="18" charset="2"/>
              </a:rPr>
              <a:t>–</a:t>
            </a:r>
            <a:r>
              <a:rPr lang="en-US" altLang="en-US"/>
              <a:t> </a:t>
            </a:r>
            <a:r>
              <a:rPr lang="en-US" altLang="en-US" i="1"/>
              <a:t>Solution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4EA23D4-E7C1-5748-7246-6D5C25B9FA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/>
              <a:t>Moreover, because sin </a:t>
            </a:r>
            <a:r>
              <a:rPr lang="en-US" altLang="en-US" i="1" dirty="0"/>
              <a:t>x</a:t>
            </a:r>
            <a:r>
              <a:rPr lang="en-US" altLang="en-US" dirty="0"/>
              <a:t> has a period of 2</a:t>
            </a:r>
            <a:r>
              <a:rPr lang="en-US" altLang="en-US" i="1" dirty="0">
                <a:sym typeface="Symbol" panose="05050102010706020507" pitchFamily="18" charset="2"/>
              </a:rPr>
              <a:t></a:t>
            </a:r>
            <a:r>
              <a:rPr lang="en-US" altLang="en-US" dirty="0"/>
              <a:t>, there are infinitely many other solutions, which can be written as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/>
              <a:t>                              and 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/>
              <a:t>where </a:t>
            </a:r>
            <a:r>
              <a:rPr lang="en-US" altLang="en-US" i="1" dirty="0"/>
              <a:t>n</a:t>
            </a:r>
            <a:r>
              <a:rPr lang="en-US" altLang="en-US" dirty="0"/>
              <a:t> is an integer, as shown in Figure: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17939E7E-FF01-90B2-73CF-0BC4ECD8F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0225" y="762000"/>
            <a:ext cx="8413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aseline="0">
                <a:solidFill>
                  <a:schemeClr val="bg1"/>
                </a:solidFill>
              </a:rPr>
              <a:t>cont’d</a:t>
            </a:r>
          </a:p>
        </p:txBody>
      </p:sp>
      <p:pic>
        <p:nvPicPr>
          <p:cNvPr id="8197" name="Picture 5">
            <a:extLst>
              <a:ext uri="{FF2B5EF4-FFF2-40B4-BE49-F238E27FC236}">
                <a16:creationId xmlns:a16="http://schemas.microsoft.com/office/drawing/2014/main" id="{5FD56D94-04AC-6E5D-0AAA-3457DF819F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172432"/>
            <a:ext cx="1608138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>
            <a:extLst>
              <a:ext uri="{FF2B5EF4-FFF2-40B4-BE49-F238E27FC236}">
                <a16:creationId xmlns:a16="http://schemas.microsoft.com/office/drawing/2014/main" id="{48AB9EFC-60DC-DC8C-41C9-7C2A53BEF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048" y="3100647"/>
            <a:ext cx="174625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Rectangle 7">
            <a:extLst>
              <a:ext uri="{FF2B5EF4-FFF2-40B4-BE49-F238E27FC236}">
                <a16:creationId xmlns:a16="http://schemas.microsoft.com/office/drawing/2014/main" id="{61700012-A34F-B062-8E57-ECC818A58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4048" y="2753519"/>
            <a:ext cx="184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aseline="0" dirty="0">
                <a:solidFill>
                  <a:srgbClr val="ED008C"/>
                </a:solidFill>
              </a:rPr>
              <a:t>General solution</a:t>
            </a:r>
          </a:p>
        </p:txBody>
      </p:sp>
      <p:pic>
        <p:nvPicPr>
          <p:cNvPr id="2" name="Picture 16" descr="5_3_1">
            <a:extLst>
              <a:ext uri="{FF2B5EF4-FFF2-40B4-BE49-F238E27FC236}">
                <a16:creationId xmlns:a16="http://schemas.microsoft.com/office/drawing/2014/main" id="{53C8FED1-30E6-EA49-52DE-2DB0E2FCB0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4441824"/>
            <a:ext cx="5867400" cy="214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Sin Graph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23528" y="69269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does it look like?</a:t>
            </a:r>
          </a:p>
        </p:txBody>
      </p:sp>
      <p:pic>
        <p:nvPicPr>
          <p:cNvPr id="15362" name="Picture 2" descr="Graph Pl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8096250" cy="5000625"/>
          </a:xfrm>
          <a:prstGeom prst="rect">
            <a:avLst/>
          </a:prstGeom>
          <a:noFill/>
        </p:spPr>
      </p:pic>
      <p:sp>
        <p:nvSpPr>
          <p:cNvPr id="64" name="TextBox 63"/>
          <p:cNvSpPr txBox="1"/>
          <p:nvPr/>
        </p:nvSpPr>
        <p:spPr>
          <a:xfrm>
            <a:off x="5220072" y="37890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90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841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180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20272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270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8843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360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347864" y="37170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-90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4117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-180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475656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-270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115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-360</a:t>
            </a:r>
          </a:p>
        </p:txBody>
      </p:sp>
      <p:sp>
        <p:nvSpPr>
          <p:cNvPr id="72" name="Rectangle 71"/>
          <p:cNvSpPr/>
          <p:nvPr/>
        </p:nvSpPr>
        <p:spPr>
          <a:xfrm>
            <a:off x="0" y="1124744"/>
            <a:ext cx="9144000" cy="57332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8772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</p:childTnLst>
        </p:cTn>
      </p:par>
    </p:tnLst>
    <p:bldLst>
      <p:bldP spid="7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9687C-CABC-431F-BA17-53E5390E9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021" y="1035649"/>
            <a:ext cx="7140119" cy="440352"/>
          </a:xfrm>
        </p:spPr>
        <p:txBody>
          <a:bodyPr>
            <a:normAutofit fontScale="90000"/>
          </a:bodyPr>
          <a:lstStyle/>
          <a:p>
            <a:r>
              <a:rPr lang="en-US" dirty="0"/>
              <a:t>Graph of the sine function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6219B-62C0-4F76-B8DC-93D292522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76001"/>
            <a:ext cx="9144000" cy="2587960"/>
          </a:xfrm>
        </p:spPr>
        <p:txBody>
          <a:bodyPr>
            <a:normAutofit fontScale="85000" lnSpcReduction="20000"/>
          </a:bodyPr>
          <a:lstStyle/>
          <a:p>
            <a:r>
              <a:rPr lang="en-AU" dirty="0"/>
              <a:t>A table of exact values for y=</a:t>
            </a:r>
            <a:r>
              <a:rPr lang="en-AU" dirty="0" err="1"/>
              <a:t>sinx</a:t>
            </a:r>
            <a:r>
              <a:rPr lang="en-AU" dirty="0"/>
              <a:t> is given below.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A calculator can be used to plot the graph of y=</a:t>
            </a:r>
            <a:r>
              <a:rPr lang="en-AU" dirty="0" err="1"/>
              <a:t>sinx</a:t>
            </a:r>
            <a:r>
              <a:rPr lang="en-AU" dirty="0"/>
              <a:t> (for −</a:t>
            </a:r>
            <a:r>
              <a:rPr lang="el-GR" dirty="0"/>
              <a:t>π≤</a:t>
            </a:r>
            <a:r>
              <a:rPr lang="en-AU" dirty="0"/>
              <a:t>x≤3</a:t>
            </a:r>
            <a:r>
              <a:rPr lang="el-GR" dirty="0"/>
              <a:t>π). </a:t>
            </a:r>
            <a:r>
              <a:rPr lang="en-AU" dirty="0"/>
              <a:t>Note this is radian mode.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504B65-3506-43E4-9B7B-95441ACBD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021" y="4063961"/>
            <a:ext cx="6243849" cy="239406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14106B5F-A262-4E97-A4DD-54104E421784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76638" y="1835186"/>
              <a:ext cx="8590734" cy="116246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77263">
                      <a:extLst>
                        <a:ext uri="{9D8B030D-6E8A-4147-A177-3AD203B41FA5}">
                          <a16:colId xmlns:a16="http://schemas.microsoft.com/office/drawing/2014/main" val="2535040148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2303280502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1486279486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3322221246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2897694150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1430668965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545057153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836836028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452913197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3742763702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3154717333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1401139964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3871930659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935408577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2867687595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3719077430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2995594587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1996682060"/>
                        </a:ext>
                      </a:extLst>
                    </a:gridCol>
                  </a:tblGrid>
                  <a:tr h="549314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x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l-GR" sz="1400" dirty="0"/>
                            <a:t>−</a:t>
                          </a:r>
                          <a:r>
                            <a:rPr lang="en-US" sz="1400" dirty="0"/>
                            <a:t> </a:t>
                          </a:r>
                          <a:r>
                            <a:rPr lang="el-GR" sz="1400" dirty="0"/>
                            <a:t>π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l-GR" sz="1400" dirty="0"/>
                            <a:t>−</a:t>
                          </a:r>
                          <a:r>
                            <a:rPr lang="en-US" sz="1400" dirty="0"/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l-GR" sz="1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sz="140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l-GR" sz="1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l-GR" sz="1400" i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400" dirty="0"/>
                            <a:t>−</a:t>
                          </a:r>
                          <a:r>
                            <a:rPr lang="en-US" sz="1400" dirty="0"/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l-GR" sz="1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sz="1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oMath>
                          </a14:m>
                          <a:endParaRPr lang="en-AU" sz="1400" dirty="0"/>
                        </a:p>
                        <a:p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l-GR" sz="1400" dirty="0"/>
                            <a:t>−</a:t>
                          </a:r>
                          <a:r>
                            <a:rPr lang="en-US" sz="1400" dirty="0"/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l-GR" sz="1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sz="1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den>
                              </m:f>
                            </m:oMath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sz="14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sz="14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sz="140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l-GR" sz="1400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l-GR" sz="1400" dirty="0"/>
                            <a:t>π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  <m: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l-GR" sz="1400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sz="140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sz="14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  <m: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l-GR" sz="1400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l-GR" sz="1400" dirty="0"/>
                            <a:t>2π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  <m: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l-GR" sz="1400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  <m: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sz="14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𝟏𝟏</m:t>
                                    </m:r>
                                    <m: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l-GR" sz="1400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3</a:t>
                          </a:r>
                          <a:r>
                            <a:rPr lang="el-GR" sz="1400" dirty="0"/>
                            <a:t>π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2518712226"/>
                      </a:ext>
                    </a:extLst>
                  </a:tr>
                  <a:tr h="597506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y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AU" sz="14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sz="140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AU" sz="1400" i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AU" sz="1400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AU" sz="1400" i="0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AU" sz="1400" dirty="0"/>
                            <a:t>−1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AU" sz="14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sz="140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AU" sz="1400" i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AU" sz="1400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AU" sz="1400" i="0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AU" sz="14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sz="1400" i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AU" sz="1400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AU" sz="1400" i="0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AU" sz="14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sz="1400" i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AU" sz="1400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AU" sz="1400" i="0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AU" sz="1400" dirty="0"/>
                            <a:t>0</a:t>
                          </a:r>
                        </a:p>
                        <a:p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AU" sz="14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sz="140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AU" sz="1400" i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AU" sz="1400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AU" sz="1400" i="0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AU" sz="1400" dirty="0"/>
                            <a:t>−1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AU" sz="14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nor/>
                                      </m:rPr>
                                      <a:rPr lang="en-AU" sz="1400" dirty="0" smtClean="0"/>
                                      <m:t>−</m:t>
                                    </m:r>
                                    <m:r>
                                      <a:rPr lang="en-AU" sz="1400" i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AU" sz="1400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AU" sz="1400" i="0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AU" sz="14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sz="1400" i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AU" sz="1400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AU" sz="1400" i="0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AU" sz="14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sz="1400" i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AU" sz="1400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AU" sz="1400" i="0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AU" sz="1400" dirty="0"/>
                            <a:t>0</a:t>
                          </a:r>
                        </a:p>
                        <a:p>
                          <a:endParaRPr lang="en-AU" sz="1400" dirty="0"/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95230275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14106B5F-A262-4E97-A4DD-54104E421784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76638" y="1835186"/>
              <a:ext cx="8590734" cy="116246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77263">
                      <a:extLst>
                        <a:ext uri="{9D8B030D-6E8A-4147-A177-3AD203B41FA5}">
                          <a16:colId xmlns:a16="http://schemas.microsoft.com/office/drawing/2014/main" val="2535040148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2303280502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1486279486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3322221246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2897694150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1430668965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545057153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836836028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452913197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3742763702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3154717333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1401139964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3871930659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935408577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2867687595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3719077430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2995594587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1996682060"/>
                        </a:ext>
                      </a:extLst>
                    </a:gridCol>
                  </a:tblGrid>
                  <a:tr h="56496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x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l-GR" sz="1400" dirty="0"/>
                            <a:t>−</a:t>
                          </a:r>
                          <a:r>
                            <a:rPr lang="en-US" sz="1400" dirty="0"/>
                            <a:t> </a:t>
                          </a:r>
                          <a:r>
                            <a:rPr lang="el-GR" sz="1400" dirty="0"/>
                            <a:t>π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3"/>
                          <a:stretch>
                            <a:fillRect l="-202564" t="-4301" r="-1511538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3"/>
                          <a:stretch>
                            <a:fillRect l="-302564" t="-4301" r="-1411538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3"/>
                          <a:stretch>
                            <a:fillRect l="-397468" t="-4301" r="-1293671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3"/>
                          <a:stretch>
                            <a:fillRect l="-603846" t="-4301" r="-1110256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3"/>
                          <a:stretch>
                            <a:fillRect l="-694937" t="-4301" r="-996203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3"/>
                          <a:stretch>
                            <a:fillRect l="-805128" t="-4301" r="-908974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l-GR" sz="1400" dirty="0"/>
                            <a:t>π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3"/>
                          <a:stretch>
                            <a:fillRect l="-992405" t="-4301" r="-698734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3"/>
                          <a:stretch>
                            <a:fillRect l="-1106410" t="-4301" r="-607692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3"/>
                          <a:stretch>
                            <a:fillRect l="-1206410" t="-4301" r="-507692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l-GR" sz="1400" dirty="0"/>
                            <a:t>2π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3"/>
                          <a:stretch>
                            <a:fillRect l="-1407692" t="-4301" r="-306410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3"/>
                          <a:stretch>
                            <a:fillRect l="-1507692" t="-4301" r="-206410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3"/>
                          <a:stretch>
                            <a:fillRect l="-1587342" t="-4301" r="-103797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3</a:t>
                          </a:r>
                          <a:r>
                            <a:rPr lang="el-GR" sz="1400" dirty="0"/>
                            <a:t>π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2518712226"/>
                      </a:ext>
                    </a:extLst>
                  </a:tr>
                  <a:tr h="597506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y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3"/>
                          <a:stretch>
                            <a:fillRect l="-202564" t="-98980" r="-1511538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AU" sz="1400" dirty="0"/>
                            <a:t>−1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3"/>
                          <a:stretch>
                            <a:fillRect l="-397468" t="-98980" r="-1293671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3"/>
                          <a:stretch>
                            <a:fillRect l="-603846" t="-98980" r="-1110256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3"/>
                          <a:stretch>
                            <a:fillRect l="-805128" t="-98980" r="-908974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AU" sz="1400" dirty="0"/>
                            <a:t>0</a:t>
                          </a:r>
                        </a:p>
                        <a:p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3"/>
                          <a:stretch>
                            <a:fillRect l="-992405" t="-98980" r="-698734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AU" sz="1400" dirty="0"/>
                            <a:t>−1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3"/>
                          <a:stretch>
                            <a:fillRect l="-1206410" t="-98980" r="-507692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3"/>
                          <a:stretch>
                            <a:fillRect l="-1407692" t="-98980" r="-306410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3"/>
                          <a:stretch>
                            <a:fillRect l="-1587342" t="-98980" r="-103797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AU" sz="1400" dirty="0"/>
                            <a:t>0</a:t>
                          </a:r>
                        </a:p>
                        <a:p>
                          <a:endParaRPr lang="en-AU" sz="1400" dirty="0"/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95230275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4189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Sin Graph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395536" y="5157192"/>
            <a:ext cx="7560840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Suppose we know that </a:t>
            </a:r>
            <a:r>
              <a:rPr lang="en-GB" b="1" dirty="0"/>
              <a:t>sin(30) = 0.5</a:t>
            </a:r>
            <a:r>
              <a:rPr lang="en-GB" dirty="0"/>
              <a:t>. By thinking about symmetry in the graph, how could we work out: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5536" y="5949280"/>
            <a:ext cx="216024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sin(150) = 0.5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43808" y="5949280"/>
            <a:ext cx="216024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sin(-30) = -0.5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92080" y="5949280"/>
            <a:ext cx="216024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sin(210) = -0.5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757680" y="5949280"/>
            <a:ext cx="798096" cy="4718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155440" y="5949280"/>
            <a:ext cx="854616" cy="4718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624320" y="5949280"/>
            <a:ext cx="818520" cy="4718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pic>
        <p:nvPicPr>
          <p:cNvPr id="1026" name="Picture 2" descr="Content - Graphing the trigonometric functions">
            <a:extLst>
              <a:ext uri="{FF2B5EF4-FFF2-40B4-BE49-F238E27FC236}">
                <a16:creationId xmlns:a16="http://schemas.microsoft.com/office/drawing/2014/main" id="{BF9B66CB-89F4-88BA-520B-E5C16D0F4E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91311"/>
            <a:ext cx="5976664" cy="430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409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Graph Pl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488" y="1252240"/>
            <a:ext cx="8096250" cy="5000625"/>
          </a:xfrm>
          <a:prstGeom prst="rect">
            <a:avLst/>
          </a:prstGeom>
          <a:noFill/>
        </p:spPr>
      </p:pic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Cos Graph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23528" y="69269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do the following graphs look like?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220072" y="37890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90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841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180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20272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270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8843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360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347864" y="37170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-90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4117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-180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475656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-270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115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-360</a:t>
            </a:r>
          </a:p>
        </p:txBody>
      </p:sp>
      <p:sp>
        <p:nvSpPr>
          <p:cNvPr id="22" name="Rectangle 21"/>
          <p:cNvSpPr/>
          <p:nvPr/>
        </p:nvSpPr>
        <p:spPr>
          <a:xfrm>
            <a:off x="0" y="1124744"/>
            <a:ext cx="9144000" cy="57332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54770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9687C-CABC-431F-BA17-53E5390E9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021" y="1035649"/>
            <a:ext cx="7140119" cy="440352"/>
          </a:xfrm>
        </p:spPr>
        <p:txBody>
          <a:bodyPr>
            <a:normAutofit fontScale="90000"/>
          </a:bodyPr>
          <a:lstStyle/>
          <a:p>
            <a:r>
              <a:rPr lang="en-US" dirty="0"/>
              <a:t>Graph of the cosine function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6219B-62C0-4F76-B8DC-93D292522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8893" y="1405054"/>
            <a:ext cx="9144000" cy="258796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 table of exact values for y=</a:t>
            </a:r>
            <a:r>
              <a:rPr lang="en-US" dirty="0" err="1"/>
              <a:t>cosx</a:t>
            </a:r>
            <a:r>
              <a:rPr lang="en-US" dirty="0"/>
              <a:t> is given below.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Observations from the graph of y=</a:t>
            </a:r>
            <a:r>
              <a:rPr lang="en-US" dirty="0" err="1"/>
              <a:t>cosx</a:t>
            </a:r>
            <a:endParaRPr lang="en-US" dirty="0"/>
          </a:p>
          <a:p>
            <a:r>
              <a:rPr lang="en-US" dirty="0"/>
              <a:t>The period is 2π and the amplitude is 1.</a:t>
            </a:r>
          </a:p>
          <a:p>
            <a:r>
              <a:rPr lang="en-US" dirty="0"/>
              <a:t>The graph of y=</a:t>
            </a:r>
            <a:r>
              <a:rPr lang="en-US" dirty="0" err="1"/>
              <a:t>cosx</a:t>
            </a:r>
            <a:r>
              <a:rPr lang="en-US" dirty="0"/>
              <a:t> is the graph of y=</a:t>
            </a:r>
            <a:r>
              <a:rPr lang="en-US" dirty="0" err="1"/>
              <a:t>sinx</a:t>
            </a:r>
            <a:r>
              <a:rPr lang="en-US" dirty="0"/>
              <a:t> translated 𝜋/𝟐 units in the negative direction of the x-axis.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14106B5F-A262-4E97-A4DD-54104E421784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37746" y="1762196"/>
              <a:ext cx="8590734" cy="116246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77263">
                      <a:extLst>
                        <a:ext uri="{9D8B030D-6E8A-4147-A177-3AD203B41FA5}">
                          <a16:colId xmlns:a16="http://schemas.microsoft.com/office/drawing/2014/main" val="2535040148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2303280502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1486279486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3322221246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2897694150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1430668965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545057153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836836028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452913197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3742763702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3154717333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1401139964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3871930659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935408577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2867687595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3719077430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2995594587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1996682060"/>
                        </a:ext>
                      </a:extLst>
                    </a:gridCol>
                  </a:tblGrid>
                  <a:tr h="549314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x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l-GR" sz="1400" dirty="0"/>
                            <a:t>−</a:t>
                          </a:r>
                          <a:r>
                            <a:rPr lang="en-US" sz="1400" dirty="0"/>
                            <a:t> </a:t>
                          </a:r>
                          <a:r>
                            <a:rPr lang="el-GR" sz="1400" dirty="0"/>
                            <a:t>π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l-GR" sz="1400" dirty="0"/>
                            <a:t>−</a:t>
                          </a:r>
                          <a:r>
                            <a:rPr lang="en-US" sz="1400" dirty="0"/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l-GR" sz="1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sz="140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l-GR" sz="1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l-GR" sz="1400" i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400" dirty="0"/>
                            <a:t>−</a:t>
                          </a:r>
                          <a:r>
                            <a:rPr lang="en-US" sz="1400" dirty="0"/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l-GR" sz="1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sz="1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oMath>
                          </a14:m>
                          <a:endParaRPr lang="en-AU" sz="1400" dirty="0"/>
                        </a:p>
                        <a:p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l-GR" sz="1400" dirty="0"/>
                            <a:t>−</a:t>
                          </a:r>
                          <a:r>
                            <a:rPr lang="en-US" sz="1400" dirty="0"/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l-GR" sz="1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sz="1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den>
                              </m:f>
                            </m:oMath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sz="14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sz="14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sz="140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l-GR" sz="1400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l-GR" sz="1400" dirty="0"/>
                            <a:t>π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  <m: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l-GR" sz="1400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sz="140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sz="14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  <m: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l-GR" sz="1400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l-GR" sz="1400" dirty="0"/>
                            <a:t>2π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  <m: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l-GR" sz="1400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  <m: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sz="14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𝟏𝟏</m:t>
                                    </m:r>
                                    <m:r>
                                      <a:rPr lang="el-GR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l-GR" sz="1400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3</a:t>
                          </a:r>
                          <a:r>
                            <a:rPr lang="el-GR" sz="1400" dirty="0"/>
                            <a:t>π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2518712226"/>
                      </a:ext>
                    </a:extLst>
                  </a:tr>
                  <a:tr h="597506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y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AU" sz="1400" dirty="0"/>
                            <a:t>−1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AU" sz="14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sz="140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AU" sz="1400" i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AU" sz="1400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AU" sz="1400" i="0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AU" sz="1400" dirty="0"/>
                            <a:t>0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AU" sz="14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sz="1400" i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AU" sz="1400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AU" sz="1400" i="0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AU" sz="14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sz="1400" i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AU" sz="1400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AU" sz="1400" i="0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AU" sz="14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sz="140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AU" sz="1400" i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AU" sz="1400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AU" sz="1400" i="0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AU" sz="1400" dirty="0"/>
                            <a:t>−1</a:t>
                          </a:r>
                        </a:p>
                        <a:p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AU" sz="14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sz="140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AU" sz="1400" i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AU" sz="1400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AU" sz="1400" i="0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AU" sz="14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sz="1400" i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AU" sz="1400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AU" sz="1400" i="0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AU" sz="14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sz="1400" i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AU" sz="1400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AU" sz="1400" i="0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AU" sz="14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sz="140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AU" sz="1400" i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AU" sz="1400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AU" sz="1400" i="0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AU" sz="1400" dirty="0"/>
                            <a:t>−1</a:t>
                          </a:r>
                        </a:p>
                        <a:p>
                          <a:endParaRPr lang="en-AU" sz="1400" dirty="0"/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95230275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14106B5F-A262-4E97-A4DD-54104E421784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37746" y="1762196"/>
              <a:ext cx="8590734" cy="116246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77263">
                      <a:extLst>
                        <a:ext uri="{9D8B030D-6E8A-4147-A177-3AD203B41FA5}">
                          <a16:colId xmlns:a16="http://schemas.microsoft.com/office/drawing/2014/main" val="2535040148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2303280502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1486279486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3322221246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2897694150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1430668965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545057153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836836028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452913197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3742763702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3154717333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1401139964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3871930659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935408577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2867687595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3719077430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2995594587"/>
                        </a:ext>
                      </a:extLst>
                    </a:gridCol>
                    <a:gridCol w="477263">
                      <a:extLst>
                        <a:ext uri="{9D8B030D-6E8A-4147-A177-3AD203B41FA5}">
                          <a16:colId xmlns:a16="http://schemas.microsoft.com/office/drawing/2014/main" val="1996682060"/>
                        </a:ext>
                      </a:extLst>
                    </a:gridCol>
                  </a:tblGrid>
                  <a:tr h="564960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x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l-GR" sz="1400" dirty="0"/>
                            <a:t>−</a:t>
                          </a:r>
                          <a:r>
                            <a:rPr lang="en-US" sz="1400" dirty="0"/>
                            <a:t> </a:t>
                          </a:r>
                          <a:r>
                            <a:rPr lang="el-GR" sz="1400" dirty="0"/>
                            <a:t>π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203846" t="-4301" r="-1511538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303846" t="-4301" r="-1411538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398734" t="-4301" r="-1293671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605128" t="-4301" r="-1110256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696203" t="-4301" r="-996203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806410" t="-4301" r="-908974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l-GR" sz="1400" dirty="0"/>
                            <a:t>π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993671" t="-4301" r="-698734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1107692" t="-4301" r="-607692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1207692" t="-4301" r="-507692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l-GR" sz="1400" dirty="0"/>
                            <a:t>2π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1408974" t="-4301" r="-306410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1508974" t="-4301" r="-206410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1588608" t="-4301" r="-103797" b="-107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3</a:t>
                          </a:r>
                          <a:r>
                            <a:rPr lang="el-GR" sz="1400" dirty="0"/>
                            <a:t>π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2518712226"/>
                      </a:ext>
                    </a:extLst>
                  </a:tr>
                  <a:tr h="597506"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y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AU" sz="1400" dirty="0"/>
                            <a:t>−1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203846" t="-98980" r="-1511538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AU" sz="1400" dirty="0"/>
                            <a:t>0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398734" t="-98980" r="-1293671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605128" t="-98980" r="-1110256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806410" t="-98980" r="-908974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AU" sz="1400" dirty="0"/>
                            <a:t>−1</a:t>
                          </a:r>
                        </a:p>
                        <a:p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993671" t="-98980" r="-698734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1207692" t="-98980" r="-507692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1408974" t="-98980" r="-306410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</a:t>
                          </a:r>
                          <a:endParaRPr lang="en-AU" sz="14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1588608" t="-98980" r="-103797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AU" sz="1400" dirty="0"/>
                            <a:t>−1</a:t>
                          </a:r>
                        </a:p>
                        <a:p>
                          <a:endParaRPr lang="en-AU" sz="1400" dirty="0"/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952302759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026" name="Picture 2" descr="Pin on Geometry">
            <a:extLst>
              <a:ext uri="{FF2B5EF4-FFF2-40B4-BE49-F238E27FC236}">
                <a16:creationId xmlns:a16="http://schemas.microsoft.com/office/drawing/2014/main" id="{FEA26E8B-00D7-4B62-8CFF-D93540995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33" y="3884463"/>
            <a:ext cx="8500750" cy="2066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544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Cos Graph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395536" y="5157192"/>
            <a:ext cx="7560840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Suppose we know that </a:t>
            </a:r>
            <a:r>
              <a:rPr lang="en-GB" b="1" dirty="0" err="1"/>
              <a:t>cos</a:t>
            </a:r>
            <a:r>
              <a:rPr lang="en-GB" b="1" dirty="0"/>
              <a:t>(60) = 0.5</a:t>
            </a:r>
            <a:r>
              <a:rPr lang="en-GB" dirty="0"/>
              <a:t>. By thinking about symmetry in the graph, how could we work out: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5536" y="5949280"/>
            <a:ext cx="216024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 err="1"/>
              <a:t>cos</a:t>
            </a:r>
            <a:r>
              <a:rPr lang="en-GB" sz="2400" dirty="0"/>
              <a:t>(120) = -0.5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43808" y="5949280"/>
            <a:ext cx="216024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 err="1"/>
              <a:t>cos</a:t>
            </a:r>
            <a:r>
              <a:rPr lang="en-GB" sz="2400" dirty="0"/>
              <a:t>(-60) = 0.5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92080" y="5949280"/>
            <a:ext cx="216024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 err="1"/>
              <a:t>cos</a:t>
            </a:r>
            <a:r>
              <a:rPr lang="en-GB" sz="2400" dirty="0"/>
              <a:t>(240) = -0.5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763688" y="5949280"/>
            <a:ext cx="798096" cy="4718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165992" y="5953728"/>
            <a:ext cx="854616" cy="4718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660232" y="5949280"/>
            <a:ext cx="818520" cy="4718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pic>
        <p:nvPicPr>
          <p:cNvPr id="7170" name="Picture 2" descr="Trigonometry Graphs for Sine, Cosine and Tangent Functions">
            <a:extLst>
              <a:ext uri="{FF2B5EF4-FFF2-40B4-BE49-F238E27FC236}">
                <a16:creationId xmlns:a16="http://schemas.microsoft.com/office/drawing/2014/main" id="{12660031-648E-22A9-88CA-056C9D6CA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7" y="744884"/>
            <a:ext cx="8099106" cy="3779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82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Graph Pl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08" y="1300520"/>
            <a:ext cx="8096250" cy="5000625"/>
          </a:xfrm>
          <a:prstGeom prst="rect">
            <a:avLst/>
          </a:prstGeom>
          <a:noFill/>
        </p:spPr>
      </p:pic>
      <p:cxnSp>
        <p:nvCxnSpPr>
          <p:cNvPr id="24" name="Straight Connector 23"/>
          <p:cNvCxnSpPr/>
          <p:nvPr/>
        </p:nvCxnSpPr>
        <p:spPr>
          <a:xfrm>
            <a:off x="5478512" y="1310288"/>
            <a:ext cx="0" cy="489654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308304" y="1340768"/>
            <a:ext cx="0" cy="489654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707904" y="1340768"/>
            <a:ext cx="0" cy="489654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835696" y="1340768"/>
            <a:ext cx="0" cy="489654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Tan Graph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23528" y="69269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does it look like?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220072" y="37890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90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841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180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20272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270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8843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360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347864" y="37170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-90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4117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-180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475656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-270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115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-360</a:t>
            </a:r>
          </a:p>
        </p:txBody>
      </p:sp>
      <p:sp>
        <p:nvSpPr>
          <p:cNvPr id="28" name="Rectangle 27"/>
          <p:cNvSpPr/>
          <p:nvPr/>
        </p:nvSpPr>
        <p:spPr>
          <a:xfrm>
            <a:off x="0" y="1124744"/>
            <a:ext cx="9144000" cy="57332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54310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Graph Pl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08" y="1300520"/>
            <a:ext cx="8096250" cy="5000625"/>
          </a:xfrm>
          <a:prstGeom prst="rect">
            <a:avLst/>
          </a:prstGeom>
          <a:noFill/>
        </p:spPr>
      </p:pic>
      <p:cxnSp>
        <p:nvCxnSpPr>
          <p:cNvPr id="24" name="Straight Connector 23"/>
          <p:cNvCxnSpPr/>
          <p:nvPr/>
        </p:nvCxnSpPr>
        <p:spPr>
          <a:xfrm>
            <a:off x="5478512" y="1310288"/>
            <a:ext cx="0" cy="489654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308304" y="1340768"/>
            <a:ext cx="0" cy="489654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707904" y="1340768"/>
            <a:ext cx="0" cy="489654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835696" y="1340768"/>
            <a:ext cx="0" cy="489654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Tan Graph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23528" y="69269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does it look like?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220072" y="37890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90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841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180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20272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270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8843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360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347864" y="37170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-90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4117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-180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475656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-270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115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-360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5536" y="5157192"/>
            <a:ext cx="7560840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Suppose we know that </a:t>
            </a:r>
            <a:r>
              <a:rPr lang="en-GB" b="1" dirty="0"/>
              <a:t>tan(30) = 1/</a:t>
            </a:r>
            <a:r>
              <a:rPr lang="en-GB" b="1" dirty="0">
                <a:latin typeface="Cambria Math"/>
                <a:ea typeface="Cambria Math"/>
              </a:rPr>
              <a:t>√</a:t>
            </a:r>
            <a:r>
              <a:rPr lang="en-GB" b="1" dirty="0"/>
              <a:t>3</a:t>
            </a:r>
            <a:r>
              <a:rPr lang="en-GB" dirty="0"/>
              <a:t>. By thinking about symmetry in the graph, how could we work out: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5536" y="5949280"/>
            <a:ext cx="216024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tan(-30) = -1/√3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43808" y="5949280"/>
            <a:ext cx="2304256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tan(150) = -1/√3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747520" y="5949280"/>
            <a:ext cx="814264" cy="4718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246880" y="5949280"/>
            <a:ext cx="891704" cy="4718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17164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18889</TotalTime>
  <Words>843</Words>
  <Application>Microsoft Office PowerPoint</Application>
  <PresentationFormat>On-screen Show (4:3)</PresentationFormat>
  <Paragraphs>247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 Math</vt:lpstr>
      <vt:lpstr>Wingdings</vt:lpstr>
      <vt:lpstr>Office Theme</vt:lpstr>
      <vt:lpstr>PowerPoint Presentation</vt:lpstr>
      <vt:lpstr>PowerPoint Presentation</vt:lpstr>
      <vt:lpstr>Graph of the sine function</vt:lpstr>
      <vt:lpstr>PowerPoint Presentation</vt:lpstr>
      <vt:lpstr>PowerPoint Presentation</vt:lpstr>
      <vt:lpstr>Graph of the cosine function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1 – Solving a Trigonometric Equation</vt:lpstr>
      <vt:lpstr>Example 1 – Solution</vt:lpstr>
      <vt:lpstr>Example 1 – Solution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Lyn ZHANG</cp:lastModifiedBy>
  <cp:revision>670</cp:revision>
  <dcterms:created xsi:type="dcterms:W3CDTF">2013-02-28T07:36:55Z</dcterms:created>
  <dcterms:modified xsi:type="dcterms:W3CDTF">2023-05-14T22:15:09Z</dcterms:modified>
</cp:coreProperties>
</file>