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81" r:id="rId3"/>
    <p:sldId id="359" r:id="rId4"/>
    <p:sldId id="268" r:id="rId5"/>
    <p:sldId id="269" r:id="rId6"/>
    <p:sldId id="270" r:id="rId7"/>
    <p:sldId id="360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7" d="100"/>
          <a:sy n="57" d="100"/>
        </p:scale>
        <p:origin x="6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68FE1-1548-49BA-B3A4-F1FF6B46A7E5}" type="datetimeFigureOut">
              <a:rPr lang="en-AU" smtClean="0"/>
              <a:t>16/05/2023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CB609-7546-44D4-9A8D-417FEEC261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1967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501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/>
              <a:t>Project Maths</a:t>
            </a:r>
          </a:p>
        </p:txBody>
      </p:sp>
      <p:sp>
        <p:nvSpPr>
          <p:cNvPr id="501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2B630E29-B7C9-4F2D-A1D1-2109E632918B}" type="datetime2">
              <a:rPr lang="en-IE" altLang="en-US" sz="1200" smtClean="0"/>
              <a:pPr/>
              <a:t>Tuesday 16 May 2023</a:t>
            </a:fld>
            <a:endParaRPr lang="en-IE" altLang="en-US" sz="1200"/>
          </a:p>
        </p:txBody>
      </p:sp>
      <p:sp>
        <p:nvSpPr>
          <p:cNvPr id="501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/>
              <a:t>projectmaths.ie</a:t>
            </a:r>
          </a:p>
        </p:txBody>
      </p:sp>
      <p:sp>
        <p:nvSpPr>
          <p:cNvPr id="501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F82FAF7-5F7A-4FCB-8CAC-C0DE9714EC29}" type="slidenum">
              <a:rPr lang="en-IE" altLang="en-US" sz="1200" smtClean="0"/>
              <a:pPr/>
              <a:t>2</a:t>
            </a:fld>
            <a:endParaRPr lang="en-IE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501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/>
              <a:t>Project Maths</a:t>
            </a:r>
          </a:p>
        </p:txBody>
      </p:sp>
      <p:sp>
        <p:nvSpPr>
          <p:cNvPr id="501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2B630E29-B7C9-4F2D-A1D1-2109E632918B}" type="datetime2">
              <a:rPr lang="en-IE" altLang="en-US" sz="1200" smtClean="0"/>
              <a:pPr/>
              <a:t>Tuesday 16 May 2023</a:t>
            </a:fld>
            <a:endParaRPr lang="en-IE" altLang="en-US" sz="1200"/>
          </a:p>
        </p:txBody>
      </p:sp>
      <p:sp>
        <p:nvSpPr>
          <p:cNvPr id="501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/>
              <a:t>projectmaths.ie</a:t>
            </a:r>
          </a:p>
        </p:txBody>
      </p:sp>
      <p:sp>
        <p:nvSpPr>
          <p:cNvPr id="501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F82FAF7-5F7A-4FCB-8CAC-C0DE9714EC29}" type="slidenum">
              <a:rPr lang="en-IE" altLang="en-US" sz="1200" smtClean="0"/>
              <a:pPr/>
              <a:t>3</a:t>
            </a:fld>
            <a:endParaRPr lang="en-IE" altLang="en-US" sz="1200"/>
          </a:p>
        </p:txBody>
      </p:sp>
    </p:spTree>
    <p:extLst>
      <p:ext uri="{BB962C8B-B14F-4D97-AF65-F5344CB8AC3E}">
        <p14:creationId xmlns:p14="http://schemas.microsoft.com/office/powerpoint/2010/main" val="1650968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8352C-3F6B-498A-B557-348F1E146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0A6A36-15D1-4D63-9D40-08E8BDDF71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2373F-B542-40F0-B6E4-F0EFDA867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6503A-E597-46C7-A41C-537A3EBD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5163D-3BB0-49DD-BF7B-2EC0E513A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114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E81A3-C798-467F-8F2A-CFE64A794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7660D-4D3C-41BC-AC92-AA9B9D88F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C153D-3443-4842-9A89-32A36565B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C90BD-2363-4CD3-833D-5FB0F1567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671A5-B466-42B1-B088-83F3F1FC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8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AFF6DF-6B4F-4D6B-8169-2CEF22E6E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7DCC24-28AB-4FD2-8520-68F350F1F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6D414-12AA-4F38-B1B7-9D15872D2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6D71B-5792-419B-BD55-BEEE3182B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E387-B172-48F2-BC14-06CD6BAE4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72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91B80-8DC1-4E51-B54A-6051E9698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BC0BA-5169-4A9C-9B67-A134CD635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3DD4E-F1DE-41B1-BEF9-03561C0AA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64D0E-7BC0-4393-B118-06D66DD23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3C150-7378-454F-B1F8-228084CF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61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F0FD8-1F64-4A78-B2DA-883D1E0D3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81D8FE-9D26-44FD-A579-94E126E6C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1A47E-8E39-4AA7-A868-986BB79A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D371F-CFC3-4504-894B-C74D87A25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F95EF-984D-4F26-A57C-B16940CF7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86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2DBD5-86C4-4C1E-8439-189EB7DC9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A7171-5B5E-4076-9B53-EDF195D3F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08277-7096-4DD3-8A1D-D703FDEBA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4F9837-0348-4670-8508-48365B260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AA0CA-5E17-48AD-A6E3-4CB105F31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00EF9-D4C3-4C22-997D-3D06F27BE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951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1AD4E-EDDC-42A8-B0EF-1F29FF96E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5F499-706E-49E2-8B2E-0A43A6CEA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5F505-2ABE-4DAC-A8BC-90983454B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57A4D9-7586-4705-AF52-254ADE8FE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2F194B-3161-442E-8037-7946C3E0D9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E67B59-6E62-4A94-930F-4696165C4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C27D44-E0D5-4826-AE24-3165727C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7E074C-52DC-48C5-B5B4-2CB50E99D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87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00468-8788-4550-8379-9B9AE2B6C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FB8EFD-A059-4DE3-8AD6-509CD6EBB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E6D572-158B-4D36-9092-590C591F2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8AD96-70B7-444A-86E5-088491D8E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338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19D064-63DA-42C7-9B10-0128ECC5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ABCA26-BA18-4824-BC6D-7721FDFF8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24EACD-9DB6-4D6B-BD9E-83F28E522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0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145FE-41DB-4D2D-921F-98931240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5D2A7-9516-45CC-8378-570BEEC39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5F99CA-2266-46BC-863A-6BD690C05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5A0A1-D715-4BAA-ACCA-42E8E0AFC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49F68E-355C-41B3-827E-DDA786D54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FD77C0-BA25-4372-89CF-4C540BDB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26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64A73-DB41-4001-B187-E5B5D2E6C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C0D545-402F-4AE1-A126-7D251D1201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0AC99-FAA1-4E5D-A71E-D04891F50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1A998-BD59-4D0E-BAE1-A6206A455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1883-FE29-4E13-BBC8-B69688775EDF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E919E3-007B-4F21-A1D5-3352E45A4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DC1E9-7741-41CD-A5C1-5DDC69A5D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5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0F88B6-0BE6-4B5A-ABFA-072C901D5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70BF9-FCF0-4E79-B6BF-64433572D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E8868-8827-4CA4-96B4-A98517BAD2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D1883-FE29-4E13-BBC8-B69688775EDF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138AA-772C-4A5A-AF56-3004FEE5C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E740D-EFB9-4D1D-9419-B5BAFCCE5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49E7-107F-4D8C-A936-BF5F6CD95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672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../media/image2.png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18" Type="http://schemas.openxmlformats.org/officeDocument/2006/relationships/image" Target="NULL"/><Relationship Id="rId3" Type="http://schemas.openxmlformats.org/officeDocument/2006/relationships/image" Target="../media/image3.png"/><Relationship Id="rId21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NULL"/><Relationship Id="rId2" Type="http://schemas.openxmlformats.org/officeDocument/2006/relationships/notesSlide" Target="../notesSlides/notesSlide2.xml"/><Relationship Id="rId16" Type="http://schemas.openxmlformats.org/officeDocument/2006/relationships/image" Target="NULL"/><Relationship Id="rId20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10" Type="http://schemas.openxmlformats.org/officeDocument/2006/relationships/image" Target="NULL"/><Relationship Id="rId19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13" Type="http://schemas.openxmlformats.org/officeDocument/2006/relationships/image" Target="../media/image80.png"/><Relationship Id="rId18" Type="http://schemas.openxmlformats.org/officeDocument/2006/relationships/image" Target="../media/image85.png"/><Relationship Id="rId26" Type="http://schemas.openxmlformats.org/officeDocument/2006/relationships/image" Target="../media/image93.png"/><Relationship Id="rId3" Type="http://schemas.openxmlformats.org/officeDocument/2006/relationships/image" Target="../media/image70.png"/><Relationship Id="rId21" Type="http://schemas.openxmlformats.org/officeDocument/2006/relationships/image" Target="../media/image88.png"/><Relationship Id="rId7" Type="http://schemas.openxmlformats.org/officeDocument/2006/relationships/image" Target="../media/image74.png"/><Relationship Id="rId12" Type="http://schemas.openxmlformats.org/officeDocument/2006/relationships/image" Target="../media/image79.png"/><Relationship Id="rId17" Type="http://schemas.openxmlformats.org/officeDocument/2006/relationships/image" Target="../media/image84.png"/><Relationship Id="rId25" Type="http://schemas.openxmlformats.org/officeDocument/2006/relationships/image" Target="../media/image92.png"/><Relationship Id="rId2" Type="http://schemas.openxmlformats.org/officeDocument/2006/relationships/image" Target="../media/image69.png"/><Relationship Id="rId16" Type="http://schemas.openxmlformats.org/officeDocument/2006/relationships/image" Target="../media/image83.png"/><Relationship Id="rId20" Type="http://schemas.openxmlformats.org/officeDocument/2006/relationships/image" Target="../media/image87.png"/><Relationship Id="rId29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11" Type="http://schemas.openxmlformats.org/officeDocument/2006/relationships/image" Target="../media/image78.png"/><Relationship Id="rId24" Type="http://schemas.openxmlformats.org/officeDocument/2006/relationships/image" Target="../media/image91.png"/><Relationship Id="rId5" Type="http://schemas.openxmlformats.org/officeDocument/2006/relationships/image" Target="../media/image72.png"/><Relationship Id="rId15" Type="http://schemas.openxmlformats.org/officeDocument/2006/relationships/image" Target="../media/image82.png"/><Relationship Id="rId23" Type="http://schemas.openxmlformats.org/officeDocument/2006/relationships/image" Target="../media/image90.png"/><Relationship Id="rId28" Type="http://schemas.openxmlformats.org/officeDocument/2006/relationships/image" Target="../media/image95.png"/><Relationship Id="rId10" Type="http://schemas.openxmlformats.org/officeDocument/2006/relationships/image" Target="../media/image77.png"/><Relationship Id="rId19" Type="http://schemas.openxmlformats.org/officeDocument/2006/relationships/image" Target="../media/image86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Relationship Id="rId14" Type="http://schemas.openxmlformats.org/officeDocument/2006/relationships/image" Target="../media/image81.png"/><Relationship Id="rId22" Type="http://schemas.openxmlformats.org/officeDocument/2006/relationships/image" Target="../media/image89.png"/><Relationship Id="rId27" Type="http://schemas.openxmlformats.org/officeDocument/2006/relationships/image" Target="../media/image9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1200150" y="70644"/>
            <a:ext cx="9144000" cy="64770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sz="5400" b="1" u="sng" dirty="0">
                <a:solidFill>
                  <a:schemeClr val="accent2"/>
                </a:solidFill>
              </a:rPr>
              <a:t>Fractional Indices</a:t>
            </a: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1" y="333374"/>
            <a:ext cx="10417176" cy="2873651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en-GB" u="sng" dirty="0">
                <a:solidFill>
                  <a:srgbClr val="FF0000"/>
                </a:solidFill>
              </a:rPr>
              <a:t>LO:</a:t>
            </a:r>
          </a:p>
          <a:p>
            <a:pPr eaLnBrk="1" hangingPunct="1">
              <a:buFont typeface="Arial" charset="0"/>
              <a:buNone/>
              <a:defRPr/>
            </a:pPr>
            <a:endParaRPr lang="en-GB" sz="500" dirty="0"/>
          </a:p>
          <a:p>
            <a:pPr marL="0" indent="0">
              <a:buNone/>
              <a:defRPr/>
            </a:pPr>
            <a:endParaRPr lang="en-GB" sz="1400" dirty="0"/>
          </a:p>
          <a:p>
            <a:pPr marL="0" indent="0">
              <a:buNone/>
              <a:defRPr/>
            </a:pPr>
            <a:r>
              <a:rPr lang="en-GB" sz="2000" dirty="0"/>
              <a:t>			</a:t>
            </a:r>
            <a:endParaRPr lang="en-GB" sz="1200" u="sng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GB" u="sng" dirty="0">
                <a:solidFill>
                  <a:srgbClr val="FF0000"/>
                </a:solidFill>
              </a:rPr>
              <a:t>A.M.S: </a:t>
            </a:r>
          </a:p>
          <a:p>
            <a:pPr eaLnBrk="1" hangingPunct="1">
              <a:buFont typeface="Arial" charset="0"/>
              <a:buNone/>
              <a:defRPr/>
            </a:pPr>
            <a:endParaRPr lang="en-GB" sz="2000" u="sng" dirty="0"/>
          </a:p>
          <a:p>
            <a:pPr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en-GB" sz="2000" dirty="0"/>
              <a:t>		</a:t>
            </a:r>
          </a:p>
          <a:p>
            <a:pPr eaLnBrk="1" hangingPunct="1">
              <a:defRPr/>
            </a:pPr>
            <a:endParaRPr lang="en-GB" sz="2000" dirty="0"/>
          </a:p>
          <a:p>
            <a:pPr eaLnBrk="1" hangingPunct="1">
              <a:buFont typeface="Arial" charset="0"/>
              <a:buNone/>
              <a:defRPr/>
            </a:pPr>
            <a:endParaRPr lang="en-GB" sz="2000" dirty="0"/>
          </a:p>
        </p:txBody>
      </p:sp>
      <p:sp>
        <p:nvSpPr>
          <p:cNvPr id="20" name="Rectangle 19"/>
          <p:cNvSpPr/>
          <p:nvPr/>
        </p:nvSpPr>
        <p:spPr>
          <a:xfrm>
            <a:off x="119270" y="836614"/>
            <a:ext cx="11741426" cy="7207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GB" sz="2800" dirty="0"/>
              <a:t>To understand and use fractional indices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988D2F1-F988-441E-B4D5-68F903BD799C}"/>
              </a:ext>
            </a:extLst>
          </p:cNvPr>
          <p:cNvGrpSpPr/>
          <p:nvPr/>
        </p:nvGrpSpPr>
        <p:grpSpPr>
          <a:xfrm>
            <a:off x="547708" y="2166597"/>
            <a:ext cx="10884550" cy="1725681"/>
            <a:chOff x="119270" y="2192944"/>
            <a:chExt cx="10884550" cy="1725681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8CE17C69-D78E-4965-9EBB-A9AF08AD6B09}"/>
                </a:ext>
              </a:extLst>
            </p:cNvPr>
            <p:cNvGrpSpPr/>
            <p:nvPr/>
          </p:nvGrpSpPr>
          <p:grpSpPr>
            <a:xfrm>
              <a:off x="119270" y="2192948"/>
              <a:ext cx="3626405" cy="1680898"/>
              <a:chOff x="344557" y="106018"/>
              <a:chExt cx="4267200" cy="1680898"/>
            </a:xfrm>
          </p:grpSpPr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1752AFF-1469-4D03-8E3D-F5342CEA7FAA}"/>
                  </a:ext>
                </a:extLst>
              </p:cNvPr>
              <p:cNvSpPr/>
              <p:nvPr/>
            </p:nvSpPr>
            <p:spPr>
              <a:xfrm>
                <a:off x="344557" y="106018"/>
                <a:ext cx="4267200" cy="112643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b="1" i="1" dirty="0">
                    <a:latin typeface="+mj-lt"/>
                  </a:rPr>
                  <a:t>Will be able to recap on index notation.</a:t>
                </a:r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8F5F01D3-B9C2-40AC-AD3B-ED0E0BED7C41}"/>
                  </a:ext>
                </a:extLst>
              </p:cNvPr>
              <p:cNvSpPr/>
              <p:nvPr/>
            </p:nvSpPr>
            <p:spPr>
              <a:xfrm>
                <a:off x="344557" y="1174002"/>
                <a:ext cx="3485322" cy="612914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i="1" dirty="0"/>
                  <a:t>ALL-</a:t>
                </a:r>
              </a:p>
            </p:txBody>
          </p:sp>
        </p:grp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BE31CBB7-992E-46C3-B6FA-F618F05530CB}"/>
                </a:ext>
              </a:extLst>
            </p:cNvPr>
            <p:cNvGrpSpPr/>
            <p:nvPr/>
          </p:nvGrpSpPr>
          <p:grpSpPr>
            <a:xfrm>
              <a:off x="3901375" y="2192948"/>
              <a:ext cx="3466412" cy="1663152"/>
              <a:chOff x="344557" y="106018"/>
              <a:chExt cx="4267200" cy="1663152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771278CC-F720-4960-982F-5F7802938067}"/>
                  </a:ext>
                </a:extLst>
              </p:cNvPr>
              <p:cNvSpPr/>
              <p:nvPr/>
            </p:nvSpPr>
            <p:spPr>
              <a:xfrm>
                <a:off x="344557" y="106018"/>
                <a:ext cx="4267200" cy="1124781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i="1" dirty="0">
                    <a:latin typeface="+mj-lt"/>
                  </a:rPr>
                  <a:t>Will be able to solve fractional indices </a:t>
                </a:r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0625C265-F880-42DB-ABF7-4B8FE7A8CFE0}"/>
                  </a:ext>
                </a:extLst>
              </p:cNvPr>
              <p:cNvSpPr/>
              <p:nvPr/>
            </p:nvSpPr>
            <p:spPr>
              <a:xfrm>
                <a:off x="718598" y="1156256"/>
                <a:ext cx="3485322" cy="61291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i="1" dirty="0"/>
                  <a:t>MOST-</a:t>
                </a:r>
              </a:p>
            </p:txBody>
          </p:sp>
        </p:grp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5E92BDE9-8EE3-490A-9DF7-9E22146841C3}"/>
                </a:ext>
              </a:extLst>
            </p:cNvPr>
            <p:cNvGrpSpPr/>
            <p:nvPr/>
          </p:nvGrpSpPr>
          <p:grpSpPr>
            <a:xfrm>
              <a:off x="7523487" y="2192944"/>
              <a:ext cx="3480333" cy="1725681"/>
              <a:chOff x="344557" y="106018"/>
              <a:chExt cx="4267200" cy="1477331"/>
            </a:xfrm>
          </p:grpSpPr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47D7750A-190A-4296-882A-97EC579BD62D}"/>
                  </a:ext>
                </a:extLst>
              </p:cNvPr>
              <p:cNvSpPr/>
              <p:nvPr/>
            </p:nvSpPr>
            <p:spPr>
              <a:xfrm>
                <a:off x="344557" y="106018"/>
                <a:ext cx="4267200" cy="98672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i="1" dirty="0"/>
                  <a:t>Will be able to sum up our learning in exam questions</a:t>
                </a:r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054F7B83-2000-41E4-A914-2EC21DEA4CE3}"/>
                  </a:ext>
                </a:extLst>
              </p:cNvPr>
              <p:cNvSpPr/>
              <p:nvPr/>
            </p:nvSpPr>
            <p:spPr>
              <a:xfrm>
                <a:off x="1126436" y="970435"/>
                <a:ext cx="3485321" cy="612914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i="1" dirty="0"/>
                  <a:t>SOME-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FF0425C-9190-4C20-9BBE-1FAEC5CA38FF}"/>
                  </a:ext>
                </a:extLst>
              </p:cNvPr>
              <p:cNvSpPr/>
              <p:nvPr/>
            </p:nvSpPr>
            <p:spPr>
              <a:xfrm>
                <a:off x="547708" y="4638261"/>
                <a:ext cx="11312988" cy="209384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u="sng" dirty="0">
                    <a:solidFill>
                      <a:schemeClr val="tx1"/>
                    </a:solidFill>
                  </a:rPr>
                  <a:t>RECAP:</a:t>
                </a:r>
              </a:p>
              <a:p>
                <a:r>
                  <a:rPr lang="en-GB" dirty="0">
                    <a:solidFill>
                      <a:schemeClr val="tx1"/>
                    </a:solidFill>
                  </a:rPr>
                  <a:t>1)</a:t>
                </a:r>
                <a:r>
                  <a:rPr lang="en-GB" dirty="0"/>
                  <a:t> </a:t>
                </a:r>
                <a:r>
                  <a:rPr lang="en-GB" dirty="0">
                    <a:solidFill>
                      <a:schemeClr val="tx1"/>
                    </a:solidFill>
                  </a:rPr>
                  <a:t>6</a:t>
                </a:r>
                <a:r>
                  <a:rPr lang="en-GB" baseline="30000" dirty="0">
                    <a:solidFill>
                      <a:schemeClr val="tx1"/>
                    </a:solidFill>
                  </a:rPr>
                  <a:t>4</a:t>
                </a:r>
                <a:r>
                  <a:rPr lang="en-GB" dirty="0">
                    <a:solidFill>
                      <a:schemeClr val="tx1"/>
                    </a:solidFill>
                  </a:rPr>
                  <a:t> x 6</a:t>
                </a:r>
                <a:r>
                  <a:rPr lang="en-GB" baseline="30000" dirty="0">
                    <a:solidFill>
                      <a:schemeClr val="tx1"/>
                    </a:solidFill>
                  </a:rPr>
                  <a:t>7 =  </a:t>
                </a:r>
                <a:endParaRPr lang="en-GB" dirty="0">
                  <a:solidFill>
                    <a:schemeClr val="tx1"/>
                  </a:solidFill>
                </a:endParaRPr>
              </a:p>
              <a:p>
                <a:r>
                  <a:rPr lang="en-GB" dirty="0">
                    <a:solidFill>
                      <a:schemeClr val="tx1"/>
                    </a:solidFill>
                  </a:rPr>
                  <a:t>2)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GB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= </a:t>
                </a:r>
              </a:p>
              <a:p>
                <a:r>
                  <a:rPr lang="en-GB" dirty="0">
                    <a:solidFill>
                      <a:schemeClr val="tx1"/>
                    </a:solidFill>
                  </a:rPr>
                  <a:t>3)</a:t>
                </a:r>
                <a:r>
                  <a:rPr lang="en-GB" dirty="0"/>
                  <a:t> </a:t>
                </a:r>
                <a:r>
                  <a:rPr lang="en-GB" dirty="0">
                    <a:solidFill>
                      <a:schemeClr val="tx1"/>
                    </a:solidFill>
                  </a:rPr>
                  <a:t>(6</a:t>
                </a:r>
                <a:r>
                  <a:rPr lang="en-GB" baseline="30000" dirty="0">
                    <a:solidFill>
                      <a:schemeClr val="tx1"/>
                    </a:solidFill>
                  </a:rPr>
                  <a:t>7</a:t>
                </a:r>
                <a:r>
                  <a:rPr lang="en-GB" dirty="0">
                    <a:solidFill>
                      <a:schemeClr val="tx1"/>
                    </a:solidFill>
                  </a:rPr>
                  <a:t>)</a:t>
                </a:r>
                <a:r>
                  <a:rPr lang="en-GB" baseline="30000" dirty="0">
                    <a:solidFill>
                      <a:schemeClr val="tx1"/>
                    </a:solidFill>
                  </a:rPr>
                  <a:t>3 = </a:t>
                </a:r>
                <a:endParaRPr lang="en-GB" dirty="0">
                  <a:solidFill>
                    <a:schemeClr val="tx1"/>
                  </a:solidFill>
                </a:endParaRPr>
              </a:p>
              <a:p>
                <a:r>
                  <a:rPr lang="en-GB" dirty="0">
                    <a:solidFill>
                      <a:schemeClr val="tx1"/>
                    </a:solidFill>
                  </a:rPr>
                  <a:t>4)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GB" dirty="0">
                            <a:solidFill>
                              <a:schemeClr val="accent6"/>
                            </a:solidFill>
                          </a:rPr>
                          <m:t>x</m:t>
                        </m:r>
                        <m:sSup>
                          <m:sSup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GB" dirty="0">
                            <a:solidFill>
                              <a:schemeClr val="accent6"/>
                            </a:solidFill>
                          </a:rPr>
                          <m:t>x</m:t>
                        </m:r>
                        <m:sSup>
                          <m:sSup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=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FF0425C-9190-4C20-9BBE-1FAEC5CA38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08" y="4638261"/>
                <a:ext cx="11312988" cy="2093843"/>
              </a:xfrm>
              <a:prstGeom prst="rect">
                <a:avLst/>
              </a:prstGeom>
              <a:blipFill>
                <a:blip r:embed="rId2"/>
                <a:stretch>
                  <a:fillRect l="-3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100F48-E289-41CC-9415-94F11E6B2FA2}"/>
              </a:ext>
            </a:extLst>
          </p:cNvPr>
          <p:cNvSpPr/>
          <p:nvPr/>
        </p:nvSpPr>
        <p:spPr>
          <a:xfrm>
            <a:off x="547708" y="4280452"/>
            <a:ext cx="2961940" cy="59634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u="sng" dirty="0"/>
              <a:t>Starter:</a:t>
            </a:r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38F41472-2BA0-49FF-8D2F-912F855E68B5}"/>
              </a:ext>
            </a:extLst>
          </p:cNvPr>
          <p:cNvSpPr txBox="1">
            <a:spLocks/>
          </p:cNvSpPr>
          <p:nvPr/>
        </p:nvSpPr>
        <p:spPr bwMode="auto">
          <a:xfrm>
            <a:off x="-104841" y="-104380"/>
            <a:ext cx="2802351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800" u="sng" dirty="0">
                <a:solidFill>
                  <a:schemeClr val="tx1"/>
                </a:solidFill>
              </a:rPr>
              <a:t>Gwaith Dosbarth</a:t>
            </a:r>
            <a:endParaRPr lang="en-GB" sz="1800" u="sng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FE6973-D247-4318-BDED-18ADB75F34A2}"/>
              </a:ext>
            </a:extLst>
          </p:cNvPr>
          <p:cNvSpPr/>
          <p:nvPr/>
        </p:nvSpPr>
        <p:spPr>
          <a:xfrm>
            <a:off x="8734567" y="4037973"/>
            <a:ext cx="3126129" cy="8388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Lets feedback our answers. Get GREEN pens READY!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14509A-FD97-451F-95FD-4BDCC473CCC2}"/>
              </a:ext>
            </a:extLst>
          </p:cNvPr>
          <p:cNvSpPr txBox="1"/>
          <p:nvPr/>
        </p:nvSpPr>
        <p:spPr>
          <a:xfrm>
            <a:off x="10098641" y="-8060"/>
            <a:ext cx="208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 err="1"/>
              <a:t>Gorffennaf</a:t>
            </a:r>
            <a:r>
              <a:rPr lang="en-GB" u="sng" dirty="0"/>
              <a:t> 11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19D4B3C-B14F-40E4-BABD-20F01030D375}"/>
                  </a:ext>
                </a:extLst>
              </p:cNvPr>
              <p:cNvSpPr/>
              <p:nvPr/>
            </p:nvSpPr>
            <p:spPr>
              <a:xfrm>
                <a:off x="1833116" y="4986380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19D4B3C-B14F-40E4-BABD-20F01030D3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116" y="4986380"/>
                <a:ext cx="1728787" cy="360362"/>
              </a:xfrm>
              <a:prstGeom prst="rect">
                <a:avLst/>
              </a:prstGeom>
              <a:blipFill>
                <a:blip r:embed="rId3"/>
                <a:stretch>
                  <a:fillRect b="-7937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C0488175-34A7-4A88-BD6B-57532F58A204}"/>
                  </a:ext>
                </a:extLst>
              </p:cNvPr>
              <p:cNvSpPr/>
              <p:nvPr/>
            </p:nvSpPr>
            <p:spPr>
              <a:xfrm>
                <a:off x="1833116" y="5404295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C0488175-34A7-4A88-BD6B-57532F58A2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116" y="5404295"/>
                <a:ext cx="1728787" cy="360362"/>
              </a:xfrm>
              <a:prstGeom prst="rect">
                <a:avLst/>
              </a:prstGeom>
              <a:blipFill>
                <a:blip r:embed="rId4"/>
                <a:stretch>
                  <a:fillRect b="-7937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BBA3987-3244-4F0D-A280-3194266D4EA8}"/>
                  </a:ext>
                </a:extLst>
              </p:cNvPr>
              <p:cNvSpPr/>
              <p:nvPr/>
            </p:nvSpPr>
            <p:spPr>
              <a:xfrm>
                <a:off x="1833116" y="5793572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BBA3987-3244-4F0D-A280-3194266D4E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116" y="5793572"/>
                <a:ext cx="1728787" cy="360362"/>
              </a:xfrm>
              <a:prstGeom prst="rect">
                <a:avLst/>
              </a:prstGeom>
              <a:blipFill>
                <a:blip r:embed="rId5"/>
                <a:stretch>
                  <a:fillRect b="-7813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806E306-4491-4E6E-B1E9-7298E1AC8EE5}"/>
                  </a:ext>
                </a:extLst>
              </p:cNvPr>
              <p:cNvSpPr/>
              <p:nvPr/>
            </p:nvSpPr>
            <p:spPr>
              <a:xfrm>
                <a:off x="1833116" y="6182849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806E306-4491-4E6E-B1E9-7298E1AC8E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116" y="6182849"/>
                <a:ext cx="1728787" cy="360362"/>
              </a:xfrm>
              <a:prstGeom prst="rect">
                <a:avLst/>
              </a:prstGeom>
              <a:blipFill>
                <a:blip r:embed="rId6"/>
                <a:stretch>
                  <a:fillRect b="-9524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5A10BCA4-091E-45D0-B486-C397A6D9B795}"/>
              </a:ext>
            </a:extLst>
          </p:cNvPr>
          <p:cNvSpPr/>
          <p:nvPr/>
        </p:nvSpPr>
        <p:spPr>
          <a:xfrm>
            <a:off x="7657465" y="5407952"/>
            <a:ext cx="4069251" cy="10983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 dirty="0">
                <a:solidFill>
                  <a:schemeClr val="tx1"/>
                </a:solidFill>
              </a:rPr>
              <a:t>DON’T FORGET </a:t>
            </a:r>
            <a:r>
              <a:rPr lang="en-GB" dirty="0">
                <a:solidFill>
                  <a:schemeClr val="tx1"/>
                </a:solidFill>
              </a:rPr>
              <a:t>anything that you didn’t understand you will need to make a </a:t>
            </a:r>
            <a:r>
              <a:rPr lang="en-GB" u="sng" dirty="0">
                <a:solidFill>
                  <a:schemeClr val="tx1"/>
                </a:solidFill>
              </a:rPr>
              <a:t>TOP TIP </a:t>
            </a:r>
            <a:r>
              <a:rPr lang="en-GB" dirty="0">
                <a:solidFill>
                  <a:schemeClr val="tx1"/>
                </a:solidFill>
              </a:rPr>
              <a:t>on it in your books.</a:t>
            </a:r>
          </a:p>
        </p:txBody>
      </p:sp>
    </p:spTree>
    <p:extLst>
      <p:ext uri="{BB962C8B-B14F-4D97-AF65-F5344CB8AC3E}">
        <p14:creationId xmlns:p14="http://schemas.microsoft.com/office/powerpoint/2010/main" val="286152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57E1DAF-8C7D-AE4F-BC32-88DD7529F4CA}"/>
                  </a:ext>
                </a:extLst>
              </p:cNvPr>
              <p:cNvSpPr/>
              <p:nvPr/>
            </p:nvSpPr>
            <p:spPr>
              <a:xfrm>
                <a:off x="1406513" y="2462324"/>
                <a:ext cx="1368152" cy="966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alt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4000" dirty="0">
                    <a:solidFill>
                      <a:srgbClr val="C00000"/>
                    </a:solidFill>
                  </a:rPr>
                  <a:t>+</a:t>
                </a:r>
                <a:r>
                  <a:rPr lang="en-GB" alt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57E1DAF-8C7D-AE4F-BC32-88DD7529F4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513" y="2462324"/>
                <a:ext cx="1368152" cy="966675"/>
              </a:xfrm>
              <a:prstGeom prst="rect">
                <a:avLst/>
              </a:prstGeom>
              <a:blipFill>
                <a:blip r:embed="rId3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C072DB8-DE4D-8346-AFA0-86A351D75584}"/>
                  </a:ext>
                </a:extLst>
              </p:cNvPr>
              <p:cNvSpPr/>
              <p:nvPr/>
            </p:nvSpPr>
            <p:spPr>
              <a:xfrm>
                <a:off x="3359696" y="2488230"/>
                <a:ext cx="1368152" cy="966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alt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4000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C072DB8-DE4D-8346-AFA0-86A351D755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696" y="2488230"/>
                <a:ext cx="1368152" cy="966675"/>
              </a:xfrm>
              <a:prstGeom prst="rect">
                <a:avLst/>
              </a:prstGeom>
              <a:blipFill>
                <a:blip r:embed="rId4"/>
                <a:stretch>
                  <a:fillRect b="-132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oughnut 8">
            <a:extLst>
              <a:ext uri="{FF2B5EF4-FFF2-40B4-BE49-F238E27FC236}">
                <a16:creationId xmlns:a16="http://schemas.microsoft.com/office/drawing/2014/main" id="{03BA1D05-485D-3C45-B790-E632DB0D0218}"/>
              </a:ext>
            </a:extLst>
          </p:cNvPr>
          <p:cNvSpPr/>
          <p:nvPr/>
        </p:nvSpPr>
        <p:spPr>
          <a:xfrm rot="2408278">
            <a:off x="2998334" y="2739094"/>
            <a:ext cx="1829479" cy="440861"/>
          </a:xfrm>
          <a:prstGeom prst="donut">
            <a:avLst>
              <a:gd name="adj" fmla="val 5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Doughnut 11">
            <a:extLst>
              <a:ext uri="{FF2B5EF4-FFF2-40B4-BE49-F238E27FC236}">
                <a16:creationId xmlns:a16="http://schemas.microsoft.com/office/drawing/2014/main" id="{FECFF38C-3F45-3343-BA83-BDE3A7E43ECD}"/>
              </a:ext>
            </a:extLst>
          </p:cNvPr>
          <p:cNvSpPr/>
          <p:nvPr/>
        </p:nvSpPr>
        <p:spPr>
          <a:xfrm rot="2947977">
            <a:off x="3717946" y="2067349"/>
            <a:ext cx="480966" cy="1808433"/>
          </a:xfrm>
          <a:prstGeom prst="donut">
            <a:avLst>
              <a:gd name="adj" fmla="val 5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0D68F9E5-F7DC-1C47-8097-FCFD63B482D8}"/>
              </a:ext>
            </a:extLst>
          </p:cNvPr>
          <p:cNvSpPr/>
          <p:nvPr/>
        </p:nvSpPr>
        <p:spPr>
          <a:xfrm>
            <a:off x="3313638" y="1624075"/>
            <a:ext cx="530446" cy="966675"/>
          </a:xfrm>
          <a:prstGeom prst="arc">
            <a:avLst>
              <a:gd name="adj1" fmla="val 13541665"/>
              <a:gd name="adj2" fmla="val 44706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70A57A9-8853-3B45-BD63-54D0F968E521}"/>
              </a:ext>
            </a:extLst>
          </p:cNvPr>
          <p:cNvSpPr/>
          <p:nvPr/>
        </p:nvSpPr>
        <p:spPr>
          <a:xfrm flipH="1">
            <a:off x="3972133" y="1624074"/>
            <a:ext cx="530445" cy="966675"/>
          </a:xfrm>
          <a:prstGeom prst="arc">
            <a:avLst>
              <a:gd name="adj1" fmla="val 13541665"/>
              <a:gd name="adj2" fmla="val 44706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quals 12">
            <a:extLst>
              <a:ext uri="{FF2B5EF4-FFF2-40B4-BE49-F238E27FC236}">
                <a16:creationId xmlns:a16="http://schemas.microsoft.com/office/drawing/2014/main" id="{2FFAEF90-75F5-BC44-A5A2-7E4F8994C20A}"/>
              </a:ext>
            </a:extLst>
          </p:cNvPr>
          <p:cNvSpPr/>
          <p:nvPr/>
        </p:nvSpPr>
        <p:spPr>
          <a:xfrm>
            <a:off x="2692906" y="2777192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Equals 15">
            <a:extLst>
              <a:ext uri="{FF2B5EF4-FFF2-40B4-BE49-F238E27FC236}">
                <a16:creationId xmlns:a16="http://schemas.microsoft.com/office/drawing/2014/main" id="{1FD8B693-2701-C647-9546-DEAE9F660D9F}"/>
              </a:ext>
            </a:extLst>
          </p:cNvPr>
          <p:cNvSpPr/>
          <p:nvPr/>
        </p:nvSpPr>
        <p:spPr>
          <a:xfrm>
            <a:off x="4718584" y="2777192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89D254E-FC94-1D47-8D95-E2DCF70865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0466" y="1674451"/>
            <a:ext cx="1592541" cy="204326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6FA4023-DA0A-FC4F-985C-22EBA3881694}"/>
              </a:ext>
            </a:extLst>
          </p:cNvPr>
          <p:cNvSpPr txBox="1"/>
          <p:nvPr/>
        </p:nvSpPr>
        <p:spPr>
          <a:xfrm>
            <a:off x="5521711" y="1967237"/>
            <a:ext cx="710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Comic Sans MS" panose="030F0902030302020204" pitchFamily="66" charset="0"/>
              </a:rPr>
              <a:t>15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014E3C-F058-7D42-BACE-476E0ACEB06A}"/>
              </a:ext>
            </a:extLst>
          </p:cNvPr>
          <p:cNvSpPr txBox="1"/>
          <p:nvPr/>
        </p:nvSpPr>
        <p:spPr>
          <a:xfrm>
            <a:off x="5863875" y="3478227"/>
            <a:ext cx="710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Comic Sans MS" panose="030F0902030302020204" pitchFamily="66" charset="0"/>
              </a:rPr>
              <a:t>20</a:t>
            </a: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F94FA19E-8FB3-284E-8000-83489AAE54D1}"/>
              </a:ext>
            </a:extLst>
          </p:cNvPr>
          <p:cNvSpPr/>
          <p:nvPr/>
        </p:nvSpPr>
        <p:spPr>
          <a:xfrm rot="19130849" flipH="1" flipV="1">
            <a:off x="5659514" y="2960783"/>
            <a:ext cx="892006" cy="920065"/>
          </a:xfrm>
          <a:prstGeom prst="arc">
            <a:avLst>
              <a:gd name="adj1" fmla="val 14858031"/>
              <a:gd name="adj2" fmla="val 991417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D12FC7-4054-0B41-BECD-73F318A31237}"/>
              </a:ext>
            </a:extLst>
          </p:cNvPr>
          <p:cNvSpPr txBox="1"/>
          <p:nvPr/>
        </p:nvSpPr>
        <p:spPr>
          <a:xfrm>
            <a:off x="6246739" y="1967236"/>
            <a:ext cx="710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Comic Sans MS" panose="030F0902030302020204" pitchFamily="66" charset="0"/>
              </a:rPr>
              <a:t>8</a:t>
            </a:r>
          </a:p>
        </p:txBody>
      </p:sp>
      <p:sp>
        <p:nvSpPr>
          <p:cNvPr id="22" name="Equals 21">
            <a:extLst>
              <a:ext uri="{FF2B5EF4-FFF2-40B4-BE49-F238E27FC236}">
                <a16:creationId xmlns:a16="http://schemas.microsoft.com/office/drawing/2014/main" id="{068385E9-4E4C-3349-B7C7-463BBE1A4A56}"/>
              </a:ext>
            </a:extLst>
          </p:cNvPr>
          <p:cNvSpPr/>
          <p:nvPr/>
        </p:nvSpPr>
        <p:spPr>
          <a:xfrm>
            <a:off x="7032104" y="2780929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823ECD6-B067-D94D-A6C4-D7848E36DF9F}"/>
                  </a:ext>
                </a:extLst>
              </p:cNvPr>
              <p:cNvSpPr/>
              <p:nvPr/>
            </p:nvSpPr>
            <p:spPr>
              <a:xfrm>
                <a:off x="7502599" y="2265667"/>
                <a:ext cx="923650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AU" altLang="en-US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823ECD6-B067-D94D-A6C4-D7848E36DF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2599" y="2265667"/>
                <a:ext cx="923650" cy="11330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D4DA9DA-1D48-CF4A-9CCE-518F22DC8099}"/>
              </a:ext>
            </a:extLst>
          </p:cNvPr>
          <p:cNvCxnSpPr>
            <a:cxnSpLocks/>
            <a:stCxn id="20" idx="0"/>
          </p:cNvCxnSpPr>
          <p:nvPr/>
        </p:nvCxnSpPr>
        <p:spPr>
          <a:xfrm flipH="1" flipV="1">
            <a:off x="6478432" y="1331462"/>
            <a:ext cx="1485992" cy="9342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705F9B9-5FF4-EA47-B71C-169ACD312317}"/>
              </a:ext>
            </a:extLst>
          </p:cNvPr>
          <p:cNvSpPr txBox="1"/>
          <p:nvPr/>
        </p:nvSpPr>
        <p:spPr>
          <a:xfrm>
            <a:off x="5591950" y="1015439"/>
            <a:ext cx="1152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Comic Sans MS" panose="030F0902030302020204" pitchFamily="66" charset="0"/>
              </a:rPr>
              <a:t>15 + 8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381DD14-3DCC-284D-8D95-CC043977DB27}"/>
              </a:ext>
            </a:extLst>
          </p:cNvPr>
          <p:cNvCxnSpPr>
            <a:cxnSpLocks/>
          </p:cNvCxnSpPr>
          <p:nvPr/>
        </p:nvCxnSpPr>
        <p:spPr>
          <a:xfrm flipH="1">
            <a:off x="6574692" y="3415781"/>
            <a:ext cx="1401901" cy="4933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C873B7D6-34AC-134E-A98D-07826E327EF7}"/>
                  </a:ext>
                </a:extLst>
              </p:cNvPr>
              <p:cNvSpPr/>
              <p:nvPr/>
            </p:nvSpPr>
            <p:spPr>
              <a:xfrm>
                <a:off x="1289605" y="4856674"/>
                <a:ext cx="1368152" cy="966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alt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4000" dirty="0">
                    <a:solidFill>
                      <a:srgbClr val="C00000"/>
                    </a:solidFill>
                  </a:rPr>
                  <a:t>−</a:t>
                </a:r>
                <a:r>
                  <a:rPr lang="en-GB" alt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C873B7D6-34AC-134E-A98D-07826E327E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605" y="4856674"/>
                <a:ext cx="1368152" cy="966675"/>
              </a:xfrm>
              <a:prstGeom prst="rect">
                <a:avLst/>
              </a:prstGeom>
              <a:blipFill>
                <a:blip r:embed="rId7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Equals 32">
            <a:extLst>
              <a:ext uri="{FF2B5EF4-FFF2-40B4-BE49-F238E27FC236}">
                <a16:creationId xmlns:a16="http://schemas.microsoft.com/office/drawing/2014/main" id="{12FAC746-353C-7843-AFD7-342CBA136109}"/>
              </a:ext>
            </a:extLst>
          </p:cNvPr>
          <p:cNvSpPr/>
          <p:nvPr/>
        </p:nvSpPr>
        <p:spPr>
          <a:xfrm>
            <a:off x="2639616" y="5200496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9BC91D7-033B-3444-A591-9323DA15FED7}"/>
                  </a:ext>
                </a:extLst>
              </p:cNvPr>
              <p:cNvSpPr/>
              <p:nvPr/>
            </p:nvSpPr>
            <p:spPr>
              <a:xfrm>
                <a:off x="3328012" y="4887107"/>
                <a:ext cx="1368152" cy="966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alt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4000" dirty="0">
                    <a:solidFill>
                      <a:srgbClr val="C00000"/>
                    </a:solidFill>
                  </a:rPr>
                  <a:t>−</a:t>
                </a:r>
                <a:r>
                  <a:rPr lang="en-GB" alt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9BC91D7-033B-3444-A591-9323DA15FE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8012" y="4887107"/>
                <a:ext cx="1368152" cy="966675"/>
              </a:xfrm>
              <a:prstGeom prst="rect">
                <a:avLst/>
              </a:prstGeom>
              <a:blipFill>
                <a:blip r:embed="rId8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Doughnut 34">
            <a:extLst>
              <a:ext uri="{FF2B5EF4-FFF2-40B4-BE49-F238E27FC236}">
                <a16:creationId xmlns:a16="http://schemas.microsoft.com/office/drawing/2014/main" id="{1887DD42-6BEA-894B-A149-7189D15F0B9A}"/>
              </a:ext>
            </a:extLst>
          </p:cNvPr>
          <p:cNvSpPr/>
          <p:nvPr/>
        </p:nvSpPr>
        <p:spPr>
          <a:xfrm rot="2298933">
            <a:off x="3081003" y="5197259"/>
            <a:ext cx="1779033" cy="501019"/>
          </a:xfrm>
          <a:prstGeom prst="donut">
            <a:avLst>
              <a:gd name="adj" fmla="val 5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Doughnut 35">
            <a:extLst>
              <a:ext uri="{FF2B5EF4-FFF2-40B4-BE49-F238E27FC236}">
                <a16:creationId xmlns:a16="http://schemas.microsoft.com/office/drawing/2014/main" id="{64850090-E4A0-F34B-95BF-8A2E38E5A4BE}"/>
              </a:ext>
            </a:extLst>
          </p:cNvPr>
          <p:cNvSpPr/>
          <p:nvPr/>
        </p:nvSpPr>
        <p:spPr>
          <a:xfrm rot="2947977">
            <a:off x="3749703" y="4450408"/>
            <a:ext cx="480966" cy="1808433"/>
          </a:xfrm>
          <a:prstGeom prst="donut">
            <a:avLst>
              <a:gd name="adj" fmla="val 5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E472EE24-E917-E744-837C-976BABC0EE2A}"/>
              </a:ext>
            </a:extLst>
          </p:cNvPr>
          <p:cNvSpPr/>
          <p:nvPr/>
        </p:nvSpPr>
        <p:spPr>
          <a:xfrm>
            <a:off x="3204519" y="3975766"/>
            <a:ext cx="530446" cy="966675"/>
          </a:xfrm>
          <a:prstGeom prst="arc">
            <a:avLst>
              <a:gd name="adj1" fmla="val 13541665"/>
              <a:gd name="adj2" fmla="val 44706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9C4F4BE8-87EB-3747-A49D-2C15B14403D8}"/>
              </a:ext>
            </a:extLst>
          </p:cNvPr>
          <p:cNvSpPr/>
          <p:nvPr/>
        </p:nvSpPr>
        <p:spPr>
          <a:xfrm flipH="1">
            <a:off x="4010234" y="3966159"/>
            <a:ext cx="530445" cy="966675"/>
          </a:xfrm>
          <a:prstGeom prst="arc">
            <a:avLst>
              <a:gd name="adj1" fmla="val 13541665"/>
              <a:gd name="adj2" fmla="val 44706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82B7AE2-AE4D-8A45-ACC1-BB4A56CE56B6}"/>
              </a:ext>
            </a:extLst>
          </p:cNvPr>
          <p:cNvSpPr txBox="1"/>
          <p:nvPr/>
        </p:nvSpPr>
        <p:spPr>
          <a:xfrm>
            <a:off x="3215680" y="4222250"/>
            <a:ext cx="710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Comic Sans MS" panose="030F0902030302020204" pitchFamily="66" charset="0"/>
              </a:rPr>
              <a:t>15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0B76DA7-0B87-F947-AD2A-B7B89069145B}"/>
              </a:ext>
            </a:extLst>
          </p:cNvPr>
          <p:cNvSpPr txBox="1"/>
          <p:nvPr/>
        </p:nvSpPr>
        <p:spPr>
          <a:xfrm>
            <a:off x="4105130" y="4186246"/>
            <a:ext cx="710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Comic Sans MS" panose="030F0902030302020204" pitchFamily="66" charset="0"/>
              </a:rPr>
              <a:t>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CD612D9-2471-744C-B891-B26E95C992D7}"/>
              </a:ext>
            </a:extLst>
          </p:cNvPr>
          <p:cNvSpPr txBox="1"/>
          <p:nvPr/>
        </p:nvSpPr>
        <p:spPr>
          <a:xfrm>
            <a:off x="3656992" y="5733257"/>
            <a:ext cx="710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Comic Sans MS" panose="030F0902030302020204" pitchFamily="66" charset="0"/>
              </a:rPr>
              <a:t>20</a:t>
            </a:r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70D7B883-96B0-7142-8C09-37CFA25145E5}"/>
              </a:ext>
            </a:extLst>
          </p:cNvPr>
          <p:cNvSpPr/>
          <p:nvPr/>
        </p:nvSpPr>
        <p:spPr>
          <a:xfrm rot="19130849" flipH="1" flipV="1">
            <a:off x="3480240" y="5265039"/>
            <a:ext cx="892006" cy="920065"/>
          </a:xfrm>
          <a:prstGeom prst="arc">
            <a:avLst>
              <a:gd name="adj1" fmla="val 14858031"/>
              <a:gd name="adj2" fmla="val 991417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quals 42">
            <a:extLst>
              <a:ext uri="{FF2B5EF4-FFF2-40B4-BE49-F238E27FC236}">
                <a16:creationId xmlns:a16="http://schemas.microsoft.com/office/drawing/2014/main" id="{A011642B-913C-E645-B0D7-8C4885387FC3}"/>
              </a:ext>
            </a:extLst>
          </p:cNvPr>
          <p:cNvSpPr/>
          <p:nvPr/>
        </p:nvSpPr>
        <p:spPr>
          <a:xfrm>
            <a:off x="4943872" y="5200496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13BCFE22-F8DA-3549-953D-6F70B40DFD5A}"/>
                  </a:ext>
                </a:extLst>
              </p:cNvPr>
              <p:cNvSpPr/>
              <p:nvPr/>
            </p:nvSpPr>
            <p:spPr>
              <a:xfrm>
                <a:off x="5447928" y="4744206"/>
                <a:ext cx="923650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AU" altLang="en-US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13BCFE22-F8DA-3549-953D-6F70B40DFD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7928" y="4744206"/>
                <a:ext cx="923650" cy="113306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704E02F-5456-B741-ABDA-C4E5734B0604}"/>
              </a:ext>
            </a:extLst>
          </p:cNvPr>
          <p:cNvCxnSpPr>
            <a:cxnSpLocks/>
          </p:cNvCxnSpPr>
          <p:nvPr/>
        </p:nvCxnSpPr>
        <p:spPr>
          <a:xfrm>
            <a:off x="6384032" y="4941168"/>
            <a:ext cx="110585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03942DC5-B39D-734C-A758-217B07A17F96}"/>
              </a:ext>
            </a:extLst>
          </p:cNvPr>
          <p:cNvSpPr txBox="1"/>
          <p:nvPr/>
        </p:nvSpPr>
        <p:spPr>
          <a:xfrm>
            <a:off x="7752190" y="4726306"/>
            <a:ext cx="1152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Comic Sans MS" panose="030F0902030302020204" pitchFamily="66" charset="0"/>
              </a:rPr>
              <a:t>15 − 8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45A50499-92CF-DB4D-95E4-BB5AC6FD565A}"/>
              </a:ext>
            </a:extLst>
          </p:cNvPr>
          <p:cNvSpPr txBox="1">
            <a:spLocks/>
          </p:cNvSpPr>
          <p:nvPr/>
        </p:nvSpPr>
        <p:spPr>
          <a:xfrm>
            <a:off x="1258725" y="-31840"/>
            <a:ext cx="9790275" cy="8382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en-IE" altLang="en-US" dirty="0"/>
              <a:t>Add &amp; Subtract</a:t>
            </a:r>
            <a:r>
              <a:rPr lang="en-IE" altLang="en-US" sz="3200" dirty="0"/>
              <a:t>—</a:t>
            </a:r>
            <a:r>
              <a:rPr lang="en-IE" altLang="en-US" sz="3200" dirty="0">
                <a:solidFill>
                  <a:srgbClr val="C00000"/>
                </a:solidFill>
              </a:rPr>
              <a:t>unlike denominators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12" grpId="0" animBg="1"/>
      <p:bldP spid="10" grpId="0" animBg="1"/>
      <p:bldP spid="14" grpId="0" animBg="1"/>
      <p:bldP spid="13" grpId="0" animBg="1"/>
      <p:bldP spid="16" grpId="0" animBg="1"/>
      <p:bldP spid="17" grpId="0"/>
      <p:bldP spid="19" grpId="0"/>
      <p:bldP spid="18" grpId="0" animBg="1"/>
      <p:bldP spid="21" grpId="0"/>
      <p:bldP spid="22" grpId="0" animBg="1"/>
      <p:bldP spid="20" grpId="0"/>
      <p:bldP spid="26" grpId="0"/>
      <p:bldP spid="32" grpId="0"/>
      <p:bldP spid="33" grpId="0" animBg="1"/>
      <p:bldP spid="34" grpId="0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 animBg="1"/>
      <p:bldP spid="43" grpId="0" animBg="1"/>
      <p:bldP spid="44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84F94C-0D83-E842-8B38-77A64CA5F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346" y="1427728"/>
            <a:ext cx="2120900" cy="2260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57E1DAF-8C7D-AE4F-BC32-88DD7529F4CA}"/>
                  </a:ext>
                </a:extLst>
              </p:cNvPr>
              <p:cNvSpPr/>
              <p:nvPr/>
            </p:nvSpPr>
            <p:spPr>
              <a:xfrm>
                <a:off x="1143000" y="2462323"/>
                <a:ext cx="1747714" cy="966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AU" alt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4000" dirty="0">
                    <a:solidFill>
                      <a:srgbClr val="C00000"/>
                    </a:solidFill>
                  </a:rPr>
                  <a:t>+</a:t>
                </a:r>
                <a:r>
                  <a:rPr lang="en-GB" alt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57E1DAF-8C7D-AE4F-BC32-88DD7529F4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462323"/>
                <a:ext cx="1747714" cy="966162"/>
              </a:xfrm>
              <a:prstGeom prst="rect">
                <a:avLst/>
              </a:prstGeom>
              <a:blipFill>
                <a:blip r:embed="rId4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C072DB8-DE4D-8346-AFA0-86A351D75584}"/>
                  </a:ext>
                </a:extLst>
              </p:cNvPr>
              <p:cNvSpPr/>
              <p:nvPr/>
            </p:nvSpPr>
            <p:spPr>
              <a:xfrm>
                <a:off x="3163402" y="2488230"/>
                <a:ext cx="1731071" cy="966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AU" alt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4000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C072DB8-DE4D-8346-AFA0-86A351D755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402" y="2488230"/>
                <a:ext cx="1731071" cy="966675"/>
              </a:xfrm>
              <a:prstGeom prst="rect">
                <a:avLst/>
              </a:prstGeom>
              <a:blipFill>
                <a:blip r:embed="rId5"/>
                <a:stretch>
                  <a:fillRect b="-132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oughnut 8">
            <a:extLst>
              <a:ext uri="{FF2B5EF4-FFF2-40B4-BE49-F238E27FC236}">
                <a16:creationId xmlns:a16="http://schemas.microsoft.com/office/drawing/2014/main" id="{03BA1D05-485D-3C45-B790-E632DB0D0218}"/>
              </a:ext>
            </a:extLst>
          </p:cNvPr>
          <p:cNvSpPr/>
          <p:nvPr/>
        </p:nvSpPr>
        <p:spPr>
          <a:xfrm rot="1804377">
            <a:off x="2971216" y="2778645"/>
            <a:ext cx="1891961" cy="534888"/>
          </a:xfrm>
          <a:prstGeom prst="donut">
            <a:avLst>
              <a:gd name="adj" fmla="val 5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Doughnut 11">
            <a:extLst>
              <a:ext uri="{FF2B5EF4-FFF2-40B4-BE49-F238E27FC236}">
                <a16:creationId xmlns:a16="http://schemas.microsoft.com/office/drawing/2014/main" id="{FECFF38C-3F45-3343-BA83-BDE3A7E43ECD}"/>
              </a:ext>
            </a:extLst>
          </p:cNvPr>
          <p:cNvSpPr/>
          <p:nvPr/>
        </p:nvSpPr>
        <p:spPr>
          <a:xfrm rot="3482699">
            <a:off x="3522847" y="2111443"/>
            <a:ext cx="480966" cy="1869290"/>
          </a:xfrm>
          <a:prstGeom prst="donut">
            <a:avLst>
              <a:gd name="adj" fmla="val 5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0D68F9E5-F7DC-1C47-8097-FCFD63B482D8}"/>
              </a:ext>
            </a:extLst>
          </p:cNvPr>
          <p:cNvSpPr/>
          <p:nvPr/>
        </p:nvSpPr>
        <p:spPr>
          <a:xfrm>
            <a:off x="3313638" y="1624075"/>
            <a:ext cx="530446" cy="966675"/>
          </a:xfrm>
          <a:prstGeom prst="arc">
            <a:avLst>
              <a:gd name="adj1" fmla="val 13541665"/>
              <a:gd name="adj2" fmla="val 44706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70A57A9-8853-3B45-BD63-54D0F968E521}"/>
              </a:ext>
            </a:extLst>
          </p:cNvPr>
          <p:cNvSpPr/>
          <p:nvPr/>
        </p:nvSpPr>
        <p:spPr>
          <a:xfrm flipH="1">
            <a:off x="3972133" y="1624074"/>
            <a:ext cx="530445" cy="966675"/>
          </a:xfrm>
          <a:prstGeom prst="arc">
            <a:avLst>
              <a:gd name="adj1" fmla="val 13541665"/>
              <a:gd name="adj2" fmla="val 44706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quals 12">
            <a:extLst>
              <a:ext uri="{FF2B5EF4-FFF2-40B4-BE49-F238E27FC236}">
                <a16:creationId xmlns:a16="http://schemas.microsoft.com/office/drawing/2014/main" id="{2FFAEF90-75F5-BC44-A5A2-7E4F8994C20A}"/>
              </a:ext>
            </a:extLst>
          </p:cNvPr>
          <p:cNvSpPr/>
          <p:nvPr/>
        </p:nvSpPr>
        <p:spPr>
          <a:xfrm>
            <a:off x="2519387" y="2802580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Equals 15">
            <a:extLst>
              <a:ext uri="{FF2B5EF4-FFF2-40B4-BE49-F238E27FC236}">
                <a16:creationId xmlns:a16="http://schemas.microsoft.com/office/drawing/2014/main" id="{1FD8B693-2701-C647-9546-DEAE9F660D9F}"/>
              </a:ext>
            </a:extLst>
          </p:cNvPr>
          <p:cNvSpPr/>
          <p:nvPr/>
        </p:nvSpPr>
        <p:spPr>
          <a:xfrm>
            <a:off x="4810320" y="2787354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6FA4023-DA0A-FC4F-985C-22EBA3881694}"/>
                  </a:ext>
                </a:extLst>
              </p:cNvPr>
              <p:cNvSpPr txBox="1"/>
              <p:nvPr/>
            </p:nvSpPr>
            <p:spPr>
              <a:xfrm>
                <a:off x="5253492" y="1996188"/>
                <a:ext cx="71081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200" dirty="0">
                  <a:solidFill>
                    <a:srgbClr val="C00000"/>
                  </a:solidFill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6FA4023-DA0A-FC4F-985C-22EBA38816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492" y="1996188"/>
                <a:ext cx="710816" cy="430887"/>
              </a:xfrm>
              <a:prstGeom prst="rect">
                <a:avLst/>
              </a:prstGeom>
              <a:blipFill>
                <a:blip r:embed="rId6"/>
                <a:stretch>
                  <a:fillRect l="-11207" t="-8451" b="-2816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014E3C-F058-7D42-BACE-476E0ACEB06A}"/>
                  </a:ext>
                </a:extLst>
              </p:cNvPr>
              <p:cNvSpPr txBox="1"/>
              <p:nvPr/>
            </p:nvSpPr>
            <p:spPr>
              <a:xfrm>
                <a:off x="5738313" y="3498157"/>
                <a:ext cx="92365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200" dirty="0">
                  <a:solidFill>
                    <a:srgbClr val="C00000"/>
                  </a:solidFill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014E3C-F058-7D42-BACE-476E0ACEB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8313" y="3498157"/>
                <a:ext cx="923650" cy="430887"/>
              </a:xfrm>
              <a:prstGeom prst="rect">
                <a:avLst/>
              </a:prstGeom>
              <a:blipFill>
                <a:blip r:embed="rId7"/>
                <a:stretch>
                  <a:fillRect l="-8553" t="-9859" b="-267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>
            <a:extLst>
              <a:ext uri="{FF2B5EF4-FFF2-40B4-BE49-F238E27FC236}">
                <a16:creationId xmlns:a16="http://schemas.microsoft.com/office/drawing/2014/main" id="{F94FA19E-8FB3-284E-8000-83489AAE54D1}"/>
              </a:ext>
            </a:extLst>
          </p:cNvPr>
          <p:cNvSpPr/>
          <p:nvPr/>
        </p:nvSpPr>
        <p:spPr>
          <a:xfrm rot="19130849" flipH="1" flipV="1">
            <a:off x="5568472" y="3104799"/>
            <a:ext cx="892006" cy="920065"/>
          </a:xfrm>
          <a:prstGeom prst="arc">
            <a:avLst>
              <a:gd name="adj1" fmla="val 14858031"/>
              <a:gd name="adj2" fmla="val 991417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8D12FC7-4054-0B41-BECD-73F318A31237}"/>
                  </a:ext>
                </a:extLst>
              </p:cNvPr>
              <p:cNvSpPr txBox="1"/>
              <p:nvPr/>
            </p:nvSpPr>
            <p:spPr>
              <a:xfrm>
                <a:off x="6200138" y="1999262"/>
                <a:ext cx="71081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3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200" dirty="0">
                  <a:solidFill>
                    <a:srgbClr val="C00000"/>
                  </a:solidFill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8D12FC7-4054-0B41-BECD-73F318A31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0138" y="1999262"/>
                <a:ext cx="710816" cy="430887"/>
              </a:xfrm>
              <a:prstGeom prst="rect">
                <a:avLst/>
              </a:prstGeom>
              <a:blipFill>
                <a:blip r:embed="rId8"/>
                <a:stretch>
                  <a:fillRect l="-11111" t="-9859" b="-267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Equals 21">
            <a:extLst>
              <a:ext uri="{FF2B5EF4-FFF2-40B4-BE49-F238E27FC236}">
                <a16:creationId xmlns:a16="http://schemas.microsoft.com/office/drawing/2014/main" id="{068385E9-4E4C-3349-B7C7-463BBE1A4A56}"/>
              </a:ext>
            </a:extLst>
          </p:cNvPr>
          <p:cNvSpPr/>
          <p:nvPr/>
        </p:nvSpPr>
        <p:spPr>
          <a:xfrm>
            <a:off x="7032104" y="2780929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823ECD6-B067-D94D-A6C4-D7848E36DF9F}"/>
                  </a:ext>
                </a:extLst>
              </p:cNvPr>
              <p:cNvSpPr/>
              <p:nvPr/>
            </p:nvSpPr>
            <p:spPr>
              <a:xfrm>
                <a:off x="7502599" y="2265666"/>
                <a:ext cx="1154034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AU" alt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altLang="en-US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alt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AU" altLang="en-US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823ECD6-B067-D94D-A6C4-D7848E36DF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2599" y="2265666"/>
                <a:ext cx="1154034" cy="112947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D4DA9DA-1D48-CF4A-9CCE-518F22DC8099}"/>
              </a:ext>
            </a:extLst>
          </p:cNvPr>
          <p:cNvCxnSpPr>
            <a:cxnSpLocks/>
            <a:stCxn id="20" idx="0"/>
          </p:cNvCxnSpPr>
          <p:nvPr/>
        </p:nvCxnSpPr>
        <p:spPr>
          <a:xfrm flipH="1" flipV="1">
            <a:off x="6478436" y="1331462"/>
            <a:ext cx="1601180" cy="9342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705F9B9-5FF4-EA47-B71C-169ACD312317}"/>
                  </a:ext>
                </a:extLst>
              </p:cNvPr>
              <p:cNvSpPr txBox="1"/>
              <p:nvPr/>
            </p:nvSpPr>
            <p:spPr>
              <a:xfrm>
                <a:off x="5401653" y="1015439"/>
                <a:ext cx="202588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 + 3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 = 7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200" dirty="0">
                  <a:solidFill>
                    <a:srgbClr val="C00000"/>
                  </a:solidFill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705F9B9-5FF4-EA47-B71C-169ACD312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1653" y="1015439"/>
                <a:ext cx="2025889" cy="430887"/>
              </a:xfrm>
              <a:prstGeom prst="rect">
                <a:avLst/>
              </a:prstGeom>
              <a:blipFill>
                <a:blip r:embed="rId10"/>
                <a:stretch>
                  <a:fillRect l="-3916" t="-10000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381DD14-3DCC-284D-8D95-CC043977DB27}"/>
              </a:ext>
            </a:extLst>
          </p:cNvPr>
          <p:cNvCxnSpPr>
            <a:cxnSpLocks/>
          </p:cNvCxnSpPr>
          <p:nvPr/>
        </p:nvCxnSpPr>
        <p:spPr>
          <a:xfrm flipH="1">
            <a:off x="6574692" y="3415781"/>
            <a:ext cx="1401901" cy="4933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C873B7D6-34AC-134E-A98D-07826E327EF7}"/>
                  </a:ext>
                </a:extLst>
              </p:cNvPr>
              <p:cNvSpPr/>
              <p:nvPr/>
            </p:nvSpPr>
            <p:spPr>
              <a:xfrm>
                <a:off x="1179187" y="4856673"/>
                <a:ext cx="1478570" cy="966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AU" alt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4000" dirty="0">
                    <a:solidFill>
                      <a:srgbClr val="C00000"/>
                    </a:solidFill>
                  </a:rPr>
                  <a:t>−</a:t>
                </a:r>
                <a:r>
                  <a:rPr lang="en-GB" alt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C873B7D6-34AC-134E-A98D-07826E327E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187" y="4856673"/>
                <a:ext cx="1478570" cy="966162"/>
              </a:xfrm>
              <a:prstGeom prst="rect">
                <a:avLst/>
              </a:prstGeom>
              <a:blipFill>
                <a:blip r:embed="rId11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Equals 32">
            <a:extLst>
              <a:ext uri="{FF2B5EF4-FFF2-40B4-BE49-F238E27FC236}">
                <a16:creationId xmlns:a16="http://schemas.microsoft.com/office/drawing/2014/main" id="{12FAC746-353C-7843-AFD7-342CBA136109}"/>
              </a:ext>
            </a:extLst>
          </p:cNvPr>
          <p:cNvSpPr/>
          <p:nvPr/>
        </p:nvSpPr>
        <p:spPr>
          <a:xfrm>
            <a:off x="2639616" y="5200496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9BC91D7-033B-3444-A591-9323DA15FED7}"/>
                  </a:ext>
                </a:extLst>
              </p:cNvPr>
              <p:cNvSpPr/>
              <p:nvPr/>
            </p:nvSpPr>
            <p:spPr>
              <a:xfrm>
                <a:off x="3328012" y="4887106"/>
                <a:ext cx="1503320" cy="966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AU" alt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4000" dirty="0">
                    <a:solidFill>
                      <a:srgbClr val="C00000"/>
                    </a:solidFill>
                  </a:rPr>
                  <a:t>−</a:t>
                </a:r>
                <a:r>
                  <a:rPr lang="en-GB" alt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alt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9BC91D7-033B-3444-A591-9323DA15FE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8012" y="4887106"/>
                <a:ext cx="1503320" cy="966162"/>
              </a:xfrm>
              <a:prstGeom prst="rect">
                <a:avLst/>
              </a:prstGeom>
              <a:blipFill>
                <a:blip r:embed="rId12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Doughnut 34">
            <a:extLst>
              <a:ext uri="{FF2B5EF4-FFF2-40B4-BE49-F238E27FC236}">
                <a16:creationId xmlns:a16="http://schemas.microsoft.com/office/drawing/2014/main" id="{1887DD42-6BEA-894B-A149-7189D15F0B9A}"/>
              </a:ext>
            </a:extLst>
          </p:cNvPr>
          <p:cNvSpPr/>
          <p:nvPr/>
        </p:nvSpPr>
        <p:spPr>
          <a:xfrm rot="2298933">
            <a:off x="3164249" y="5150672"/>
            <a:ext cx="1779033" cy="501019"/>
          </a:xfrm>
          <a:prstGeom prst="donut">
            <a:avLst>
              <a:gd name="adj" fmla="val 5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Doughnut 35">
            <a:extLst>
              <a:ext uri="{FF2B5EF4-FFF2-40B4-BE49-F238E27FC236}">
                <a16:creationId xmlns:a16="http://schemas.microsoft.com/office/drawing/2014/main" id="{64850090-E4A0-F34B-95BF-8A2E38E5A4BE}"/>
              </a:ext>
            </a:extLst>
          </p:cNvPr>
          <p:cNvSpPr/>
          <p:nvPr/>
        </p:nvSpPr>
        <p:spPr>
          <a:xfrm rot="2947977">
            <a:off x="3749703" y="4450408"/>
            <a:ext cx="480966" cy="1808433"/>
          </a:xfrm>
          <a:prstGeom prst="donut">
            <a:avLst>
              <a:gd name="adj" fmla="val 5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E472EE24-E917-E744-837C-976BABC0EE2A}"/>
              </a:ext>
            </a:extLst>
          </p:cNvPr>
          <p:cNvSpPr/>
          <p:nvPr/>
        </p:nvSpPr>
        <p:spPr>
          <a:xfrm>
            <a:off x="3204519" y="3975766"/>
            <a:ext cx="530446" cy="966675"/>
          </a:xfrm>
          <a:prstGeom prst="arc">
            <a:avLst>
              <a:gd name="adj1" fmla="val 13541665"/>
              <a:gd name="adj2" fmla="val 44706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9C4F4BE8-87EB-3747-A49D-2C15B14403D8}"/>
              </a:ext>
            </a:extLst>
          </p:cNvPr>
          <p:cNvSpPr/>
          <p:nvPr/>
        </p:nvSpPr>
        <p:spPr>
          <a:xfrm flipH="1">
            <a:off x="4010234" y="3966159"/>
            <a:ext cx="530445" cy="966675"/>
          </a:xfrm>
          <a:prstGeom prst="arc">
            <a:avLst>
              <a:gd name="adj1" fmla="val 13541665"/>
              <a:gd name="adj2" fmla="val 44706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82B7AE2-AE4D-8A45-ACC1-BB4A56CE56B6}"/>
                  </a:ext>
                </a:extLst>
              </p:cNvPr>
              <p:cNvSpPr txBox="1"/>
              <p:nvPr/>
            </p:nvSpPr>
            <p:spPr>
              <a:xfrm>
                <a:off x="3215680" y="4222250"/>
                <a:ext cx="71081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200" dirty="0">
                  <a:solidFill>
                    <a:srgbClr val="C00000"/>
                  </a:solidFill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82B7AE2-AE4D-8A45-ACC1-BB4A56CE56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680" y="4222250"/>
                <a:ext cx="710816" cy="430887"/>
              </a:xfrm>
              <a:prstGeom prst="rect">
                <a:avLst/>
              </a:prstGeom>
              <a:blipFill>
                <a:blip r:embed="rId13"/>
                <a:stretch>
                  <a:fillRect l="-11207" t="-10000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0B76DA7-0B87-F947-AD2A-B7B89069145B}"/>
                  </a:ext>
                </a:extLst>
              </p:cNvPr>
              <p:cNvSpPr txBox="1"/>
              <p:nvPr/>
            </p:nvSpPr>
            <p:spPr>
              <a:xfrm>
                <a:off x="4105130" y="4186246"/>
                <a:ext cx="71081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3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200" dirty="0">
                  <a:solidFill>
                    <a:srgbClr val="C00000"/>
                  </a:solidFill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0B76DA7-0B87-F947-AD2A-B7B8906914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130" y="4186246"/>
                <a:ext cx="710816" cy="430887"/>
              </a:xfrm>
              <a:prstGeom prst="rect">
                <a:avLst/>
              </a:prstGeom>
              <a:blipFill>
                <a:blip r:embed="rId14"/>
                <a:stretch>
                  <a:fillRect l="-11111" t="-10000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CD612D9-2471-744C-B891-B26E95C992D7}"/>
                  </a:ext>
                </a:extLst>
              </p:cNvPr>
              <p:cNvSpPr txBox="1"/>
              <p:nvPr/>
            </p:nvSpPr>
            <p:spPr>
              <a:xfrm>
                <a:off x="3587441" y="5739565"/>
                <a:ext cx="84558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200" dirty="0">
                  <a:solidFill>
                    <a:srgbClr val="C00000"/>
                  </a:solidFill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CD612D9-2471-744C-B891-B26E95C992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7441" y="5739565"/>
                <a:ext cx="845585" cy="430887"/>
              </a:xfrm>
              <a:prstGeom prst="rect">
                <a:avLst/>
              </a:prstGeom>
              <a:blipFill>
                <a:blip r:embed="rId15"/>
                <a:stretch>
                  <a:fillRect l="-9353" t="-10000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>
            <a:extLst>
              <a:ext uri="{FF2B5EF4-FFF2-40B4-BE49-F238E27FC236}">
                <a16:creationId xmlns:a16="http://schemas.microsoft.com/office/drawing/2014/main" id="{70D7B883-96B0-7142-8C09-37CFA25145E5}"/>
              </a:ext>
            </a:extLst>
          </p:cNvPr>
          <p:cNvSpPr/>
          <p:nvPr/>
        </p:nvSpPr>
        <p:spPr>
          <a:xfrm rot="19130849" flipH="1" flipV="1">
            <a:off x="3480240" y="5265039"/>
            <a:ext cx="892006" cy="920065"/>
          </a:xfrm>
          <a:prstGeom prst="arc">
            <a:avLst>
              <a:gd name="adj1" fmla="val 14858031"/>
              <a:gd name="adj2" fmla="val 991417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quals 42">
            <a:extLst>
              <a:ext uri="{FF2B5EF4-FFF2-40B4-BE49-F238E27FC236}">
                <a16:creationId xmlns:a16="http://schemas.microsoft.com/office/drawing/2014/main" id="{A011642B-913C-E645-B0D7-8C4885387FC3}"/>
              </a:ext>
            </a:extLst>
          </p:cNvPr>
          <p:cNvSpPr/>
          <p:nvPr/>
        </p:nvSpPr>
        <p:spPr>
          <a:xfrm>
            <a:off x="4943872" y="5200496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13BCFE22-F8DA-3549-953D-6F70B40DFD5A}"/>
                  </a:ext>
                </a:extLst>
              </p:cNvPr>
              <p:cNvSpPr/>
              <p:nvPr/>
            </p:nvSpPr>
            <p:spPr>
              <a:xfrm>
                <a:off x="5368110" y="4773477"/>
                <a:ext cx="1154034" cy="10411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AU" alt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altLang="en-US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alt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AU" altLang="en-US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13BCFE22-F8DA-3549-953D-6F70B40DFD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110" y="4773477"/>
                <a:ext cx="1154034" cy="104111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704E02F-5456-B741-ABDA-C4E5734B0604}"/>
              </a:ext>
            </a:extLst>
          </p:cNvPr>
          <p:cNvCxnSpPr>
            <a:cxnSpLocks/>
            <a:endCxn id="49" idx="1"/>
          </p:cNvCxnSpPr>
          <p:nvPr/>
        </p:nvCxnSpPr>
        <p:spPr>
          <a:xfrm flipV="1">
            <a:off x="6088796" y="4535231"/>
            <a:ext cx="1378098" cy="4197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3942DC5-B39D-734C-A758-217B07A17F96}"/>
                  </a:ext>
                </a:extLst>
              </p:cNvPr>
              <p:cNvSpPr txBox="1"/>
              <p:nvPr/>
            </p:nvSpPr>
            <p:spPr>
              <a:xfrm>
                <a:off x="7466895" y="4319788"/>
                <a:ext cx="194421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 − 3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200" dirty="0">
                    <a:solidFill>
                      <a:srgbClr val="C00000"/>
                    </a:solidFill>
                    <a:latin typeface="Comic Sans MS" panose="030F0902030302020204" pitchFamily="66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200" dirty="0">
                  <a:solidFill>
                    <a:srgbClr val="C00000"/>
                  </a:solidFill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3942DC5-B39D-734C-A758-217B07A17F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6895" y="4319788"/>
                <a:ext cx="1944211" cy="430887"/>
              </a:xfrm>
              <a:prstGeom prst="rect">
                <a:avLst/>
              </a:prstGeom>
              <a:blipFill>
                <a:blip r:embed="rId17"/>
                <a:stretch>
                  <a:fillRect l="-4075" t="-10000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itle 1">
            <a:extLst>
              <a:ext uri="{FF2B5EF4-FFF2-40B4-BE49-F238E27FC236}">
                <a16:creationId xmlns:a16="http://schemas.microsoft.com/office/drawing/2014/main" id="{45A50499-92CF-DB4D-95E4-BB5AC6FD565A}"/>
              </a:ext>
            </a:extLst>
          </p:cNvPr>
          <p:cNvSpPr txBox="1">
            <a:spLocks/>
          </p:cNvSpPr>
          <p:nvPr/>
        </p:nvSpPr>
        <p:spPr>
          <a:xfrm>
            <a:off x="1143001" y="-31840"/>
            <a:ext cx="9905999" cy="8382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en-IE" altLang="en-US" dirty="0"/>
              <a:t>Add &amp; Subtract</a:t>
            </a:r>
            <a:r>
              <a:rPr lang="en-IE" altLang="en-US" sz="3200" dirty="0"/>
              <a:t>—</a:t>
            </a:r>
            <a:r>
              <a:rPr lang="en-IE" altLang="en-US" sz="3200" dirty="0">
                <a:solidFill>
                  <a:srgbClr val="C00000"/>
                </a:solidFill>
              </a:rPr>
              <a:t>different algebraic denominators</a:t>
            </a:r>
          </a:p>
        </p:txBody>
      </p:sp>
      <p:sp>
        <p:nvSpPr>
          <p:cNvPr id="46" name="Equals 45">
            <a:extLst>
              <a:ext uri="{FF2B5EF4-FFF2-40B4-BE49-F238E27FC236}">
                <a16:creationId xmlns:a16="http://schemas.microsoft.com/office/drawing/2014/main" id="{E60CDD2B-0C42-854C-B05A-DF7BF1BBE7B5}"/>
              </a:ext>
            </a:extLst>
          </p:cNvPr>
          <p:cNvSpPr/>
          <p:nvPr/>
        </p:nvSpPr>
        <p:spPr>
          <a:xfrm>
            <a:off x="8695224" y="2730572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61E1969-8CC4-AE44-99FD-A64900D63998}"/>
                  </a:ext>
                </a:extLst>
              </p:cNvPr>
              <p:cNvSpPr/>
              <p:nvPr/>
            </p:nvSpPr>
            <p:spPr>
              <a:xfrm>
                <a:off x="9153005" y="2301667"/>
                <a:ext cx="1857303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AU" altLang="en-US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61E1969-8CC4-AE44-99FD-A64900D639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3005" y="2301667"/>
                <a:ext cx="1857303" cy="112947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Equals 50">
            <a:extLst>
              <a:ext uri="{FF2B5EF4-FFF2-40B4-BE49-F238E27FC236}">
                <a16:creationId xmlns:a16="http://schemas.microsoft.com/office/drawing/2014/main" id="{460362ED-BEB5-1540-B221-E781FA676814}"/>
              </a:ext>
            </a:extLst>
          </p:cNvPr>
          <p:cNvSpPr/>
          <p:nvPr/>
        </p:nvSpPr>
        <p:spPr>
          <a:xfrm>
            <a:off x="6450496" y="5175815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C361A685-FB25-6548-A7B5-A2AAC2B656A2}"/>
                  </a:ext>
                </a:extLst>
              </p:cNvPr>
              <p:cNvSpPr/>
              <p:nvPr/>
            </p:nvSpPr>
            <p:spPr>
              <a:xfrm>
                <a:off x="6850525" y="4833759"/>
                <a:ext cx="1857303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AU" altLang="en-US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C361A685-FB25-6548-A7B5-A2AAC2B656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525" y="4833759"/>
                <a:ext cx="1857303" cy="113306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595C83A-7653-924B-984E-BE4E380DBE57}"/>
              </a:ext>
            </a:extLst>
          </p:cNvPr>
          <p:cNvCxnSpPr/>
          <p:nvPr/>
        </p:nvCxnSpPr>
        <p:spPr>
          <a:xfrm>
            <a:off x="10200456" y="2427075"/>
            <a:ext cx="288032" cy="37550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5C886CA-D6AD-6246-8962-BE7E3231129D}"/>
              </a:ext>
            </a:extLst>
          </p:cNvPr>
          <p:cNvCxnSpPr/>
          <p:nvPr/>
        </p:nvCxnSpPr>
        <p:spPr>
          <a:xfrm>
            <a:off x="9840416" y="2996953"/>
            <a:ext cx="288032" cy="37550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3" name="Equals 52">
            <a:extLst>
              <a:ext uri="{FF2B5EF4-FFF2-40B4-BE49-F238E27FC236}">
                <a16:creationId xmlns:a16="http://schemas.microsoft.com/office/drawing/2014/main" id="{E1170E9D-EEB5-6B40-8E22-2E15954208BC}"/>
              </a:ext>
            </a:extLst>
          </p:cNvPr>
          <p:cNvSpPr/>
          <p:nvPr/>
        </p:nvSpPr>
        <p:spPr>
          <a:xfrm>
            <a:off x="8656633" y="1245597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50F3A667-3AA9-3849-9DEF-10A17BE36BBF}"/>
                  </a:ext>
                </a:extLst>
              </p:cNvPr>
              <p:cNvSpPr/>
              <p:nvPr/>
            </p:nvSpPr>
            <p:spPr>
              <a:xfrm>
                <a:off x="9055780" y="806360"/>
                <a:ext cx="928010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AU" altLang="en-US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50F3A667-3AA9-3849-9DEF-10A17BE36B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5780" y="806360"/>
                <a:ext cx="928010" cy="112947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D8E9654-4FEB-1B4E-A73A-44989D98F050}"/>
              </a:ext>
            </a:extLst>
          </p:cNvPr>
          <p:cNvCxnSpPr/>
          <p:nvPr/>
        </p:nvCxnSpPr>
        <p:spPr>
          <a:xfrm>
            <a:off x="7896200" y="4997712"/>
            <a:ext cx="288032" cy="37550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CD43C16-2F34-F040-B551-643EDFADFD86}"/>
              </a:ext>
            </a:extLst>
          </p:cNvPr>
          <p:cNvCxnSpPr/>
          <p:nvPr/>
        </p:nvCxnSpPr>
        <p:spPr>
          <a:xfrm>
            <a:off x="7608168" y="5589241"/>
            <a:ext cx="288032" cy="37550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7" name="Equals 56">
            <a:extLst>
              <a:ext uri="{FF2B5EF4-FFF2-40B4-BE49-F238E27FC236}">
                <a16:creationId xmlns:a16="http://schemas.microsoft.com/office/drawing/2014/main" id="{8F93A015-9875-EB49-8F9C-8F3D28127BED}"/>
              </a:ext>
            </a:extLst>
          </p:cNvPr>
          <p:cNvSpPr/>
          <p:nvPr/>
        </p:nvSpPr>
        <p:spPr>
          <a:xfrm>
            <a:off x="8616280" y="5301209"/>
            <a:ext cx="457780" cy="3887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D3D04E60-9D7B-154D-81A1-81236937B9DF}"/>
                  </a:ext>
                </a:extLst>
              </p:cNvPr>
              <p:cNvSpPr/>
              <p:nvPr/>
            </p:nvSpPr>
            <p:spPr>
              <a:xfrm>
                <a:off x="9063233" y="4816214"/>
                <a:ext cx="928010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alt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AU" altLang="en-US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D3D04E60-9D7B-154D-81A1-81236937B9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3233" y="4816214"/>
                <a:ext cx="928010" cy="113306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519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12" grpId="0" animBg="1"/>
      <p:bldP spid="10" grpId="0" animBg="1"/>
      <p:bldP spid="14" grpId="0" animBg="1"/>
      <p:bldP spid="13" grpId="0" animBg="1"/>
      <p:bldP spid="16" grpId="0" animBg="1"/>
      <p:bldP spid="17" grpId="0"/>
      <p:bldP spid="19" grpId="0"/>
      <p:bldP spid="18" grpId="0" animBg="1"/>
      <p:bldP spid="21" grpId="0"/>
      <p:bldP spid="22" grpId="0" animBg="1"/>
      <p:bldP spid="20" grpId="0"/>
      <p:bldP spid="26" grpId="0"/>
      <p:bldP spid="32" grpId="0"/>
      <p:bldP spid="33" grpId="0" animBg="1"/>
      <p:bldP spid="34" grpId="0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 animBg="1"/>
      <p:bldP spid="43" grpId="0" animBg="1"/>
      <p:bldP spid="44" grpId="0"/>
      <p:bldP spid="49" grpId="0"/>
      <p:bldP spid="46" grpId="0" animBg="1"/>
      <p:bldP spid="48" grpId="0"/>
      <p:bldP spid="51" grpId="0" animBg="1"/>
      <p:bldP spid="52" grpId="0"/>
      <p:bldP spid="53" grpId="0" animBg="1"/>
      <p:bldP spid="54" grpId="0"/>
      <p:bldP spid="57" grpId="0" animBg="1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583D7-0B89-4311-A121-FCAEE713031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GB" sz="6000" i="1" u="sng" dirty="0"/>
              <a:t>TOP TIP FOR THE EXAM!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3DA472-FE5C-4507-8274-6BE230D40D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5167311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GB" dirty="0"/>
                  <a:t>Here are the following rules that you will NEED to learn for the exam.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f>
                            <m:fPr>
                              <m:ctrlPr>
                                <a:rPr lang="en-GB" sz="4400" i="1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i="0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400" i="0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440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4400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4400" b="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4400" dirty="0">
                  <a:solidFill>
                    <a:schemeClr val="accent1">
                      <a:lumMod val="75000"/>
                    </a:schemeClr>
                  </a:solidFill>
                  <a:latin typeface="+mj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f>
                            <m:fPr>
                              <m:ctrlPr>
                                <a:rPr lang="en-GB" sz="4400" i="1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b="0" i="0" dirty="0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400" b="0" i="0" dirty="0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4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440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4400" b="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sz="4400" b="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4400" dirty="0">
                  <a:solidFill>
                    <a:schemeClr val="accent1">
                      <a:lumMod val="75000"/>
                    </a:schemeClr>
                  </a:solidFill>
                  <a:latin typeface="+mj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f>
                            <m:fPr>
                              <m:ctrlPr>
                                <a:rPr lang="en-GB" sz="4400" i="1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400" b="0" i="0" dirty="0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GB" sz="4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440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4400" b="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GB" sz="4400" b="0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4400" dirty="0">
                  <a:solidFill>
                    <a:schemeClr val="accent1">
                      <a:lumMod val="75000"/>
                    </a:schemeClr>
                  </a:solidFill>
                  <a:latin typeface="+mj-lt"/>
                </a:endParaRPr>
              </a:p>
              <a:p>
                <a:pPr marL="0" indent="0">
                  <a:buNone/>
                </a:pPr>
                <a:r>
                  <a:rPr lang="en-GB" sz="3000" dirty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+mj-lt"/>
                  </a:rPr>
                  <a:t>Basically the rule is what ever the bottom number is that would be the number that you root x by and if there is a top number then that’s the number that goes out side the brackets.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3DA472-FE5C-4507-8274-6BE230D40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5167311"/>
              </a:xfrm>
              <a:blipFill>
                <a:blip r:embed="rId2"/>
                <a:stretch>
                  <a:fillRect l="-1217" t="-2476" b="-31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405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87A65-E423-4AD1-87A7-E668B77AF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2573" y="257994"/>
            <a:ext cx="6450496" cy="1325563"/>
          </a:xfr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i="1" u="sng" dirty="0"/>
              <a:t>Examples: </a:t>
            </a:r>
            <a:r>
              <a:rPr lang="en-GB" i="1" dirty="0"/>
              <a:t>Evaluate each of the following.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71D146-BB2B-4900-B662-4313BC314E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2441575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m:rPr>
                        <m:nor/>
                      </m:rPr>
                      <a:rPr lang="en-GB" dirty="0">
                        <a:solidFill>
                          <a:schemeClr val="accent6"/>
                        </a:solidFill>
                      </a:rPr>
                      <m:t>x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=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chemeClr val="accent6"/>
                    </a:solidFill>
                  </a:rPr>
                  <a:t> x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chemeClr val="accent6"/>
                    </a:solidFill>
                  </a:rPr>
                  <a:t> </a:t>
                </a:r>
                <a:r>
                  <a:rPr lang="en-GB" dirty="0">
                    <a:solidFill>
                      <a:schemeClr val="accent4"/>
                    </a:solidFill>
                  </a:rPr>
                  <a:t>=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chemeClr val="accent4"/>
                    </a:solidFill>
                  </a:rPr>
                  <a:t> </a:t>
                </a:r>
                <a:r>
                  <a:rPr lang="en-GB" dirty="0"/>
                  <a:t>= </a:t>
                </a:r>
              </a:p>
              <a:p>
                <a:pPr marL="0" indent="0">
                  <a:buNone/>
                </a:pPr>
                <a:r>
                  <a:rPr lang="en-GB" dirty="0">
                    <a:solidFill>
                      <a:schemeClr val="accent2"/>
                    </a:solidFill>
                  </a:rPr>
                  <a:t>8</a:t>
                </a:r>
              </a:p>
              <a:p>
                <a:pPr marL="0" indent="0">
                  <a:buNone/>
                </a:pPr>
                <a:endParaRPr lang="en-GB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71D146-BB2B-4900-B662-4313BC314E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2441575"/>
              </a:xfrm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9D779F3-9ABF-46C0-BED2-751DE96454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75" t="38744" r="9649"/>
          <a:stretch/>
        </p:blipFill>
        <p:spPr>
          <a:xfrm>
            <a:off x="0" y="15927"/>
            <a:ext cx="4386470" cy="18096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2F7700C-9BBE-44C1-B468-E982B847C2AE}"/>
                  </a:ext>
                </a:extLst>
              </p:cNvPr>
              <p:cNvSpPr/>
              <p:nvPr/>
            </p:nvSpPr>
            <p:spPr>
              <a:xfrm>
                <a:off x="5022573" y="1719067"/>
                <a:ext cx="6989685" cy="2304733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lIns="91440" tIns="45720" rIns="91440" bIns="45720">
                <a:spAutoFit/>
              </a:bodyPr>
              <a:lstStyle/>
              <a:p>
                <a:r>
                  <a:rPr lang="en-US" sz="2000" b="0" u="sng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Step 1: </a:t>
                </a:r>
                <a:r>
                  <a:rPr lang="en-US" sz="2000" b="0" i="1" cap="none" spc="0" dirty="0">
                    <a:ln w="0"/>
                    <a:solidFill>
                      <a:schemeClr val="accent6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Place a square root sign over each of the eights as the rule states that any number to a power of a ½ has to be square rooted.</a:t>
                </a:r>
                <a:endPara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r>
                  <a:rPr lang="en-US" sz="2000" u="sng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Step 2: </a:t>
                </a:r>
                <a:r>
                  <a:rPr lang="en-US" sz="2000" i="1" dirty="0">
                    <a:ln w="0"/>
                    <a:solidFill>
                      <a:schemeClr val="accent4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Using our knowledge of surds from previous lessons, we just do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</m:oMath>
                </a14:m>
                <a:r>
                  <a:rPr lang="en-GB" sz="2000" dirty="0"/>
                  <a:t> x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</m:oMath>
                </a14:m>
                <a:r>
                  <a:rPr lang="en-GB" sz="2000" dirty="0"/>
                  <a:t>  which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e>
                    </m:rad>
                  </m:oMath>
                </a14:m>
                <a:r>
                  <a:rPr lang="en-GB" sz="2000" dirty="0"/>
                  <a:t> </a:t>
                </a:r>
                <a:endParaRPr lang="en-US" sz="2000" i="1" dirty="0">
                  <a:ln w="0"/>
                  <a:solidFill>
                    <a:schemeClr val="accent4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r>
                  <a:rPr lang="en-US" sz="2000" b="0" u="sng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Step 3: </a:t>
                </a:r>
                <a:r>
                  <a:rPr lang="en-US" sz="2000" b="0" cap="none" spc="0" dirty="0">
                    <a:ln w="0"/>
                    <a:solidFill>
                      <a:schemeClr val="accent2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We then square root the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/>
                  <a:t> </a:t>
                </a:r>
                <a:r>
                  <a:rPr lang="en-GB" sz="2000" dirty="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to get the answer of 8</a:t>
                </a:r>
                <a:endParaRPr lang="en-US" sz="2000" b="0" i="1" cap="none" spc="0" dirty="0">
                  <a:ln w="0"/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2F7700C-9BBE-44C1-B468-E982B847C2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573" y="1719067"/>
                <a:ext cx="6989685" cy="2304733"/>
              </a:xfrm>
              <a:prstGeom prst="rect">
                <a:avLst/>
              </a:prstGeom>
              <a:blipFill>
                <a:blip r:embed="rId4"/>
                <a:stretch>
                  <a:fillRect l="-869" t="-1309" r="-521" b="-4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CD5BD53-F1E9-418A-8229-D386170A3DBD}"/>
                  </a:ext>
                </a:extLst>
              </p:cNvPr>
              <p:cNvSpPr txBox="1"/>
              <p:nvPr/>
            </p:nvSpPr>
            <p:spPr>
              <a:xfrm>
                <a:off x="1007165" y="5187265"/>
                <a:ext cx="1709531" cy="563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sz="2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2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  <m:sSup>
                      <m:sSupPr>
                        <m:ctrlPr>
                          <a:rPr lang="en-GB" sz="2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2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800" dirty="0">
                    <a:solidFill>
                      <a:schemeClr val="accent6"/>
                    </a:solidFill>
                  </a:rPr>
                  <a:t> =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CD5BD53-F1E9-418A-8229-D386170A3D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165" y="5187265"/>
                <a:ext cx="1709531" cy="563744"/>
              </a:xfrm>
              <a:prstGeom prst="rect">
                <a:avLst/>
              </a:prstGeom>
              <a:blipFill>
                <a:blip r:embed="rId5"/>
                <a:stretch>
                  <a:fillRect l="-7117" t="-4348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6D2251D2-1EDD-4743-BEE2-94384B386490}"/>
              </a:ext>
            </a:extLst>
          </p:cNvPr>
          <p:cNvSpPr/>
          <p:nvPr/>
        </p:nvSpPr>
        <p:spPr>
          <a:xfrm>
            <a:off x="5022573" y="4314556"/>
            <a:ext cx="6989685" cy="163121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en-US" sz="20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Step 1: </a:t>
            </a:r>
            <a:r>
              <a:rPr lang="en-US" sz="2000" b="0" i="1" cap="none" spc="0" dirty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rule states that we have the bottom number as what we root 8 by and the top number goes on the outside. 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20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Step 2: </a:t>
            </a:r>
            <a:r>
              <a:rPr lang="en-GB" sz="2000" i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 cube root 8 first</a:t>
            </a:r>
            <a:endParaRPr lang="en-US" sz="2000" i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20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Step 3: </a:t>
            </a:r>
            <a:r>
              <a:rPr lang="en-GB" sz="2000" b="0" cap="none" spc="0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 then square the answer to get … </a:t>
            </a:r>
            <a:endParaRPr lang="en-US" sz="2000" b="0" i="1" cap="none" spc="0" dirty="0">
              <a:ln w="0"/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A2EF40B-8CCC-4781-ADD7-6AE6A5CD389A}"/>
                  </a:ext>
                </a:extLst>
              </p:cNvPr>
              <p:cNvSpPr txBox="1"/>
              <p:nvPr/>
            </p:nvSpPr>
            <p:spPr>
              <a:xfrm>
                <a:off x="1060174" y="5777513"/>
                <a:ext cx="170953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4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2800" i="1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2800" i="1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800" dirty="0">
                    <a:solidFill>
                      <a:schemeClr val="accent4"/>
                    </a:solidFill>
                  </a:rPr>
                  <a:t> =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A2EF40B-8CCC-4781-ADD7-6AE6A5CD3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174" y="5777513"/>
                <a:ext cx="1709531" cy="523220"/>
              </a:xfrm>
              <a:prstGeom prst="rect">
                <a:avLst/>
              </a:prstGeom>
              <a:blipFill>
                <a:blip r:embed="rId6"/>
                <a:stretch>
                  <a:fillRect l="-7500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0DAB16B-C52A-4813-8D89-27200728B870}"/>
              </a:ext>
            </a:extLst>
          </p:cNvPr>
          <p:cNvSpPr txBox="1"/>
          <p:nvPr/>
        </p:nvSpPr>
        <p:spPr>
          <a:xfrm>
            <a:off x="1060174" y="6300733"/>
            <a:ext cx="1709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2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530A33-8F96-458D-A95D-F94B1BEF3DD3}"/>
                  </a:ext>
                </a:extLst>
              </p:cNvPr>
              <p:cNvSpPr txBox="1"/>
              <p:nvPr/>
            </p:nvSpPr>
            <p:spPr>
              <a:xfrm>
                <a:off x="838200" y="4455021"/>
                <a:ext cx="1421479" cy="1134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/>
                  <a:t>2) </a:t>
                </a:r>
                <a14:m>
                  <m:oMath xmlns:m="http://schemas.openxmlformats.org/officeDocument/2006/math">
                    <m:r>
                      <a:rPr lang="en-GB" sz="2800" dirty="0">
                        <a:latin typeface="Cambria Math" panose="02040503050406030204" pitchFamily="18" charset="0"/>
                      </a:rPr>
                      <m:t>8</m:t>
                    </m:r>
                    <m:f>
                      <m:fPr>
                        <m:ctrlPr>
                          <a:rPr lang="en-GB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dirty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  <a:p>
                <a:endParaRPr lang="en-GB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530A33-8F96-458D-A95D-F94B1BEF3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455021"/>
                <a:ext cx="1421479" cy="1134670"/>
              </a:xfrm>
              <a:prstGeom prst="rect">
                <a:avLst/>
              </a:prstGeom>
              <a:blipFill>
                <a:blip r:embed="rId7"/>
                <a:stretch>
                  <a:fillRect l="-9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212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 animBg="1"/>
      <p:bldP spid="7" grpId="0"/>
      <p:bldP spid="8" grpId="0" build="p" animBg="1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B084B-547E-460B-9540-02A84ECFC99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GB" i="1" u="sng" dirty="0"/>
              <a:t>Examples: </a:t>
            </a:r>
            <a:r>
              <a:rPr lang="en-GB" i="1" dirty="0"/>
              <a:t>If given the rule then find the number.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417D2C-1DDA-4F7A-B035-3637E39699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GB" dirty="0"/>
                  <a:t>If you were given:</a:t>
                </a:r>
              </a:p>
              <a:p>
                <a:pPr marL="514350" indent="-514350">
                  <a:buAutoNum type="arabicParenR"/>
                </a:pPr>
                <a:r>
                  <a:rPr lang="en-GB" dirty="0"/>
                  <a:t>(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What was the number? TIP- use the rules that we went through at the start.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>
                    <a:solidFill>
                      <a:schemeClr val="accent2"/>
                    </a:solidFill>
                  </a:rPr>
                  <a:t>We know that the number is 6 </a:t>
                </a:r>
                <a:r>
                  <a:rPr lang="en-GB" dirty="0"/>
                  <a:t>and we also know that the rule states that the </a:t>
                </a:r>
                <a:r>
                  <a:rPr lang="en-GB" b="1" dirty="0">
                    <a:solidFill>
                      <a:schemeClr val="accent4"/>
                    </a:solidFill>
                  </a:rPr>
                  <a:t>denominator is the number that is on the inside of the bracket. </a:t>
                </a:r>
                <a:r>
                  <a:rPr lang="en-GB" dirty="0"/>
                  <a:t>We also know that the </a:t>
                </a:r>
                <a:r>
                  <a:rPr lang="en-GB" b="1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numerator is the number on the outside of the bracket</a:t>
                </a:r>
                <a:r>
                  <a:rPr lang="en-GB" dirty="0"/>
                  <a:t>. So what is the fractional indices that I was given.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417D2C-1DDA-4F7A-B035-3637E39699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 t="-3221" r="-5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man with question mark">
            <a:extLst>
              <a:ext uri="{FF2B5EF4-FFF2-40B4-BE49-F238E27FC236}">
                <a16:creationId xmlns:a16="http://schemas.microsoft.com/office/drawing/2014/main" id="{68F08521-0BD0-40B4-A91B-CDFED96ED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45661">
            <a:off x="10130213" y="1177693"/>
            <a:ext cx="1771289" cy="1771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A58363C-6F34-40D8-AAA0-BD967943F674}"/>
                  </a:ext>
                </a:extLst>
              </p:cNvPr>
              <p:cNvSpPr/>
              <p:nvPr/>
            </p:nvSpPr>
            <p:spPr>
              <a:xfrm>
                <a:off x="7270141" y="5485606"/>
                <a:ext cx="1176796" cy="13317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5400" b="1" i="1" dirty="0" smtClean="0">
                              <a:ln w="6600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rgbClr val="FFFFFF"/>
                              </a:solidFill>
                              <a:effectLst>
                                <a:outerShdw dist="38100" dir="2700000" algn="tl" rotWithShape="0">
                                  <a:schemeClr val="accent2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1" i="1" dirty="0" smtClean="0">
                              <a:ln w="6600">
                                <a:solidFill>
                                  <a:schemeClr val="accent2"/>
                                </a:solidFill>
                                <a:prstDash val="solid"/>
                              </a:ln>
                              <a:solidFill>
                                <a:srgbClr val="FFFFFF"/>
                              </a:solidFill>
                              <a:effectLst>
                                <a:outerShdw dist="38100" dir="2700000" algn="tl" rotWithShape="0">
                                  <a:schemeClr val="accent2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f>
                            <m:fPr>
                              <m:ctrlPr>
                                <a:rPr lang="en-GB" sz="5400" b="1" i="1" dirty="0" smtClean="0">
                                  <a:ln w="6600">
                                    <a:solidFill>
                                      <a:schemeClr val="accent2"/>
                                    </a:solidFill>
                                    <a:prstDash val="solid"/>
                                  </a:ln>
                                  <a:solidFill>
                                    <a:srgbClr val="FFFFFF"/>
                                  </a:solidFill>
                                  <a:effectLst>
                                    <a:outerShdw dist="38100" dir="2700000" algn="tl" rotWithShape="0">
                                      <a:schemeClr val="accent2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5400" b="1" i="1" dirty="0" smtClean="0">
                                  <a:ln w="6600">
                                    <a:solidFill>
                                      <a:schemeClr val="accent2"/>
                                    </a:solidFill>
                                    <a:prstDash val="solid"/>
                                  </a:ln>
                                  <a:solidFill>
                                    <a:srgbClr val="FFFFFF"/>
                                  </a:solidFill>
                                  <a:effectLst>
                                    <a:outerShdw dist="38100" dir="2700000" algn="tl" rotWithShape="0">
                                      <a:schemeClr val="accent2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5400" b="1" i="1" dirty="0" smtClean="0">
                                  <a:ln w="6600">
                                    <a:solidFill>
                                      <a:schemeClr val="accent2"/>
                                    </a:solidFill>
                                    <a:prstDash val="solid"/>
                                  </a:ln>
                                  <a:solidFill>
                                    <a:srgbClr val="FFFFFF"/>
                                  </a:solidFill>
                                  <a:effectLst>
                                    <a:outerShdw dist="38100" dir="2700000" algn="tl" rotWithShape="0">
                                      <a:schemeClr val="accent2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54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A58363C-6F34-40D8-AAA0-BD967943F6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141" y="5485606"/>
                <a:ext cx="1176796" cy="1331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47FE5C53-31F6-4760-8EBD-4463955E6616}"/>
              </a:ext>
            </a:extLst>
          </p:cNvPr>
          <p:cNvSpPr/>
          <p:nvPr/>
        </p:nvSpPr>
        <p:spPr>
          <a:xfrm>
            <a:off x="1497496" y="2226365"/>
            <a:ext cx="331304" cy="291548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F05B54-796C-42B8-BBE1-B443A936AB9A}"/>
              </a:ext>
            </a:extLst>
          </p:cNvPr>
          <p:cNvSpPr/>
          <p:nvPr/>
        </p:nvSpPr>
        <p:spPr>
          <a:xfrm>
            <a:off x="2090531" y="2226365"/>
            <a:ext cx="331304" cy="291548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77EAF9C-D20D-4F0C-A4C1-080B758E79D0}"/>
              </a:ext>
            </a:extLst>
          </p:cNvPr>
          <p:cNvSpPr/>
          <p:nvPr/>
        </p:nvSpPr>
        <p:spPr>
          <a:xfrm>
            <a:off x="7639877" y="6041472"/>
            <a:ext cx="563217" cy="540855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16707BC-1A07-4C92-8D6F-B680C1AAE4F9}"/>
              </a:ext>
            </a:extLst>
          </p:cNvPr>
          <p:cNvSpPr/>
          <p:nvPr/>
        </p:nvSpPr>
        <p:spPr>
          <a:xfrm>
            <a:off x="7590180" y="5401054"/>
            <a:ext cx="612913" cy="640418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41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398A9-4BBF-2185-A095-FD2B737EA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 Indices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E2ED4F9-E272-00DF-7415-1256C2AE98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1963" y="2133173"/>
            <a:ext cx="4934037" cy="1325563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71786C-E423-5D63-D56A-62179EC722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515" y="3901221"/>
            <a:ext cx="2634347" cy="13255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D6F72DB-DA42-DB42-99DF-F296A3A636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4055" y="2133173"/>
            <a:ext cx="3295982" cy="102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269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A309A-1C53-483E-BD3B-A4186F877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834" y="139838"/>
            <a:ext cx="10515600" cy="562527"/>
          </a:xfrm>
        </p:spPr>
        <p:txBody>
          <a:bodyPr>
            <a:normAutofit fontScale="90000"/>
          </a:bodyPr>
          <a:lstStyle/>
          <a:p>
            <a:r>
              <a:rPr lang="en-GB" i="1" u="sng" dirty="0">
                <a:solidFill>
                  <a:schemeClr val="accent2">
                    <a:lumMod val="75000"/>
                  </a:schemeClr>
                </a:solidFill>
              </a:rPr>
              <a:t>Exercise 1b: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F07EEE-6377-4D34-B61F-4DA7C1B8255F}"/>
              </a:ext>
            </a:extLst>
          </p:cNvPr>
          <p:cNvSpPr/>
          <p:nvPr/>
        </p:nvSpPr>
        <p:spPr>
          <a:xfrm>
            <a:off x="135834" y="755375"/>
            <a:ext cx="7166114" cy="5698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i="1" dirty="0"/>
              <a:t>Evaluate each of the following 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51CF8B9-2DA7-4C7A-966C-ED13F422190C}"/>
                  </a:ext>
                </a:extLst>
              </p:cNvPr>
              <p:cNvSpPr/>
              <p:nvPr/>
            </p:nvSpPr>
            <p:spPr>
              <a:xfrm>
                <a:off x="257658" y="1464618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51CF8B9-2DA7-4C7A-966C-ED13F42219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58" y="1464618"/>
                <a:ext cx="2300012" cy="6071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47717EE-7AA7-4BB0-A781-2437506603E4}"/>
                  </a:ext>
                </a:extLst>
              </p:cNvPr>
              <p:cNvSpPr/>
              <p:nvPr/>
            </p:nvSpPr>
            <p:spPr>
              <a:xfrm>
                <a:off x="3754447" y="1515585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47717EE-7AA7-4BB0-A781-2437506603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447" y="1515585"/>
                <a:ext cx="1728787" cy="360362"/>
              </a:xfrm>
              <a:prstGeom prst="rect">
                <a:avLst/>
              </a:prstGeom>
              <a:blipFill>
                <a:blip r:embed="rId3"/>
                <a:stretch>
                  <a:fillRect b="-6349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Equals 14">
            <a:extLst>
              <a:ext uri="{FF2B5EF4-FFF2-40B4-BE49-F238E27FC236}">
                <a16:creationId xmlns:a16="http://schemas.microsoft.com/office/drawing/2014/main" id="{49C5D826-C3B0-4C5C-8A8C-F1A197EAF998}"/>
              </a:ext>
            </a:extLst>
          </p:cNvPr>
          <p:cNvSpPr/>
          <p:nvPr/>
        </p:nvSpPr>
        <p:spPr>
          <a:xfrm>
            <a:off x="2731989" y="1428304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3EB2F04-A43E-4167-8425-F47CD213E162}"/>
                  </a:ext>
                </a:extLst>
              </p:cNvPr>
              <p:cNvSpPr/>
              <p:nvPr/>
            </p:nvSpPr>
            <p:spPr>
              <a:xfrm>
                <a:off x="257658" y="2184694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3EB2F04-A43E-4167-8425-F47CD213E1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58" y="2184694"/>
                <a:ext cx="2300012" cy="6071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829C482E-4B4D-4CFE-BA40-CB64CFA5AF83}"/>
                  </a:ext>
                </a:extLst>
              </p:cNvPr>
              <p:cNvSpPr/>
              <p:nvPr/>
            </p:nvSpPr>
            <p:spPr>
              <a:xfrm>
                <a:off x="3754447" y="2235661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829C482E-4B4D-4CFE-BA40-CB64CFA5AF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447" y="2235661"/>
                <a:ext cx="1728787" cy="360362"/>
              </a:xfrm>
              <a:prstGeom prst="rect">
                <a:avLst/>
              </a:prstGeom>
              <a:blipFill>
                <a:blip r:embed="rId5"/>
                <a:stretch>
                  <a:fillRect b="-6349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Equals 50">
            <a:extLst>
              <a:ext uri="{FF2B5EF4-FFF2-40B4-BE49-F238E27FC236}">
                <a16:creationId xmlns:a16="http://schemas.microsoft.com/office/drawing/2014/main" id="{2B3ED8DF-56B2-4896-A3AC-DB8CA2DF1056}"/>
              </a:ext>
            </a:extLst>
          </p:cNvPr>
          <p:cNvSpPr/>
          <p:nvPr/>
        </p:nvSpPr>
        <p:spPr>
          <a:xfrm>
            <a:off x="2731989" y="2148380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AE99D32-1298-4C42-8A8A-BB2205C41A62}"/>
                  </a:ext>
                </a:extLst>
              </p:cNvPr>
              <p:cNvSpPr/>
              <p:nvPr/>
            </p:nvSpPr>
            <p:spPr>
              <a:xfrm>
                <a:off x="257658" y="3019194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625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AE99D32-1298-4C42-8A8A-BB2205C41A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58" y="3019194"/>
                <a:ext cx="2300012" cy="6071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0DACF9FB-65D4-4A8F-86A1-717214B3E6A2}"/>
                  </a:ext>
                </a:extLst>
              </p:cNvPr>
              <p:cNvSpPr/>
              <p:nvPr/>
            </p:nvSpPr>
            <p:spPr>
              <a:xfrm>
                <a:off x="3754447" y="3070161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0DACF9FB-65D4-4A8F-86A1-717214B3E6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447" y="3070161"/>
                <a:ext cx="1728787" cy="360362"/>
              </a:xfrm>
              <a:prstGeom prst="rect">
                <a:avLst/>
              </a:prstGeom>
              <a:blipFill>
                <a:blip r:embed="rId7"/>
                <a:stretch>
                  <a:fillRect b="-7937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Equals 61">
            <a:extLst>
              <a:ext uri="{FF2B5EF4-FFF2-40B4-BE49-F238E27FC236}">
                <a16:creationId xmlns:a16="http://schemas.microsoft.com/office/drawing/2014/main" id="{844ED225-8F32-49CF-BE4A-623BBAE212CF}"/>
              </a:ext>
            </a:extLst>
          </p:cNvPr>
          <p:cNvSpPr/>
          <p:nvPr/>
        </p:nvSpPr>
        <p:spPr>
          <a:xfrm>
            <a:off x="2731989" y="2982880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5B0E11AE-3EC1-419D-A80E-339572E2C100}"/>
                  </a:ext>
                </a:extLst>
              </p:cNvPr>
              <p:cNvSpPr/>
              <p:nvPr/>
            </p:nvSpPr>
            <p:spPr>
              <a:xfrm>
                <a:off x="257658" y="3808966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5B0E11AE-3EC1-419D-A80E-339572E2C1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58" y="3808966"/>
                <a:ext cx="2300012" cy="60718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E435122E-5837-429E-B52F-6D1F7AC4A75E}"/>
                  </a:ext>
                </a:extLst>
              </p:cNvPr>
              <p:cNvSpPr/>
              <p:nvPr/>
            </p:nvSpPr>
            <p:spPr>
              <a:xfrm>
                <a:off x="3754447" y="3859933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216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E435122E-5837-429E-B52F-6D1F7AC4A7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447" y="3859933"/>
                <a:ext cx="1728787" cy="360362"/>
              </a:xfrm>
              <a:prstGeom prst="rect">
                <a:avLst/>
              </a:prstGeom>
              <a:blipFill>
                <a:blip r:embed="rId9"/>
                <a:stretch>
                  <a:fillRect b="-7937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Equals 85">
            <a:extLst>
              <a:ext uri="{FF2B5EF4-FFF2-40B4-BE49-F238E27FC236}">
                <a16:creationId xmlns:a16="http://schemas.microsoft.com/office/drawing/2014/main" id="{C213E25C-6512-4A44-89C6-33F51FCAF7FD}"/>
              </a:ext>
            </a:extLst>
          </p:cNvPr>
          <p:cNvSpPr/>
          <p:nvPr/>
        </p:nvSpPr>
        <p:spPr>
          <a:xfrm>
            <a:off x="2731989" y="3772652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914428EE-5112-423A-B78D-03472BCAA3A0}"/>
                  </a:ext>
                </a:extLst>
              </p:cNvPr>
              <p:cNvSpPr/>
              <p:nvPr/>
            </p:nvSpPr>
            <p:spPr>
              <a:xfrm>
                <a:off x="257658" y="4622420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1331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914428EE-5112-423A-B78D-03472BCAA3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58" y="4622420"/>
                <a:ext cx="2300012" cy="60718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E735B9F8-F098-422A-8027-1FE2154EDEBD}"/>
                  </a:ext>
                </a:extLst>
              </p:cNvPr>
              <p:cNvSpPr/>
              <p:nvPr/>
            </p:nvSpPr>
            <p:spPr>
              <a:xfrm>
                <a:off x="3754447" y="4673387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E735B9F8-F098-422A-8027-1FE2154EDE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447" y="4673387"/>
                <a:ext cx="1728787" cy="360362"/>
              </a:xfrm>
              <a:prstGeom prst="rect">
                <a:avLst/>
              </a:prstGeom>
              <a:blipFill>
                <a:blip r:embed="rId11"/>
                <a:stretch>
                  <a:fillRect b="-6349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Equals 93">
            <a:extLst>
              <a:ext uri="{FF2B5EF4-FFF2-40B4-BE49-F238E27FC236}">
                <a16:creationId xmlns:a16="http://schemas.microsoft.com/office/drawing/2014/main" id="{E808577A-E433-4CFA-91E7-E2C50F1665FF}"/>
              </a:ext>
            </a:extLst>
          </p:cNvPr>
          <p:cNvSpPr/>
          <p:nvPr/>
        </p:nvSpPr>
        <p:spPr>
          <a:xfrm>
            <a:off x="2731989" y="4586106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36A34F27-1F3B-474F-A04F-D9BB8B494BC3}"/>
                  </a:ext>
                </a:extLst>
              </p:cNvPr>
              <p:cNvSpPr/>
              <p:nvPr/>
            </p:nvSpPr>
            <p:spPr>
              <a:xfrm>
                <a:off x="257658" y="5509942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36A34F27-1F3B-474F-A04F-D9BB8B494B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58" y="5509942"/>
                <a:ext cx="2300012" cy="60718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EB6BAFC-942D-4719-84A6-5221A10B0EE4}"/>
                  </a:ext>
                </a:extLst>
              </p:cNvPr>
              <p:cNvSpPr/>
              <p:nvPr/>
            </p:nvSpPr>
            <p:spPr>
              <a:xfrm>
                <a:off x="3754447" y="5560909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EB6BAFC-942D-4719-84A6-5221A10B0E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447" y="5560909"/>
                <a:ext cx="1728787" cy="360362"/>
              </a:xfrm>
              <a:prstGeom prst="rect">
                <a:avLst/>
              </a:prstGeom>
              <a:blipFill>
                <a:blip r:embed="rId13"/>
                <a:stretch>
                  <a:fillRect b="-7937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Equals 97">
            <a:extLst>
              <a:ext uri="{FF2B5EF4-FFF2-40B4-BE49-F238E27FC236}">
                <a16:creationId xmlns:a16="http://schemas.microsoft.com/office/drawing/2014/main" id="{D75374F5-A064-4244-BBA4-A9758B2D80BB}"/>
              </a:ext>
            </a:extLst>
          </p:cNvPr>
          <p:cNvSpPr/>
          <p:nvPr/>
        </p:nvSpPr>
        <p:spPr>
          <a:xfrm>
            <a:off x="2731989" y="5473628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99F7B119-BD63-4746-AC2F-D9FA718410F6}"/>
                  </a:ext>
                </a:extLst>
              </p:cNvPr>
              <p:cNvSpPr/>
              <p:nvPr/>
            </p:nvSpPr>
            <p:spPr>
              <a:xfrm>
                <a:off x="6320528" y="1496234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99F7B119-BD63-4746-AC2F-D9FA718410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528" y="1496234"/>
                <a:ext cx="2300012" cy="60718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21AEF6DA-FBC6-4675-8B9D-75A6AFEA0351}"/>
                  </a:ext>
                </a:extLst>
              </p:cNvPr>
              <p:cNvSpPr/>
              <p:nvPr/>
            </p:nvSpPr>
            <p:spPr>
              <a:xfrm>
                <a:off x="9817317" y="1547201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8.6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21AEF6DA-FBC6-4675-8B9D-75A6AFEA03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317" y="1547201"/>
                <a:ext cx="1728787" cy="360362"/>
              </a:xfrm>
              <a:prstGeom prst="rect">
                <a:avLst/>
              </a:prstGeom>
              <a:blipFill>
                <a:blip r:embed="rId15"/>
                <a:stretch>
                  <a:fillRect b="-7937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Equals 100">
            <a:extLst>
              <a:ext uri="{FF2B5EF4-FFF2-40B4-BE49-F238E27FC236}">
                <a16:creationId xmlns:a16="http://schemas.microsoft.com/office/drawing/2014/main" id="{3C08669B-2CFF-40AD-BF40-57098B2C3CE4}"/>
              </a:ext>
            </a:extLst>
          </p:cNvPr>
          <p:cNvSpPr/>
          <p:nvPr/>
        </p:nvSpPr>
        <p:spPr>
          <a:xfrm>
            <a:off x="8794859" y="1459920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4580BD66-D1DD-4198-BDDD-926B649EBA6E}"/>
                  </a:ext>
                </a:extLst>
              </p:cNvPr>
              <p:cNvSpPr/>
              <p:nvPr/>
            </p:nvSpPr>
            <p:spPr>
              <a:xfrm>
                <a:off x="6320528" y="2253789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e>
                      </m:rad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4580BD66-D1DD-4198-BDDD-926B649EBA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528" y="2253789"/>
                <a:ext cx="2300012" cy="60718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77C5D6FE-0EDC-44DC-94A8-CF1FFC1E85A7}"/>
                  </a:ext>
                </a:extLst>
              </p:cNvPr>
              <p:cNvSpPr/>
              <p:nvPr/>
            </p:nvSpPr>
            <p:spPr>
              <a:xfrm>
                <a:off x="9817317" y="2221478"/>
                <a:ext cx="1728787" cy="67180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77C5D6FE-0EDC-44DC-94A8-CF1FFC1E85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317" y="2221478"/>
                <a:ext cx="1728787" cy="67180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Equals 103">
            <a:extLst>
              <a:ext uri="{FF2B5EF4-FFF2-40B4-BE49-F238E27FC236}">
                <a16:creationId xmlns:a16="http://schemas.microsoft.com/office/drawing/2014/main" id="{55C4167A-03AB-4940-AF9B-0F5F99C69A9A}"/>
              </a:ext>
            </a:extLst>
          </p:cNvPr>
          <p:cNvSpPr/>
          <p:nvPr/>
        </p:nvSpPr>
        <p:spPr>
          <a:xfrm>
            <a:off x="8794859" y="2217475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8AD7E0A7-2C60-47D6-8EA8-E653D7103D06}"/>
                  </a:ext>
                </a:extLst>
              </p:cNvPr>
              <p:cNvSpPr/>
              <p:nvPr/>
            </p:nvSpPr>
            <p:spPr>
              <a:xfrm>
                <a:off x="6320528" y="3012872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ra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8AD7E0A7-2C60-47D6-8EA8-E653D7103D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528" y="3012872"/>
                <a:ext cx="2300012" cy="60718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Equals 106">
            <a:extLst>
              <a:ext uri="{FF2B5EF4-FFF2-40B4-BE49-F238E27FC236}">
                <a16:creationId xmlns:a16="http://schemas.microsoft.com/office/drawing/2014/main" id="{E8034829-2AD5-4B90-AB8E-234B90C059BD}"/>
              </a:ext>
            </a:extLst>
          </p:cNvPr>
          <p:cNvSpPr/>
          <p:nvPr/>
        </p:nvSpPr>
        <p:spPr>
          <a:xfrm>
            <a:off x="8794859" y="2976558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6D8166E0-809A-4E6C-9FE8-F6A96E708245}"/>
                  </a:ext>
                </a:extLst>
              </p:cNvPr>
              <p:cNvSpPr/>
              <p:nvPr/>
            </p:nvSpPr>
            <p:spPr>
              <a:xfrm>
                <a:off x="6320528" y="3808269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6D8166E0-809A-4E6C-9FE8-F6A96E7082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528" y="3808269"/>
                <a:ext cx="2300012" cy="60718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Equals 109">
            <a:extLst>
              <a:ext uri="{FF2B5EF4-FFF2-40B4-BE49-F238E27FC236}">
                <a16:creationId xmlns:a16="http://schemas.microsoft.com/office/drawing/2014/main" id="{7A67614E-0506-463B-9227-B128E4045050}"/>
              </a:ext>
            </a:extLst>
          </p:cNvPr>
          <p:cNvSpPr/>
          <p:nvPr/>
        </p:nvSpPr>
        <p:spPr>
          <a:xfrm>
            <a:off x="8794859" y="3771955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0012A99F-E3F5-4D0F-B906-C1E00BC954AC}"/>
                  </a:ext>
                </a:extLst>
              </p:cNvPr>
              <p:cNvSpPr/>
              <p:nvPr/>
            </p:nvSpPr>
            <p:spPr>
              <a:xfrm>
                <a:off x="6320528" y="4582586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g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0012A99F-E3F5-4D0F-B906-C1E00BC954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528" y="4582586"/>
                <a:ext cx="2300012" cy="60718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Equals 112">
            <a:extLst>
              <a:ext uri="{FF2B5EF4-FFF2-40B4-BE49-F238E27FC236}">
                <a16:creationId xmlns:a16="http://schemas.microsoft.com/office/drawing/2014/main" id="{B4DBF104-60C5-4890-ABF6-7203698F3062}"/>
              </a:ext>
            </a:extLst>
          </p:cNvPr>
          <p:cNvSpPr/>
          <p:nvPr/>
        </p:nvSpPr>
        <p:spPr>
          <a:xfrm>
            <a:off x="8794859" y="4546272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096B51DC-823F-4EA1-B329-3FF6BBDD925D}"/>
                  </a:ext>
                </a:extLst>
              </p:cNvPr>
              <p:cNvSpPr/>
              <p:nvPr/>
            </p:nvSpPr>
            <p:spPr>
              <a:xfrm>
                <a:off x="6320528" y="5356903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ra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096B51DC-823F-4EA1-B329-3FF6BBDD92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528" y="5356903"/>
                <a:ext cx="2300012" cy="60718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Equals 118">
            <a:extLst>
              <a:ext uri="{FF2B5EF4-FFF2-40B4-BE49-F238E27FC236}">
                <a16:creationId xmlns:a16="http://schemas.microsoft.com/office/drawing/2014/main" id="{D7DACD1D-9955-4D55-A2FA-7B6F190EDB3A}"/>
              </a:ext>
            </a:extLst>
          </p:cNvPr>
          <p:cNvSpPr/>
          <p:nvPr/>
        </p:nvSpPr>
        <p:spPr>
          <a:xfrm>
            <a:off x="8794859" y="5320589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17EB4D83-1B1D-4869-B105-D80F7CAC0C2D}"/>
                  </a:ext>
                </a:extLst>
              </p:cNvPr>
              <p:cNvSpPr/>
              <p:nvPr/>
            </p:nvSpPr>
            <p:spPr>
              <a:xfrm>
                <a:off x="6320528" y="6086073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66</m:t>
                          </m:r>
                        </m:e>
                      </m:ra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17EB4D83-1B1D-4869-B105-D80F7CAC0C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528" y="6086073"/>
                <a:ext cx="2300012" cy="60718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Equals 121">
            <a:extLst>
              <a:ext uri="{FF2B5EF4-FFF2-40B4-BE49-F238E27FC236}">
                <a16:creationId xmlns:a16="http://schemas.microsoft.com/office/drawing/2014/main" id="{8B5BD051-80C4-4745-B1C4-A5B79EA7AEA6}"/>
              </a:ext>
            </a:extLst>
          </p:cNvPr>
          <p:cNvSpPr/>
          <p:nvPr/>
        </p:nvSpPr>
        <p:spPr>
          <a:xfrm>
            <a:off x="8794859" y="6049759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4C7954C8-3B1B-4D47-B660-5036378DD080}"/>
                  </a:ext>
                </a:extLst>
              </p:cNvPr>
              <p:cNvSpPr/>
              <p:nvPr/>
            </p:nvSpPr>
            <p:spPr>
              <a:xfrm>
                <a:off x="257658" y="6250819"/>
                <a:ext cx="2300012" cy="60718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225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4C7954C8-3B1B-4D47-B660-5036378DD0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58" y="6250819"/>
                <a:ext cx="2300012" cy="607181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F3B08979-CC5D-47CF-BF77-99FC3F5A49F7}"/>
                  </a:ext>
                </a:extLst>
              </p:cNvPr>
              <p:cNvSpPr/>
              <p:nvPr/>
            </p:nvSpPr>
            <p:spPr>
              <a:xfrm>
                <a:off x="3754447" y="6301786"/>
                <a:ext cx="1728787" cy="3603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F3B08979-CC5D-47CF-BF77-99FC3F5A49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447" y="6301786"/>
                <a:ext cx="1728787" cy="360362"/>
              </a:xfrm>
              <a:prstGeom prst="rect">
                <a:avLst/>
              </a:prstGeom>
              <a:blipFill>
                <a:blip r:embed="rId24"/>
                <a:stretch>
                  <a:fillRect b="-9524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5" name="Equals 124">
            <a:extLst>
              <a:ext uri="{FF2B5EF4-FFF2-40B4-BE49-F238E27FC236}">
                <a16:creationId xmlns:a16="http://schemas.microsoft.com/office/drawing/2014/main" id="{70D91BED-C43E-4E9B-BDCE-040B13082D9A}"/>
              </a:ext>
            </a:extLst>
          </p:cNvPr>
          <p:cNvSpPr/>
          <p:nvPr/>
        </p:nvSpPr>
        <p:spPr>
          <a:xfrm>
            <a:off x="2731989" y="6214505"/>
            <a:ext cx="848139" cy="583096"/>
          </a:xfrm>
          <a:prstGeom prst="mathEqua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E08A1E3F-CD04-4D9F-BB13-B87E1B207006}"/>
                  </a:ext>
                </a:extLst>
              </p:cNvPr>
              <p:cNvSpPr/>
              <p:nvPr/>
            </p:nvSpPr>
            <p:spPr>
              <a:xfrm>
                <a:off x="9817317" y="3012872"/>
                <a:ext cx="1728787" cy="67180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E08A1E3F-CD04-4D9F-BB13-B87E1B2070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317" y="3012872"/>
                <a:ext cx="1728787" cy="67180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397D312C-3D8D-46B7-BBA8-7B41A6169D52}"/>
                  </a:ext>
                </a:extLst>
              </p:cNvPr>
              <p:cNvSpPr/>
              <p:nvPr/>
            </p:nvSpPr>
            <p:spPr>
              <a:xfrm>
                <a:off x="9833571" y="3775958"/>
                <a:ext cx="1728787" cy="67180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397D312C-3D8D-46B7-BBA8-7B41A6169D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3571" y="3775958"/>
                <a:ext cx="1728787" cy="67180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49ECDD81-5222-4571-BEAC-09DD8D92EFF0}"/>
                  </a:ext>
                </a:extLst>
              </p:cNvPr>
              <p:cNvSpPr/>
              <p:nvPr/>
            </p:nvSpPr>
            <p:spPr>
              <a:xfrm>
                <a:off x="9833571" y="4577001"/>
                <a:ext cx="1728787" cy="67180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f>
                            <m:f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49ECDD81-5222-4571-BEAC-09DD8D92EF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3571" y="4577001"/>
                <a:ext cx="1728787" cy="67180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AC67ABCC-0BBE-4B5B-A23E-067E351758BF}"/>
                  </a:ext>
                </a:extLst>
              </p:cNvPr>
              <p:cNvSpPr/>
              <p:nvPr/>
            </p:nvSpPr>
            <p:spPr>
              <a:xfrm>
                <a:off x="9833571" y="5330438"/>
                <a:ext cx="1728787" cy="67180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f>
                            <m:f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num>
                            <m:den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AC67ABCC-0BBE-4B5B-A23E-067E351758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3571" y="5330438"/>
                <a:ext cx="1728787" cy="67180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C7050343-BCAD-4A53-889D-ED844F4EC838}"/>
                  </a:ext>
                </a:extLst>
              </p:cNvPr>
              <p:cNvSpPr/>
              <p:nvPr/>
            </p:nvSpPr>
            <p:spPr>
              <a:xfrm>
                <a:off x="9833571" y="6083875"/>
                <a:ext cx="1728787" cy="67180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66</m:t>
                          </m:r>
                        </m:e>
                        <m:sup>
                          <m:f>
                            <m:f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C7050343-BCAD-4A53-889D-ED844F4EC8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3571" y="6083875"/>
                <a:ext cx="1728787" cy="671802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373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0" grpId="0" animBg="1"/>
      <p:bldP spid="59" grpId="0" animBg="1"/>
      <p:bldP spid="83" grpId="0" animBg="1"/>
      <p:bldP spid="92" grpId="0" animBg="1"/>
      <p:bldP spid="97" grpId="0" animBg="1"/>
      <p:bldP spid="100" grpId="0" animBg="1"/>
      <p:bldP spid="103" grpId="0" animBg="1"/>
      <p:bldP spid="124" grpId="0" animBg="1"/>
      <p:bldP spid="126" grpId="0" animBg="1"/>
      <p:bldP spid="127" grpId="0" animBg="1"/>
      <p:bldP spid="128" grpId="0" animBg="1"/>
      <p:bldP spid="129" grpId="0" animBg="1"/>
      <p:bldP spid="14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ic Sans M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572</Words>
  <Application>Microsoft Office PowerPoint</Application>
  <PresentationFormat>Widescreen</PresentationFormat>
  <Paragraphs>131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Comic Sans MS</vt:lpstr>
      <vt:lpstr>Office Theme</vt:lpstr>
      <vt:lpstr>Fractional Indices</vt:lpstr>
      <vt:lpstr>PowerPoint Presentation</vt:lpstr>
      <vt:lpstr>PowerPoint Presentation</vt:lpstr>
      <vt:lpstr>TOP TIP FOR THE EXAM!</vt:lpstr>
      <vt:lpstr>Examples: Evaluate each of the following.</vt:lpstr>
      <vt:lpstr>Examples: If given the rule then find the number. </vt:lpstr>
      <vt:lpstr>Rational Indices</vt:lpstr>
      <vt:lpstr>Exercise 1b: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Index Notation</dc:title>
  <dc:creator>Jack Pedley</dc:creator>
  <cp:lastModifiedBy>Lyn ZHANG</cp:lastModifiedBy>
  <cp:revision>30</cp:revision>
  <dcterms:created xsi:type="dcterms:W3CDTF">2017-07-18T17:36:23Z</dcterms:created>
  <dcterms:modified xsi:type="dcterms:W3CDTF">2023-05-15T22:24:04Z</dcterms:modified>
</cp:coreProperties>
</file>