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91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532"/>
  </p:normalViewPr>
  <p:slideViewPr>
    <p:cSldViewPr snapToGrid="0" snapToObjects="1">
      <p:cViewPr varScale="1">
        <p:scale>
          <a:sx n="62" d="100"/>
          <a:sy n="6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88FD0-342D-4023-9B34-77176DD86813}" type="datetimeFigureOut">
              <a:rPr lang="en-AU" smtClean="0"/>
              <a:t>24/08/2022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D1395-C110-41A1-A860-93B9987BEB0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859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https://create.kahoot.it/share/d1fa9780-be45-440a-8060-bbd565b8b2a4</a:t>
            </a:r>
          </a:p>
          <a:p>
            <a:r>
              <a:rPr lang="en-AU" dirty="0"/>
              <a:t>https://www.mathgames.com/skill/7.150-solve-two-step-linear-equations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ED1395-C110-41A1-A860-93B9987BEB0B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8683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8/24/2022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56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19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19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25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8/24/2022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871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22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8/24/2022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67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8/24/2022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1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8/24/2022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18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8/24/2022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47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8/24/2022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852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30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01" r:id="rId4"/>
    <p:sldLayoutId id="2147483702" r:id="rId5"/>
    <p:sldLayoutId id="2147483708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825AF0F-B3D5-4785-B1FF-6130F09EF2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3619" b="10131"/>
          <a:stretch/>
        </p:blipFill>
        <p:spPr>
          <a:xfrm>
            <a:off x="20" y="-839"/>
            <a:ext cx="12191980" cy="6858000"/>
          </a:xfrm>
          <a:prstGeom prst="rect">
            <a:avLst/>
          </a:prstGeom>
        </p:spPr>
      </p:pic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F9FFE17-DE95-4821-ACC1-B90C95449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CF76AF-FF72-4430-A772-058403290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4E565B-2B7B-B142-95C2-454DBEF8D1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132" y="2091263"/>
            <a:ext cx="8649738" cy="2590800"/>
          </a:xfrm>
        </p:spPr>
        <p:txBody>
          <a:bodyPr>
            <a:normAutofit/>
          </a:bodyPr>
          <a:lstStyle/>
          <a:p>
            <a:r>
              <a:rPr lang="en-AU" sz="6300" b="1" dirty="0"/>
              <a:t>Solving two steps equations</a:t>
            </a:r>
            <a:endParaRPr lang="en-US" sz="63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66A4CD-6883-9846-B2FE-5E657BCEFA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1130" y="4682062"/>
            <a:ext cx="8652788" cy="4572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Lesson 5F Prep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B1C8180-2FDD-4202-8C45-4057CB1AB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E86CC6-13EA-4A88-86AD-CF27BF52C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F80B441-4F7D-4B40-8A13-FED03A1F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0C7FD1A-44B1-4E4C-B0C9-A8103DCCD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297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Solve : 9 = 3 + 2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  <a:blipFill>
                <a:blip r:embed="rId2"/>
                <a:stretch>
                  <a:fillRect l="-848" t="-55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130323" y="5370018"/>
                <a:ext cx="4564742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a is: a=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sz="28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800" b="1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dirty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AU" sz="28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28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ra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5370018"/>
                <a:ext cx="4564742" cy="969176"/>
              </a:xfrm>
              <a:prstGeom prst="rect">
                <a:avLst/>
              </a:prstGeom>
              <a:blipFill>
                <a:blip r:embed="rId3"/>
                <a:stretch>
                  <a:fillRect l="-26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608554" y="5305391"/>
                <a:ext cx="2142190" cy="84388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a=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b="1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dirty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AU" sz="24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24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2400" dirty="0"/>
                  <a:t>=</a:t>
                </a:r>
                <a:r>
                  <a:rPr lang="en-AU" sz="24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sz="2400" i="1">
                        <a:solidFill>
                          <a:srgbClr val="836967"/>
                        </a:solidFill>
                        <a:latin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AU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8554" y="5305391"/>
                <a:ext cx="2142190" cy="843885"/>
              </a:xfrm>
              <a:prstGeom prst="rect">
                <a:avLst/>
              </a:prstGeom>
              <a:blipFill>
                <a:blip r:embed="rId4"/>
                <a:stretch>
                  <a:fillRect l="-396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63772" y="571862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9390156" y="5471338"/>
            <a:ext cx="239807" cy="494579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/>
              <p:nvPr/>
            </p:nvSpPr>
            <p:spPr>
              <a:xfrm>
                <a:off x="1130323" y="2299691"/>
                <a:ext cx="6720109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600" dirty="0">
                    <a:solidFill>
                      <a:srgbClr val="00B0F0"/>
                    </a:solidFill>
                  </a:rPr>
                  <a:t>9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/>
                  <a:t>=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>
                    <a:solidFill>
                      <a:srgbClr val="7030A0"/>
                    </a:solidFill>
                  </a:rPr>
                  <a:t>3 </a:t>
                </a:r>
                <a:r>
                  <a:rPr lang="en-US" sz="9600" dirty="0">
                    <a:solidFill>
                      <a:srgbClr val="FF0000"/>
                    </a:solidFill>
                  </a:rPr>
                  <a:t>+</a:t>
                </a:r>
                <a:r>
                  <a:rPr lang="en-US" sz="9600" dirty="0">
                    <a:solidFill>
                      <a:srgbClr val="7030A0"/>
                    </a:solidFill>
                  </a:rPr>
                  <a:t> </a:t>
                </a:r>
                <a:r>
                  <a:rPr lang="en-US" sz="9600" dirty="0">
                    <a:solidFill>
                      <a:srgbClr val="FF0000"/>
                    </a:solidFill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96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96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96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9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2299691"/>
                <a:ext cx="6720109" cy="1569660"/>
              </a:xfrm>
              <a:prstGeom prst="rect">
                <a:avLst/>
              </a:prstGeom>
              <a:blipFill>
                <a:blip r:embed="rId5"/>
                <a:stretch>
                  <a:fillRect l="-9519" t="-20155" b="-4302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5686868" y="2837093"/>
            <a:ext cx="830047" cy="870887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2779486" y="2055309"/>
            <a:ext cx="5070946" cy="1944889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513462" y="1793976"/>
            <a:ext cx="7336969" cy="2494111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3813718" y="2055309"/>
            <a:ext cx="3947884" cy="1944889"/>
          </a:xfrm>
          <a:prstGeom prst="donut">
            <a:avLst>
              <a:gd name="adj" fmla="val 4799"/>
            </a:avLst>
          </a:prstGeom>
          <a:solidFill>
            <a:srgbClr val="C00000">
              <a:alpha val="9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A5682A50-4AFD-4386-ADD8-61433FE1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  <p:sp>
        <p:nvSpPr>
          <p:cNvPr id="15" name="Doughnut 13">
            <a:extLst>
              <a:ext uri="{FF2B5EF4-FFF2-40B4-BE49-F238E27FC236}">
                <a16:creationId xmlns:a16="http://schemas.microsoft.com/office/drawing/2014/main" id="{6B03B9E7-1E0F-BC8D-9394-663B5B12C9F2}"/>
              </a:ext>
            </a:extLst>
          </p:cNvPr>
          <p:cNvSpPr/>
          <p:nvPr/>
        </p:nvSpPr>
        <p:spPr>
          <a:xfrm>
            <a:off x="5620714" y="2334301"/>
            <a:ext cx="1689056" cy="1509378"/>
          </a:xfrm>
          <a:prstGeom prst="donut">
            <a:avLst>
              <a:gd name="adj" fmla="val 4791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5A3B87C-CC19-DA05-EA69-CCA13B481CE4}"/>
              </a:ext>
            </a:extLst>
          </p:cNvPr>
          <p:cNvSpPr txBox="1">
            <a:spLocks/>
          </p:cNvSpPr>
          <p:nvPr/>
        </p:nvSpPr>
        <p:spPr>
          <a:xfrm rot="12762059" flipV="1">
            <a:off x="4704459" y="2692522"/>
            <a:ext cx="7772399" cy="944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</a:rPr>
              <a:t>This is for variable appears once!!!</a:t>
            </a:r>
          </a:p>
        </p:txBody>
      </p:sp>
    </p:spTree>
    <p:extLst>
      <p:ext uri="{BB962C8B-B14F-4D97-AF65-F5344CB8AC3E}">
        <p14:creationId xmlns:p14="http://schemas.microsoft.com/office/powerpoint/2010/main" val="424539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Solve : 10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  <a:blipFill>
                <a:blip r:embed="rId2"/>
                <a:stretch>
                  <a:fillRect l="-848" t="-55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/>
              <p:nvPr/>
            </p:nvSpPr>
            <p:spPr>
              <a:xfrm>
                <a:off x="298690" y="1638814"/>
                <a:ext cx="6720109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600" dirty="0">
                    <a:solidFill>
                      <a:srgbClr val="00B0F0"/>
                    </a:solidFill>
                  </a:rPr>
                  <a:t>10</a:t>
                </a:r>
                <a14:m>
                  <m:oMath xmlns:m="http://schemas.openxmlformats.org/officeDocument/2006/math">
                    <m:r>
                      <a:rPr lang="en-US" sz="9600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/>
                  <a:t>=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96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96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96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9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690" y="1638814"/>
                <a:ext cx="6720109" cy="1569660"/>
              </a:xfrm>
              <a:prstGeom prst="rect">
                <a:avLst/>
              </a:prstGeom>
              <a:blipFill>
                <a:blip r:embed="rId3"/>
                <a:stretch>
                  <a:fillRect l="-9619" t="-20233" b="-435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itle 1">
            <a:extLst>
              <a:ext uri="{FF2B5EF4-FFF2-40B4-BE49-F238E27FC236}">
                <a16:creationId xmlns:a16="http://schemas.microsoft.com/office/drawing/2014/main" id="{A5682A50-4AFD-4386-ADD8-61433FE1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5A3B87C-CC19-DA05-EA69-CCA13B481CE4}"/>
              </a:ext>
            </a:extLst>
          </p:cNvPr>
          <p:cNvSpPr txBox="1">
            <a:spLocks/>
          </p:cNvSpPr>
          <p:nvPr/>
        </p:nvSpPr>
        <p:spPr>
          <a:xfrm rot="12762059" flipV="1">
            <a:off x="3964233" y="2998049"/>
            <a:ext cx="7772399" cy="944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i="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</a:rPr>
              <a:t>a appears twice in this equation!!!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E39129-D701-1BBF-8F52-7D9C0A6F9C81}"/>
              </a:ext>
            </a:extLst>
          </p:cNvPr>
          <p:cNvSpPr txBox="1"/>
          <p:nvPr/>
        </p:nvSpPr>
        <p:spPr>
          <a:xfrm>
            <a:off x="1442302" y="3112635"/>
            <a:ext cx="4790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-10a                     -10a</a:t>
            </a:r>
            <a:endParaRPr lang="en-A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AA0AC30-7F0D-20A2-DD41-EC40F1623C23}"/>
                  </a:ext>
                </a:extLst>
              </p:cNvPr>
              <p:cNvSpPr txBox="1"/>
              <p:nvPr/>
            </p:nvSpPr>
            <p:spPr>
              <a:xfrm>
                <a:off x="1130324" y="4108129"/>
                <a:ext cx="6720108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9600" dirty="0">
                    <a:solidFill>
                      <a:srgbClr val="00B0F0"/>
                    </a:solidFill>
                  </a:rPr>
                  <a:t>0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/>
                  <a:t>=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96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96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96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US" sz="9600" b="0" i="0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9600" dirty="0">
                        <a:solidFill>
                          <a:srgbClr val="00B0F0"/>
                        </a:solidFill>
                      </a:rPr>
                      <m:t>10</m:t>
                    </m:r>
                    <m:r>
                      <a:rPr lang="en-US" sz="9600" i="1" dirty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sz="9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AA0AC30-7F0D-20A2-DD41-EC40F1623C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4" y="4108129"/>
                <a:ext cx="6720108" cy="1569660"/>
              </a:xfrm>
              <a:prstGeom prst="rect">
                <a:avLst/>
              </a:prstGeom>
              <a:blipFill>
                <a:blip r:embed="rId4"/>
                <a:stretch>
                  <a:fillRect l="-9519" t="-20233" b="-435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26EA67A-23CC-CDBB-818B-0CE16A0EBFF4}"/>
                  </a:ext>
                </a:extLst>
              </p:cNvPr>
              <p:cNvSpPr txBox="1"/>
              <p:nvPr/>
            </p:nvSpPr>
            <p:spPr>
              <a:xfrm>
                <a:off x="7690384" y="1094372"/>
                <a:ext cx="4072830" cy="21236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400" dirty="0">
                    <a:solidFill>
                      <a:srgbClr val="00B0F0"/>
                    </a:solidFill>
                  </a:rPr>
                  <a:t>0</a:t>
                </a:r>
                <a:r>
                  <a:rPr lang="en-US" sz="4400" dirty="0">
                    <a:solidFill>
                      <a:srgbClr val="FF0000"/>
                    </a:solidFill>
                  </a:rPr>
                  <a:t> </a:t>
                </a:r>
                <a:r>
                  <a:rPr lang="en-US" sz="4400" dirty="0"/>
                  <a:t>=</a:t>
                </a:r>
                <a14:m>
                  <m:oMath xmlns:m="http://schemas.openxmlformats.org/officeDocument/2006/math">
                    <m:r>
                      <a:rPr lang="en-US" sz="4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4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•</m:t>
                    </m:r>
                    <m:r>
                      <m:rPr>
                        <m:nor/>
                      </m:rPr>
                      <a:rPr lang="en-US" sz="44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m:rPr>
                        <m:nor/>
                      </m:rPr>
                      <a:rPr lang="en-US" sz="4400" b="0" i="0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4400" dirty="0">
                        <a:solidFill>
                          <a:srgbClr val="00B0F0"/>
                        </a:solidFill>
                      </a:rPr>
                      <m:t>10</m:t>
                    </m:r>
                    <m:r>
                      <a:rPr lang="en-US" sz="4400" i="1" dirty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sz="4400" dirty="0">
                  <a:solidFill>
                    <a:srgbClr val="00B0F0"/>
                  </a:solidFill>
                </a:endParaRPr>
              </a:p>
              <a:p>
                <a:r>
                  <a:rPr lang="en-US" sz="4400" dirty="0">
                    <a:solidFill>
                      <a:srgbClr val="00B0F0"/>
                    </a:solidFill>
                  </a:rPr>
                  <a:t>0</a:t>
                </a:r>
                <a:r>
                  <a:rPr lang="en-US" sz="4400" dirty="0">
                    <a:solidFill>
                      <a:srgbClr val="FF0000"/>
                    </a:solidFill>
                  </a:rPr>
                  <a:t> </a:t>
                </a:r>
                <a:r>
                  <a:rPr lang="en-US" sz="4400" dirty="0"/>
                  <a:t>=</a:t>
                </a:r>
                <a14:m>
                  <m:oMath xmlns:m="http://schemas.openxmlformats.org/officeDocument/2006/math">
                    <m:r>
                      <a:rPr lang="en-US" sz="4400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US" sz="4400" dirty="0">
                        <a:latin typeface="Cambria Math" panose="02040503050406030204" pitchFamily="18" charset="0"/>
                      </a:rPr>
                      <m:t>𝑎</m:t>
                    </m:r>
                    <m:r>
                      <m:rPr>
                        <m:nor/>
                      </m:rPr>
                      <a:rPr lang="en-US" sz="4400" dirty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en-US" sz="4400" dirty="0">
                        <a:solidFill>
                          <a:srgbClr val="00B0F0"/>
                        </a:solidFill>
                      </a:rPr>
                      <m:t>10</m:t>
                    </m:r>
                    <m:r>
                      <a:rPr lang="en-US" sz="4400" b="0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dirty="0">
                  <a:solidFill>
                    <a:srgbClr val="0070C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4400" i="0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400" i="0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en-US" sz="4400" b="0" i="0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4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i="1" dirty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4400" b="0" i="0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400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0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4400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4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26EA67A-23CC-CDBB-818B-0CE16A0EBF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0384" y="1094372"/>
                <a:ext cx="4072830" cy="2123658"/>
              </a:xfrm>
              <a:prstGeom prst="rect">
                <a:avLst/>
              </a:prstGeom>
              <a:blipFill>
                <a:blip r:embed="rId5"/>
                <a:stretch>
                  <a:fillRect l="-6138" t="-603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154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9" grpId="0"/>
      <p:bldP spid="17" grpId="0"/>
      <p:bldP spid="2" grpId="0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BE681-1F24-0C4F-9512-710E94BDB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13" y="254000"/>
            <a:ext cx="11350173" cy="1371600"/>
          </a:xfrm>
        </p:spPr>
        <p:txBody>
          <a:bodyPr>
            <a:normAutofit/>
          </a:bodyPr>
          <a:lstStyle/>
          <a:p>
            <a:r>
              <a:rPr lang="en-US" dirty="0"/>
              <a:t>Onion skin peeling method to solve Two Steps Equations</a:t>
            </a:r>
          </a:p>
        </p:txBody>
      </p:sp>
      <p:pic>
        <p:nvPicPr>
          <p:cNvPr id="1026" name="Picture 2" descr="Image result for onion">
            <a:extLst>
              <a:ext uri="{FF2B5EF4-FFF2-40B4-BE49-F238E27FC236}">
                <a16:creationId xmlns:a16="http://schemas.microsoft.com/office/drawing/2014/main" id="{1F5108A1-F6EF-CB4D-BAAB-61DBA4CA57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071" y="1625600"/>
            <a:ext cx="9379858" cy="4781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072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9DB70-67C5-9D48-B02A-D68DDE343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11007"/>
            <a:ext cx="10058400" cy="988498"/>
          </a:xfrm>
        </p:spPr>
        <p:txBody>
          <a:bodyPr/>
          <a:lstStyle/>
          <a:p>
            <a:r>
              <a:rPr lang="en-US" b="1" dirty="0"/>
              <a:t>Equations - Onion Skin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2A061-2CD2-3C4C-8486-672FCBC28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843" y="1260389"/>
            <a:ext cx="11294076" cy="5186604"/>
          </a:xfrm>
        </p:spPr>
        <p:txBody>
          <a:bodyPr>
            <a:normAutofit fontScale="92500" lnSpcReduction="10000"/>
          </a:bodyPr>
          <a:lstStyle/>
          <a:p>
            <a:pPr lvl="0" fontAlgn="base"/>
            <a:r>
              <a:rPr lang="en-US" sz="2800" dirty="0"/>
              <a:t>Turn the whole equation into an "onion", building skins outwards from the letter variable in the center</a:t>
            </a:r>
            <a:endParaRPr lang="en-AU" sz="2800" dirty="0"/>
          </a:p>
          <a:p>
            <a:pPr lvl="0" fontAlgn="base"/>
            <a:r>
              <a:rPr lang="en-US" sz="2800" dirty="0">
                <a:solidFill>
                  <a:srgbClr val="0070C0"/>
                </a:solidFill>
              </a:rPr>
              <a:t>These onion skins are created by first drawing a </a:t>
            </a:r>
            <a:r>
              <a:rPr lang="en-US" sz="2800" dirty="0" err="1">
                <a:solidFill>
                  <a:srgbClr val="0070C0"/>
                </a:solidFill>
              </a:rPr>
              <a:t>centre</a:t>
            </a:r>
            <a:r>
              <a:rPr lang="en-US" sz="2800" dirty="0">
                <a:solidFill>
                  <a:srgbClr val="0070C0"/>
                </a:solidFill>
              </a:rPr>
              <a:t> skin around the letter variable we are solving for.</a:t>
            </a:r>
            <a:endParaRPr lang="en-AU" sz="2800" dirty="0">
              <a:solidFill>
                <a:srgbClr val="0070C0"/>
              </a:solidFill>
            </a:endParaRPr>
          </a:p>
          <a:p>
            <a:pPr lvl="0" fontAlgn="base"/>
            <a:r>
              <a:rPr lang="en-US" sz="2800" dirty="0"/>
              <a:t>We then create skins outwards from here, following the BODMAS/PEMDAS order of operations.</a:t>
            </a:r>
            <a:endParaRPr lang="en-AU" sz="2800" dirty="0"/>
          </a:p>
          <a:p>
            <a:pPr lvl="0" fontAlgn="base"/>
            <a:r>
              <a:rPr lang="en-US" sz="2800" dirty="0">
                <a:solidFill>
                  <a:srgbClr val="0070C0"/>
                </a:solidFill>
              </a:rPr>
              <a:t>The outermost skin should enclose the entire equation.</a:t>
            </a:r>
            <a:endParaRPr lang="en-AU" sz="2800" dirty="0">
              <a:solidFill>
                <a:srgbClr val="0070C0"/>
              </a:solidFill>
            </a:endParaRPr>
          </a:p>
          <a:p>
            <a:pPr lvl="0" fontAlgn="base"/>
            <a:r>
              <a:rPr lang="en-US" sz="2800" dirty="0"/>
              <a:t>Now "Peel" inwards doing opposite operations.</a:t>
            </a:r>
            <a:endParaRPr lang="en-AU" sz="2800" dirty="0"/>
          </a:p>
          <a:p>
            <a:pPr lvl="0" fontAlgn="base"/>
            <a:r>
              <a:rPr lang="en-US" sz="2800" dirty="0">
                <a:solidFill>
                  <a:srgbClr val="0070C0"/>
                </a:solidFill>
              </a:rPr>
              <a:t>Apply these opposites, starting from the single number item which is contained in the outermost onion skin.</a:t>
            </a:r>
            <a:endParaRPr lang="en-AU" sz="2800" dirty="0">
              <a:solidFill>
                <a:srgbClr val="0070C0"/>
              </a:solidFill>
            </a:endParaRPr>
          </a:p>
          <a:p>
            <a:pPr lvl="0" fontAlgn="base"/>
            <a:r>
              <a:rPr lang="en-US" sz="2800" dirty="0"/>
              <a:t>Keep applying opposites until we reach the letter variable, that is in the center of the Onion.</a:t>
            </a:r>
            <a:endParaRPr lang="en-AU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0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4308E-963E-A04B-953D-5713F7A7A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467754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Equations Using Onion Skins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3CA5-802B-7E47-8A5E-178562F8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2571" y="1137703"/>
            <a:ext cx="10058400" cy="611051"/>
          </a:xfrm>
        </p:spPr>
        <p:txBody>
          <a:bodyPr>
            <a:normAutofit/>
          </a:bodyPr>
          <a:lstStyle/>
          <a:p>
            <a:r>
              <a:rPr lang="en-US" sz="2400" dirty="0"/>
              <a:t>Solve the Equation : n + 5 = 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A0EAEF-5CD4-874E-980B-712A5D50B52D}"/>
              </a:ext>
            </a:extLst>
          </p:cNvPr>
          <p:cNvSpPr txBox="1"/>
          <p:nvPr/>
        </p:nvSpPr>
        <p:spPr>
          <a:xfrm>
            <a:off x="7779657" y="1951672"/>
            <a:ext cx="39769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Draw the first skin around "n", and then draw more skins radiating outwards, until the</a:t>
            </a:r>
            <a:endParaRPr lang="en-AU" sz="2400" dirty="0"/>
          </a:p>
          <a:p>
            <a:r>
              <a:rPr lang="en-US" sz="2400" dirty="0"/>
              <a:t>whole algebra equation is circled by the final outer skin.</a:t>
            </a:r>
            <a:r>
              <a:rPr lang="en-AU" sz="2400" dirty="0">
                <a:effectLst/>
              </a:rPr>
              <a:t> 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EA4EEC-4214-3E4C-9237-3795B8812717}"/>
              </a:ext>
            </a:extLst>
          </p:cNvPr>
          <p:cNvSpPr txBox="1"/>
          <p:nvPr/>
        </p:nvSpPr>
        <p:spPr>
          <a:xfrm>
            <a:off x="1342571" y="4357409"/>
            <a:ext cx="9913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To solve the Equation work from the biggest outer</a:t>
            </a:r>
            <a:r>
              <a:rPr lang="en-A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skin, inwards through the smaller skins, applying</a:t>
            </a:r>
            <a:r>
              <a:rPr lang="en-A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opposites, until we reach the letter variable center.</a:t>
            </a:r>
            <a:endParaRPr lang="en-A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785257" y="5442857"/>
                <a:ext cx="63717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Solution for </a:t>
                </a:r>
                <a:r>
                  <a:rPr lang="en-US" sz="2400" b="1" dirty="0"/>
                  <a:t>n </a:t>
                </a:r>
                <a:r>
                  <a:rPr lang="en-US" sz="2400" dirty="0"/>
                  <a:t>is</a:t>
                </a:r>
                <a:r>
                  <a:rPr lang="en-US" sz="2400" b="1" dirty="0"/>
                  <a:t>: n </a:t>
                </a:r>
                <a14:m>
                  <m:oMath xmlns:m="http://schemas.openxmlformats.org/officeDocument/2006/math">
                    <m:r>
                      <a:rPr lang="en-AU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b="1" dirty="0"/>
                  <a:t> </a:t>
                </a:r>
                <a:r>
                  <a:rPr lang="en-US" sz="2400" b="1" dirty="0">
                    <a:solidFill>
                      <a:srgbClr val="0070C0"/>
                    </a:solidFill>
                  </a:rPr>
                  <a:t>7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400" b="1" dirty="0">
                    <a:solidFill>
                      <a:srgbClr val="7030A0"/>
                    </a:solidFill>
                  </a:rPr>
                  <a:t> 5</a:t>
                </a:r>
                <a:r>
                  <a:rPr lang="en-US" sz="2400" b="1" dirty="0"/>
                  <a:t> = 2</a:t>
                </a:r>
                <a:endParaRPr lang="en-US" sz="2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5257" y="5442857"/>
                <a:ext cx="6371772" cy="461665"/>
              </a:xfrm>
              <a:prstGeom prst="rect">
                <a:avLst/>
              </a:prstGeom>
              <a:blipFill>
                <a:blip r:embed="rId2"/>
                <a:stretch>
                  <a:fillRect l="-1590" t="-10526" b="-26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DC793D7E-A465-6245-89E0-C8479136789E}"/>
              </a:ext>
            </a:extLst>
          </p:cNvPr>
          <p:cNvSpPr/>
          <p:nvPr/>
        </p:nvSpPr>
        <p:spPr>
          <a:xfrm>
            <a:off x="7199049" y="5442857"/>
            <a:ext cx="713657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CN" sz="2400" b="1" dirty="0"/>
              <a:t>n=2</a:t>
            </a:r>
            <a:endParaRPr lang="en-US" sz="24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6241143" y="5631543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8275526" y="5385802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5743C1-AA72-4244-9BB3-5EAA7D5C13E5}"/>
              </a:ext>
            </a:extLst>
          </p:cNvPr>
          <p:cNvSpPr txBox="1"/>
          <p:nvPr/>
        </p:nvSpPr>
        <p:spPr>
          <a:xfrm>
            <a:off x="1785257" y="2219633"/>
            <a:ext cx="518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n </a:t>
            </a:r>
            <a:r>
              <a:rPr lang="en-US" sz="9600" dirty="0">
                <a:solidFill>
                  <a:srgbClr val="7030A0"/>
                </a:solidFill>
              </a:rPr>
              <a:t>+ 5 </a:t>
            </a:r>
            <a:r>
              <a:rPr lang="en-US" sz="9600" dirty="0"/>
              <a:t>= </a:t>
            </a:r>
            <a:r>
              <a:rPr lang="en-US" sz="9600" dirty="0">
                <a:solidFill>
                  <a:srgbClr val="0070C0"/>
                </a:solidFill>
              </a:rPr>
              <a:t>7</a:t>
            </a:r>
          </a:p>
        </p:txBody>
      </p:sp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1611086" y="2588508"/>
            <a:ext cx="1117600" cy="1117600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1342571" y="2215499"/>
            <a:ext cx="3476172" cy="1761757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1139372" y="1951672"/>
            <a:ext cx="5827485" cy="2265699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29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1" grpId="0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4308E-963E-A04B-953D-5713F7A7A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3CA5-802B-7E47-8A5E-178562F8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885" y="908018"/>
            <a:ext cx="10058400" cy="885958"/>
          </a:xfrm>
        </p:spPr>
        <p:txBody>
          <a:bodyPr>
            <a:noAutofit/>
          </a:bodyPr>
          <a:lstStyle/>
          <a:p>
            <a:r>
              <a:rPr lang="en-US" sz="2400" dirty="0"/>
              <a:t>Solve the Equation : 2h + 3 = 11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A0EAEF-5CD4-874E-980B-712A5D50B52D}"/>
              </a:ext>
            </a:extLst>
          </p:cNvPr>
          <p:cNvSpPr txBox="1"/>
          <p:nvPr/>
        </p:nvSpPr>
        <p:spPr>
          <a:xfrm>
            <a:off x="7721599" y="1958430"/>
            <a:ext cx="39769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Draw the first skin around "h", and then draw more skins radiating outwards, until the whole algebra equation is circled by the final outer skin.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EA4EEC-4214-3E4C-9237-3795B8812717}"/>
              </a:ext>
            </a:extLst>
          </p:cNvPr>
          <p:cNvSpPr txBox="1"/>
          <p:nvPr/>
        </p:nvSpPr>
        <p:spPr>
          <a:xfrm>
            <a:off x="348343" y="4574537"/>
            <a:ext cx="113501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To solve the Equation work from the biggest outer skin, inwards through the smaller skins, applying opposites, until we reach the letter variable.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130323" y="5370018"/>
                <a:ext cx="4564742" cy="712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h is: h=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b="1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  <m:r>
                          <a:rPr lang="en-AU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AU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5370018"/>
                <a:ext cx="4564742" cy="712631"/>
              </a:xfrm>
              <a:prstGeom prst="rect">
                <a:avLst/>
              </a:prstGeom>
              <a:blipFill>
                <a:blip r:embed="rId2"/>
                <a:stretch>
                  <a:fillRect l="-2493" b="-86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DC793D7E-A465-6245-89E0-C8479136789E}"/>
              </a:ext>
            </a:extLst>
          </p:cNvPr>
          <p:cNvSpPr/>
          <p:nvPr/>
        </p:nvSpPr>
        <p:spPr>
          <a:xfrm>
            <a:off x="6966857" y="5477188"/>
            <a:ext cx="883575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b="1" dirty="0"/>
              <a:t>h = 4</a:t>
            </a:r>
            <a:endParaRPr lang="en-US" sz="24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63772" y="571862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8423746" y="5411285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5743C1-AA72-4244-9BB3-5EAA7D5C13E5}"/>
              </a:ext>
            </a:extLst>
          </p:cNvPr>
          <p:cNvSpPr txBox="1"/>
          <p:nvPr/>
        </p:nvSpPr>
        <p:spPr>
          <a:xfrm>
            <a:off x="1130323" y="2299691"/>
            <a:ext cx="67201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</a:rPr>
              <a:t>2</a:t>
            </a:r>
            <a:r>
              <a:rPr lang="en-US" sz="9600" dirty="0"/>
              <a:t> h </a:t>
            </a:r>
            <a:r>
              <a:rPr lang="en-US" sz="9600" dirty="0">
                <a:solidFill>
                  <a:srgbClr val="7030A0"/>
                </a:solidFill>
              </a:rPr>
              <a:t>+ 3 </a:t>
            </a:r>
            <a:r>
              <a:rPr lang="en-US" sz="9600" dirty="0"/>
              <a:t>=</a:t>
            </a:r>
            <a:r>
              <a:rPr lang="en-US" sz="9600" dirty="0">
                <a:solidFill>
                  <a:srgbClr val="0070C0"/>
                </a:solidFill>
              </a:rPr>
              <a:t>11</a:t>
            </a:r>
          </a:p>
        </p:txBody>
      </p:sp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1821544" y="2592730"/>
            <a:ext cx="1117600" cy="1117600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769258" y="2241575"/>
            <a:ext cx="4209142" cy="1761757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493488" y="1951672"/>
            <a:ext cx="6720110" cy="2265699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1001488" y="2416939"/>
            <a:ext cx="2206169" cy="1411027"/>
          </a:xfrm>
          <a:prstGeom prst="donut">
            <a:avLst>
              <a:gd name="adj" fmla="val 479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8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1" grpId="0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3CA5-802B-7E47-8A5E-178562F8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885" y="908018"/>
            <a:ext cx="10058400" cy="885958"/>
          </a:xfrm>
        </p:spPr>
        <p:txBody>
          <a:bodyPr>
            <a:noAutofit/>
          </a:bodyPr>
          <a:lstStyle/>
          <a:p>
            <a:r>
              <a:rPr lang="en-US" sz="2400" dirty="0"/>
              <a:t>Solve : 9 = 3 + 2a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130323" y="5370018"/>
                <a:ext cx="4564742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a is: 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AU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5370018"/>
                <a:ext cx="4564742" cy="714683"/>
              </a:xfrm>
              <a:prstGeom prst="rect">
                <a:avLst/>
              </a:prstGeom>
              <a:blipFill>
                <a:blip r:embed="rId2"/>
                <a:stretch>
                  <a:fillRect l="-2670" b="-94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966857" y="5477188"/>
                <a:ext cx="1378904" cy="62408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dirty="0"/>
                  <a:t>=3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57" y="5477188"/>
                <a:ext cx="1378904" cy="624082"/>
              </a:xfrm>
              <a:prstGeom prst="rect">
                <a:avLst/>
              </a:prstGeom>
              <a:blipFill>
                <a:blip r:embed="rId3"/>
                <a:stretch>
                  <a:fillRect l="-6579" r="-5263" b="-66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63772" y="571862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8423746" y="5411285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5743C1-AA72-4244-9BB3-5EAA7D5C13E5}"/>
              </a:ext>
            </a:extLst>
          </p:cNvPr>
          <p:cNvSpPr txBox="1"/>
          <p:nvPr/>
        </p:nvSpPr>
        <p:spPr>
          <a:xfrm>
            <a:off x="1130323" y="2299691"/>
            <a:ext cx="67201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00B0F0"/>
                </a:solidFill>
              </a:rPr>
              <a:t>9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/>
              <a:t>=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>
                <a:solidFill>
                  <a:srgbClr val="7030A0"/>
                </a:solidFill>
              </a:rPr>
              <a:t>3 </a:t>
            </a:r>
            <a:r>
              <a:rPr lang="en-US" sz="9600" dirty="0">
                <a:solidFill>
                  <a:srgbClr val="FF0000"/>
                </a:solidFill>
              </a:rPr>
              <a:t>+</a:t>
            </a:r>
            <a:r>
              <a:rPr lang="en-US" sz="9600" dirty="0">
                <a:solidFill>
                  <a:srgbClr val="7030A0"/>
                </a:solidFill>
              </a:rPr>
              <a:t> </a:t>
            </a:r>
            <a:r>
              <a:rPr lang="en-US" sz="9600" dirty="0">
                <a:solidFill>
                  <a:srgbClr val="FF0000"/>
                </a:solidFill>
              </a:rPr>
              <a:t>2</a:t>
            </a:r>
            <a:r>
              <a:rPr lang="en-US" sz="9600" dirty="0"/>
              <a:t>a</a:t>
            </a:r>
            <a:endParaRPr lang="en-US" sz="9600" dirty="0">
              <a:solidFill>
                <a:srgbClr val="0070C0"/>
              </a:solidFill>
            </a:endParaRPr>
          </a:p>
        </p:txBody>
      </p:sp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5686868" y="2837093"/>
            <a:ext cx="830047" cy="870887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2779486" y="2430538"/>
            <a:ext cx="3947885" cy="1569660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513463" y="2172475"/>
            <a:ext cx="6720110" cy="2115612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3813718" y="2469365"/>
            <a:ext cx="2783026" cy="1307965"/>
          </a:xfrm>
          <a:prstGeom prst="donut">
            <a:avLst>
              <a:gd name="adj" fmla="val 479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A5682A50-4AFD-4386-ADD8-61433FE1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</p:spTree>
    <p:extLst>
      <p:ext uri="{BB962C8B-B14F-4D97-AF65-F5344CB8AC3E}">
        <p14:creationId xmlns:p14="http://schemas.microsoft.com/office/powerpoint/2010/main" val="244541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3CA5-802B-7E47-8A5E-178562F8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885" y="908018"/>
            <a:ext cx="10058400" cy="885958"/>
          </a:xfrm>
        </p:spPr>
        <p:txBody>
          <a:bodyPr>
            <a:noAutofit/>
          </a:bodyPr>
          <a:lstStyle/>
          <a:p>
            <a:r>
              <a:rPr lang="en-US" sz="2400" dirty="0"/>
              <a:t>Solve : 9000 = 3000 + 2a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379141" y="5370018"/>
                <a:ext cx="5315924" cy="712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a is: 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𝟗𝟎𝟎𝟎</m:t>
                        </m:r>
                        <m:r>
                          <a:rPr lang="en-AU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𝟑𝟎𝟎𝟎</m:t>
                        </m:r>
                      </m:num>
                      <m:den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41" y="5370018"/>
                <a:ext cx="5315924" cy="712631"/>
              </a:xfrm>
              <a:prstGeom prst="rect">
                <a:avLst/>
              </a:prstGeom>
              <a:blipFill>
                <a:blip r:embed="rId2"/>
                <a:stretch>
                  <a:fillRect l="-2294" b="-94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966857" y="5477188"/>
                <a:ext cx="2648482" cy="62408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𝟗𝟎𝟎𝟎</m:t>
                        </m:r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𝟑𝟎𝟎𝟎</m:t>
                        </m:r>
                      </m:num>
                      <m:den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dirty="0"/>
                  <a:t>=3000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57" y="5477188"/>
                <a:ext cx="2648482" cy="624082"/>
              </a:xfrm>
              <a:prstGeom prst="rect">
                <a:avLst/>
              </a:prstGeom>
              <a:blipFill>
                <a:blip r:embed="rId3"/>
                <a:stretch>
                  <a:fillRect l="-3440" r="-2523" b="-66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63772" y="571862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10497872" y="5455890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5743C1-AA72-4244-9BB3-5EAA7D5C13E5}"/>
              </a:ext>
            </a:extLst>
          </p:cNvPr>
          <p:cNvSpPr txBox="1"/>
          <p:nvPr/>
        </p:nvSpPr>
        <p:spPr>
          <a:xfrm>
            <a:off x="1130323" y="2299691"/>
            <a:ext cx="110616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00B0F0"/>
                </a:solidFill>
              </a:rPr>
              <a:t>9000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/>
              <a:t>=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>
                <a:solidFill>
                  <a:srgbClr val="7030A0"/>
                </a:solidFill>
              </a:rPr>
              <a:t>3000 </a:t>
            </a:r>
            <a:r>
              <a:rPr lang="en-US" sz="9600" dirty="0">
                <a:solidFill>
                  <a:srgbClr val="FF0000"/>
                </a:solidFill>
              </a:rPr>
              <a:t>+</a:t>
            </a:r>
            <a:r>
              <a:rPr lang="en-US" sz="9600" dirty="0">
                <a:solidFill>
                  <a:srgbClr val="7030A0"/>
                </a:solidFill>
              </a:rPr>
              <a:t> </a:t>
            </a:r>
            <a:r>
              <a:rPr lang="en-US" sz="9600" dirty="0">
                <a:solidFill>
                  <a:srgbClr val="FF0000"/>
                </a:solidFill>
              </a:rPr>
              <a:t>2</a:t>
            </a:r>
            <a:r>
              <a:rPr lang="en-US" sz="9600" dirty="0"/>
              <a:t>a</a:t>
            </a:r>
            <a:endParaRPr lang="en-US" sz="9600" dirty="0">
              <a:solidFill>
                <a:srgbClr val="0070C0"/>
              </a:solidFill>
            </a:endParaRPr>
          </a:p>
        </p:txBody>
      </p:sp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9412514" y="2772389"/>
            <a:ext cx="830047" cy="870887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4730025" y="2054634"/>
            <a:ext cx="6240815" cy="2056287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579674" y="1749614"/>
            <a:ext cx="11032652" cy="2689451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7582829" y="2396252"/>
            <a:ext cx="2854712" cy="1473099"/>
          </a:xfrm>
          <a:prstGeom prst="donut">
            <a:avLst>
              <a:gd name="adj" fmla="val 479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A5682A50-4AFD-4386-ADD8-61433FE1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</p:spTree>
    <p:extLst>
      <p:ext uri="{BB962C8B-B14F-4D97-AF65-F5344CB8AC3E}">
        <p14:creationId xmlns:p14="http://schemas.microsoft.com/office/powerpoint/2010/main" val="1045403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E3CA5-802B-7E47-8A5E-178562F8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885" y="908018"/>
            <a:ext cx="10058400" cy="885958"/>
          </a:xfrm>
        </p:spPr>
        <p:txBody>
          <a:bodyPr>
            <a:noAutofit/>
          </a:bodyPr>
          <a:lstStyle/>
          <a:p>
            <a:r>
              <a:rPr lang="en-US" sz="2400" dirty="0"/>
              <a:t>Solve : 9000 = 3000 - 2a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379141" y="5370018"/>
                <a:ext cx="5315924" cy="712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a is: 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𝟗𝟎𝟎𝟎</m:t>
                        </m:r>
                        <m:r>
                          <a:rPr lang="en-AU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𝟑𝟎𝟎𝟎</m:t>
                        </m:r>
                      </m:num>
                      <m:den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41" y="5370018"/>
                <a:ext cx="5315924" cy="712631"/>
              </a:xfrm>
              <a:prstGeom prst="rect">
                <a:avLst/>
              </a:prstGeom>
              <a:blipFill>
                <a:blip r:embed="rId2"/>
                <a:stretch>
                  <a:fillRect l="-2294" b="-94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966857" y="5477188"/>
                <a:ext cx="2887329" cy="62408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𝟗𝟎𝟎𝟎</m:t>
                        </m:r>
                        <m:r>
                          <a:rPr lang="en-AU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𝟑𝟎𝟎𝟎</m:t>
                        </m:r>
                      </m:num>
                      <m:den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dirty="0"/>
                  <a:t>= –3000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57" y="5477188"/>
                <a:ext cx="2887329" cy="624082"/>
              </a:xfrm>
              <a:prstGeom prst="rect">
                <a:avLst/>
              </a:prstGeom>
              <a:blipFill>
                <a:blip r:embed="rId3"/>
                <a:stretch>
                  <a:fillRect l="-3151" r="-1891" b="-66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63772" y="571862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10497872" y="5455890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55743C1-AA72-4244-9BB3-5EAA7D5C13E5}"/>
              </a:ext>
            </a:extLst>
          </p:cNvPr>
          <p:cNvSpPr txBox="1"/>
          <p:nvPr/>
        </p:nvSpPr>
        <p:spPr>
          <a:xfrm>
            <a:off x="1130323" y="2299691"/>
            <a:ext cx="110616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00B0F0"/>
                </a:solidFill>
              </a:rPr>
              <a:t>9000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/>
              <a:t>=</a:t>
            </a:r>
            <a:r>
              <a:rPr lang="en-US" sz="9600" dirty="0">
                <a:solidFill>
                  <a:srgbClr val="FF0000"/>
                </a:solidFill>
              </a:rPr>
              <a:t> </a:t>
            </a:r>
            <a:r>
              <a:rPr lang="en-US" sz="9600" dirty="0">
                <a:solidFill>
                  <a:srgbClr val="7030A0"/>
                </a:solidFill>
              </a:rPr>
              <a:t>3000 </a:t>
            </a:r>
            <a:r>
              <a:rPr lang="en-US" sz="9600" dirty="0">
                <a:solidFill>
                  <a:srgbClr val="FF0000"/>
                </a:solidFill>
              </a:rPr>
              <a:t>–</a:t>
            </a:r>
            <a:r>
              <a:rPr lang="en-US" sz="9600" dirty="0">
                <a:solidFill>
                  <a:srgbClr val="7030A0"/>
                </a:solidFill>
              </a:rPr>
              <a:t> </a:t>
            </a:r>
            <a:r>
              <a:rPr lang="en-US" sz="9600" dirty="0">
                <a:solidFill>
                  <a:srgbClr val="FF0000"/>
                </a:solidFill>
              </a:rPr>
              <a:t>2</a:t>
            </a:r>
            <a:r>
              <a:rPr lang="en-US" sz="9600" dirty="0"/>
              <a:t>a</a:t>
            </a:r>
            <a:endParaRPr lang="en-US" sz="9600" dirty="0">
              <a:solidFill>
                <a:srgbClr val="0070C0"/>
              </a:solidFill>
            </a:endParaRPr>
          </a:p>
        </p:txBody>
      </p:sp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9265913" y="2804591"/>
            <a:ext cx="830047" cy="870887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4730025" y="2054634"/>
            <a:ext cx="6240815" cy="2056287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579674" y="1749614"/>
            <a:ext cx="11032652" cy="2689451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7582829" y="2339668"/>
            <a:ext cx="2772129" cy="1529684"/>
          </a:xfrm>
          <a:prstGeom prst="donut">
            <a:avLst>
              <a:gd name="adj" fmla="val 479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A5682A50-4AFD-4386-ADD8-61433FE1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</p:spTree>
    <p:extLst>
      <p:ext uri="{BB962C8B-B14F-4D97-AF65-F5344CB8AC3E}">
        <p14:creationId xmlns:p14="http://schemas.microsoft.com/office/powerpoint/2010/main" val="323632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Solve : 9 = 3 + 2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1E3CA5-802B-7E47-8A5E-178562F851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5885" y="908018"/>
                <a:ext cx="10058400" cy="885958"/>
              </a:xfrm>
              <a:blipFill>
                <a:blip r:embed="rId2"/>
                <a:stretch>
                  <a:fillRect l="-848" t="-55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/>
              <p:nvPr/>
            </p:nvSpPr>
            <p:spPr>
              <a:xfrm>
                <a:off x="1130323" y="5370018"/>
                <a:ext cx="4564742" cy="969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Solution for </a:t>
                </a:r>
                <a:r>
                  <a:rPr lang="en-US" sz="2800" b="1" dirty="0"/>
                  <a:t>a is: a=</a:t>
                </a:r>
                <a:r>
                  <a:rPr lang="en-AU" sz="28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sz="28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800" b="1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dirty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AU" sz="28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8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28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rad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C0C89C9-B8B9-DF45-A3BB-5610BB5A8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5370018"/>
                <a:ext cx="4564742" cy="969176"/>
              </a:xfrm>
              <a:prstGeom prst="rect">
                <a:avLst/>
              </a:prstGeom>
              <a:blipFill>
                <a:blip r:embed="rId3"/>
                <a:stretch>
                  <a:fillRect l="-26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/>
              <p:nvPr/>
            </p:nvSpPr>
            <p:spPr>
              <a:xfrm>
                <a:off x="6966857" y="5477188"/>
                <a:ext cx="2119747" cy="84388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 dirty="0"/>
                  <a:t>a=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b="1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dirty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AU" sz="24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dirty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24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2400" dirty="0"/>
                  <a:t>=</a:t>
                </a:r>
                <a:r>
                  <a:rPr lang="en-AU" sz="24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sz="2400" i="1" smtClean="0">
                        <a:solidFill>
                          <a:srgbClr val="836967"/>
                        </a:solidFill>
                        <a:latin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AU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4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C793D7E-A465-6245-89E0-C847913678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57" y="5477188"/>
                <a:ext cx="2119747" cy="843885"/>
              </a:xfrm>
              <a:prstGeom prst="rect">
                <a:avLst/>
              </a:prstGeom>
              <a:blipFill>
                <a:blip r:embed="rId4"/>
                <a:stretch>
                  <a:fillRect l="-428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9C9C10F-3E1E-B64F-AB87-8F22860410A0}"/>
              </a:ext>
            </a:extLst>
          </p:cNvPr>
          <p:cNvCxnSpPr>
            <a:cxnSpLocks/>
          </p:cNvCxnSpPr>
          <p:nvPr/>
        </p:nvCxnSpPr>
        <p:spPr>
          <a:xfrm>
            <a:off x="5863772" y="5718628"/>
            <a:ext cx="595086" cy="0"/>
          </a:xfrm>
          <a:prstGeom prst="straightConnector1">
            <a:avLst/>
          </a:prstGeom>
          <a:ln w="1079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>
            <a:extLst>
              <a:ext uri="{FF2B5EF4-FFF2-40B4-BE49-F238E27FC236}">
                <a16:creationId xmlns:a16="http://schemas.microsoft.com/office/drawing/2014/main" id="{43D5457C-55BE-2545-88CA-97319AC83DA9}"/>
              </a:ext>
            </a:extLst>
          </p:cNvPr>
          <p:cNvSpPr/>
          <p:nvPr/>
        </p:nvSpPr>
        <p:spPr>
          <a:xfrm>
            <a:off x="9657629" y="5315909"/>
            <a:ext cx="333829" cy="538697"/>
          </a:xfrm>
          <a:custGeom>
            <a:avLst/>
            <a:gdLst>
              <a:gd name="connsiteX0" fmla="*/ 0 w 999743"/>
              <a:gd name="connsiteY0" fmla="*/ 391886 h 834681"/>
              <a:gd name="connsiteX1" fmla="*/ 464458 w 999743"/>
              <a:gd name="connsiteY1" fmla="*/ 827314 h 834681"/>
              <a:gd name="connsiteX2" fmla="*/ 957943 w 999743"/>
              <a:gd name="connsiteY2" fmla="*/ 72571 h 834681"/>
              <a:gd name="connsiteX3" fmla="*/ 972458 w 999743"/>
              <a:gd name="connsiteY3" fmla="*/ 72571 h 834681"/>
              <a:gd name="connsiteX4" fmla="*/ 957943 w 999743"/>
              <a:gd name="connsiteY4" fmla="*/ 0 h 83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743" h="834681">
                <a:moveTo>
                  <a:pt x="0" y="391886"/>
                </a:moveTo>
                <a:cubicBezTo>
                  <a:pt x="152400" y="636209"/>
                  <a:pt x="304801" y="880533"/>
                  <a:pt x="464458" y="827314"/>
                </a:cubicBezTo>
                <a:cubicBezTo>
                  <a:pt x="624115" y="774095"/>
                  <a:pt x="873276" y="198361"/>
                  <a:pt x="957943" y="72571"/>
                </a:cubicBezTo>
                <a:cubicBezTo>
                  <a:pt x="1042610" y="-53219"/>
                  <a:pt x="972458" y="84666"/>
                  <a:pt x="972458" y="72571"/>
                </a:cubicBezTo>
                <a:cubicBezTo>
                  <a:pt x="972458" y="60476"/>
                  <a:pt x="965200" y="30238"/>
                  <a:pt x="957943" y="0"/>
                </a:cubicBezTo>
              </a:path>
            </a:pathLst>
          </a:cu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/>
              <p:nvPr/>
            </p:nvSpPr>
            <p:spPr>
              <a:xfrm>
                <a:off x="1130323" y="2299691"/>
                <a:ext cx="6720109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600" dirty="0">
                    <a:solidFill>
                      <a:srgbClr val="00B0F0"/>
                    </a:solidFill>
                  </a:rPr>
                  <a:t>9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/>
                  <a:t>=</a:t>
                </a:r>
                <a:r>
                  <a:rPr lang="en-US" sz="9600" dirty="0">
                    <a:solidFill>
                      <a:srgbClr val="FF0000"/>
                    </a:solidFill>
                  </a:rPr>
                  <a:t> </a:t>
                </a:r>
                <a:r>
                  <a:rPr lang="en-US" sz="9600" dirty="0">
                    <a:solidFill>
                      <a:srgbClr val="7030A0"/>
                    </a:solidFill>
                  </a:rPr>
                  <a:t>3 </a:t>
                </a:r>
                <a:r>
                  <a:rPr lang="en-US" sz="9600" dirty="0">
                    <a:solidFill>
                      <a:srgbClr val="FF0000"/>
                    </a:solidFill>
                  </a:rPr>
                  <a:t>+</a:t>
                </a:r>
                <a:r>
                  <a:rPr lang="en-US" sz="9600" dirty="0">
                    <a:solidFill>
                      <a:srgbClr val="7030A0"/>
                    </a:solidFill>
                  </a:rPr>
                  <a:t> </a:t>
                </a:r>
                <a:r>
                  <a:rPr lang="en-US" sz="9600" dirty="0">
                    <a:solidFill>
                      <a:srgbClr val="FF0000"/>
                    </a:solidFill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96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96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9600" i="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9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5743C1-AA72-4244-9BB3-5EAA7D5C1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23" y="2299691"/>
                <a:ext cx="6720109" cy="1569660"/>
              </a:xfrm>
              <a:prstGeom prst="rect">
                <a:avLst/>
              </a:prstGeom>
              <a:blipFill>
                <a:blip r:embed="rId5"/>
                <a:stretch>
                  <a:fillRect l="-9519" t="-20155" b="-4302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Doughnut 19">
            <a:extLst>
              <a:ext uri="{FF2B5EF4-FFF2-40B4-BE49-F238E27FC236}">
                <a16:creationId xmlns:a16="http://schemas.microsoft.com/office/drawing/2014/main" id="{D9854953-089B-7F41-ADAD-C6373FB59864}"/>
              </a:ext>
            </a:extLst>
          </p:cNvPr>
          <p:cNvSpPr/>
          <p:nvPr/>
        </p:nvSpPr>
        <p:spPr>
          <a:xfrm>
            <a:off x="5686868" y="2837093"/>
            <a:ext cx="830047" cy="870887"/>
          </a:xfrm>
          <a:prstGeom prst="donut">
            <a:avLst>
              <a:gd name="adj" fmla="val 479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Doughnut 20">
            <a:extLst>
              <a:ext uri="{FF2B5EF4-FFF2-40B4-BE49-F238E27FC236}">
                <a16:creationId xmlns:a16="http://schemas.microsoft.com/office/drawing/2014/main" id="{7DBA0D67-701C-5840-968A-1E924AF93F13}"/>
              </a:ext>
            </a:extLst>
          </p:cNvPr>
          <p:cNvSpPr/>
          <p:nvPr/>
        </p:nvSpPr>
        <p:spPr>
          <a:xfrm>
            <a:off x="2779486" y="2055309"/>
            <a:ext cx="5070946" cy="1944889"/>
          </a:xfrm>
          <a:prstGeom prst="donut">
            <a:avLst>
              <a:gd name="adj" fmla="val 4799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ughnut 21">
            <a:extLst>
              <a:ext uri="{FF2B5EF4-FFF2-40B4-BE49-F238E27FC236}">
                <a16:creationId xmlns:a16="http://schemas.microsoft.com/office/drawing/2014/main" id="{7C3458B5-F517-9F4B-9F65-611EEC1AF550}"/>
              </a:ext>
            </a:extLst>
          </p:cNvPr>
          <p:cNvSpPr/>
          <p:nvPr/>
        </p:nvSpPr>
        <p:spPr>
          <a:xfrm>
            <a:off x="513462" y="1793976"/>
            <a:ext cx="7336969" cy="2494111"/>
          </a:xfrm>
          <a:prstGeom prst="donut">
            <a:avLst>
              <a:gd name="adj" fmla="val 479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ughnut 13">
            <a:extLst>
              <a:ext uri="{FF2B5EF4-FFF2-40B4-BE49-F238E27FC236}">
                <a16:creationId xmlns:a16="http://schemas.microsoft.com/office/drawing/2014/main" id="{8FB2740C-18C7-7E45-A0E0-ABE9F7536F64}"/>
              </a:ext>
            </a:extLst>
          </p:cNvPr>
          <p:cNvSpPr/>
          <p:nvPr/>
        </p:nvSpPr>
        <p:spPr>
          <a:xfrm>
            <a:off x="3813718" y="2055309"/>
            <a:ext cx="3947884" cy="1944889"/>
          </a:xfrm>
          <a:prstGeom prst="donut">
            <a:avLst>
              <a:gd name="adj" fmla="val 4799"/>
            </a:avLst>
          </a:prstGeom>
          <a:solidFill>
            <a:srgbClr val="C00000">
              <a:alpha val="9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A5682A50-4AFD-4386-ADD8-61433FE19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715" y="362327"/>
            <a:ext cx="10058400" cy="6110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Solving a 2 Step Equation Using Onion Skins</a:t>
            </a:r>
          </a:p>
        </p:txBody>
      </p:sp>
      <p:sp>
        <p:nvSpPr>
          <p:cNvPr id="15" name="Doughnut 13">
            <a:extLst>
              <a:ext uri="{FF2B5EF4-FFF2-40B4-BE49-F238E27FC236}">
                <a16:creationId xmlns:a16="http://schemas.microsoft.com/office/drawing/2014/main" id="{6B03B9E7-1E0F-BC8D-9394-663B5B12C9F2}"/>
              </a:ext>
            </a:extLst>
          </p:cNvPr>
          <p:cNvSpPr/>
          <p:nvPr/>
        </p:nvSpPr>
        <p:spPr>
          <a:xfrm>
            <a:off x="5620714" y="2334301"/>
            <a:ext cx="1689056" cy="1509378"/>
          </a:xfrm>
          <a:prstGeom prst="donut">
            <a:avLst>
              <a:gd name="adj" fmla="val 4791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29B0DB-3BAA-C51A-0C0C-D59E96DF9DD0}"/>
                  </a:ext>
                </a:extLst>
              </p:cNvPr>
              <p:cNvSpPr txBox="1"/>
              <p:nvPr/>
            </p:nvSpPr>
            <p:spPr>
              <a:xfrm>
                <a:off x="8217074" y="1997713"/>
                <a:ext cx="3214938" cy="2514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AU" sz="2400" b="1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1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sz="2400" b="1" dirty="0">
                  <a:solidFill>
                    <a:schemeClr val="tx1"/>
                  </a:solidFill>
                </a:endParaRPr>
              </a:p>
              <a:p>
                <a:endParaRPr lang="en-AU" sz="24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24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AU" sz="2400" dirty="0"/>
                  <a:t> =3</a:t>
                </a:r>
              </a:p>
              <a:p>
                <a:endParaRPr lang="en-AU" sz="2400" dirty="0"/>
              </a:p>
              <a:p>
                <a14:m>
                  <m:oMath xmlns:m="http://schemas.openxmlformats.org/officeDocument/2006/math">
                    <m:r>
                      <a:rPr lang="en-AU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AU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AU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AU" sz="2400" dirty="0"/>
                  <a:t>  = a</a:t>
                </a:r>
              </a:p>
              <a:p>
                <a:endParaRPr lang="en-AU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29B0DB-3BAA-C51A-0C0C-D59E96DF9D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7074" y="1997713"/>
                <a:ext cx="3214938" cy="2514278"/>
              </a:xfrm>
              <a:prstGeom prst="rect">
                <a:avLst/>
              </a:prstGeom>
              <a:blipFill>
                <a:blip r:embed="rId6"/>
                <a:stretch>
                  <a:fillRect l="-56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405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 animBg="1"/>
      <p:bldP spid="18" grpId="0" animBg="1"/>
      <p:bldP spid="19" grpId="0"/>
      <p:bldP spid="20" grpId="0" animBg="1"/>
      <p:bldP spid="21" grpId="0" animBg="1"/>
      <p:bldP spid="22" grpId="0" animBg="1"/>
      <p:bldP spid="14" grpId="0" animBg="1"/>
      <p:bldP spid="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DarkSeedLeftStep">
      <a:dk1>
        <a:srgbClr val="000000"/>
      </a:dk1>
      <a:lt1>
        <a:srgbClr val="FFFFFF"/>
      </a:lt1>
      <a:dk2>
        <a:srgbClr val="1C2732"/>
      </a:dk2>
      <a:lt2>
        <a:srgbClr val="F0F3F1"/>
      </a:lt2>
      <a:accent1>
        <a:srgbClr val="C34D9B"/>
      </a:accent1>
      <a:accent2>
        <a:srgbClr val="A83BB1"/>
      </a:accent2>
      <a:accent3>
        <a:srgbClr val="884DC3"/>
      </a:accent3>
      <a:accent4>
        <a:srgbClr val="4E44B5"/>
      </a:accent4>
      <a:accent5>
        <a:srgbClr val="4D74C3"/>
      </a:accent5>
      <a:accent6>
        <a:srgbClr val="3B93B1"/>
      </a:accent6>
      <a:hlink>
        <a:srgbClr val="3F54BF"/>
      </a:hlink>
      <a:folHlink>
        <a:srgbClr val="7F7F7F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586</Words>
  <Application>Microsoft Office PowerPoint</Application>
  <PresentationFormat>Widescreen</PresentationFormat>
  <Paragraphs>69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Cambria Math</vt:lpstr>
      <vt:lpstr>Century Gothic</vt:lpstr>
      <vt:lpstr>Garamond</vt:lpstr>
      <vt:lpstr>Gill Sans MT</vt:lpstr>
      <vt:lpstr>SavonVTI</vt:lpstr>
      <vt:lpstr>Solving two steps equations</vt:lpstr>
      <vt:lpstr>Onion skin peeling method to solve Two Steps Equations</vt:lpstr>
      <vt:lpstr>Equations - Onion Skin Method</vt:lpstr>
      <vt:lpstr>Solving Equations Using Onion Skins</vt:lpstr>
      <vt:lpstr>Solving a 2 Step Equation Using Onion Skins</vt:lpstr>
      <vt:lpstr>Solving a 2 Step Equation Using Onion Skins</vt:lpstr>
      <vt:lpstr>Solving a 2 Step Equation Using Onion Skins</vt:lpstr>
      <vt:lpstr>Solving a 2 Step Equation Using Onion Skins</vt:lpstr>
      <vt:lpstr>Solving a 2 Step Equation Using Onion Skins</vt:lpstr>
      <vt:lpstr>Solving a 2 Step Equation Using Onion Skins</vt:lpstr>
      <vt:lpstr>Solving a 2 Step Equation Using Onion Skins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and transposing formulas </dc:title>
  <dc:creator>Yongmei Zhang</dc:creator>
  <cp:lastModifiedBy>Lyn ZHANG</cp:lastModifiedBy>
  <cp:revision>34</cp:revision>
  <dcterms:created xsi:type="dcterms:W3CDTF">2021-02-16T23:58:03Z</dcterms:created>
  <dcterms:modified xsi:type="dcterms:W3CDTF">2022-08-24T02:54:15Z</dcterms:modified>
</cp:coreProperties>
</file>