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0C0CBF-C69F-4B7D-A9C3-12A7B18600D8}" type="datetimeFigureOut">
              <a:rPr lang="en-AU" smtClean="0"/>
              <a:t>26/08/2022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0376B5-EF5B-42CD-B47A-E9D029A194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0903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https://create.kahoot.it/details/d5279d1a-cf2c-4c10-8cd5-f96968f44d35</a:t>
            </a:r>
          </a:p>
          <a:p>
            <a:r>
              <a:rPr lang="en-AU" dirty="0"/>
              <a:t>https://create.kahoot.it/details/abdfe340-a90a-46a1-a5b7-a6d48b4cfe59</a:t>
            </a:r>
          </a:p>
          <a:p>
            <a:r>
              <a:rPr lang="en-AU" dirty="0"/>
              <a:t>https://create.kahoot.it/details/c9702553-9c9e-4307-b465-b71d1832bfd3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0376B5-EF5B-42CD-B47A-E9D029A19489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37726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/>
            </a:gs>
            <a:gs pos="6000">
              <a:schemeClr val="accent1">
                <a:lumMod val="20000"/>
                <a:lumOff val="80000"/>
              </a:schemeClr>
            </a:gs>
            <a:gs pos="95000">
              <a:schemeClr val="accent1">
                <a:lumMod val="20000"/>
                <a:lumOff val="80000"/>
              </a:schemeClr>
            </a:gs>
            <a:gs pos="100000">
              <a:srgbClr val="7030A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26" Type="http://schemas.openxmlformats.org/officeDocument/2006/relationships/image" Target="../media/image28.png"/><Relationship Id="rId3" Type="http://schemas.openxmlformats.org/officeDocument/2006/relationships/image" Target="../media/image5.png"/><Relationship Id="rId21" Type="http://schemas.openxmlformats.org/officeDocument/2006/relationships/image" Target="../media/image23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5" Type="http://schemas.openxmlformats.org/officeDocument/2006/relationships/image" Target="../media/image27.png"/><Relationship Id="rId2" Type="http://schemas.openxmlformats.org/officeDocument/2006/relationships/image" Target="../media/image3.gif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29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24" Type="http://schemas.openxmlformats.org/officeDocument/2006/relationships/image" Target="../media/image26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23" Type="http://schemas.openxmlformats.org/officeDocument/2006/relationships/image" Target="../media/image25.png"/><Relationship Id="rId28" Type="http://schemas.openxmlformats.org/officeDocument/2006/relationships/image" Target="../media/image30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31" Type="http://schemas.openxmlformats.org/officeDocument/2006/relationships/image" Target="../media/image33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24.png"/><Relationship Id="rId27" Type="http://schemas.openxmlformats.org/officeDocument/2006/relationships/image" Target="../media/image29.png"/><Relationship Id="rId30" Type="http://schemas.openxmlformats.org/officeDocument/2006/relationships/image" Target="../media/image3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0.png"/><Relationship Id="rId2" Type="http://schemas.openxmlformats.org/officeDocument/2006/relationships/image" Target="../media/image28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gif"/><Relationship Id="rId4" Type="http://schemas.openxmlformats.org/officeDocument/2006/relationships/image" Target="../media/image30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0.png"/><Relationship Id="rId2" Type="http://schemas.openxmlformats.org/officeDocument/2006/relationships/image" Target="../media/image3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gif"/><Relationship Id="rId5" Type="http://schemas.openxmlformats.org/officeDocument/2006/relationships/image" Target="../media/image34.png"/><Relationship Id="rId4" Type="http://schemas.openxmlformats.org/officeDocument/2006/relationships/image" Target="../media/image33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7" Type="http://schemas.openxmlformats.org/officeDocument/2006/relationships/image" Target="../media/image1.gif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7" Type="http://schemas.openxmlformats.org/officeDocument/2006/relationships/image" Target="../media/image2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13" Type="http://schemas.openxmlformats.org/officeDocument/2006/relationships/image" Target="../media/image62.png"/><Relationship Id="rId3" Type="http://schemas.openxmlformats.org/officeDocument/2006/relationships/image" Target="../media/image52.png"/><Relationship Id="rId7" Type="http://schemas.openxmlformats.org/officeDocument/2006/relationships/image" Target="../media/image56.png"/><Relationship Id="rId12" Type="http://schemas.openxmlformats.org/officeDocument/2006/relationships/image" Target="../media/image61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png"/><Relationship Id="rId11" Type="http://schemas.openxmlformats.org/officeDocument/2006/relationships/image" Target="../media/image60.png"/><Relationship Id="rId5" Type="http://schemas.openxmlformats.org/officeDocument/2006/relationships/image" Target="../media/image54.png"/><Relationship Id="rId10" Type="http://schemas.openxmlformats.org/officeDocument/2006/relationships/image" Target="../media/image59.png"/><Relationship Id="rId4" Type="http://schemas.openxmlformats.org/officeDocument/2006/relationships/image" Target="../media/image53.png"/><Relationship Id="rId9" Type="http://schemas.openxmlformats.org/officeDocument/2006/relationships/image" Target="../media/image58.png"/><Relationship Id="rId1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3981" y="2362200"/>
            <a:ext cx="825097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28575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parajita" panose="020B0604020202020204" pitchFamily="34" charset="0"/>
                <a:cs typeface="Aparajita" panose="020B0604020202020204" pitchFamily="34" charset="0"/>
              </a:rPr>
              <a:t>Exponential Equations</a:t>
            </a:r>
          </a:p>
        </p:txBody>
      </p:sp>
      <p:pic>
        <p:nvPicPr>
          <p:cNvPr id="1026" name="Picture 2" descr="http://www.mathwarehouse.com/exponential-decay/images/graph_equation_exponential_decay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509128"/>
            <a:ext cx="2350070" cy="2967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c85c7a.medialib.glogster.com/media/e9/e9ea3957e8f9d1f40b8ee5457b79b09b79e33796f4467b0089b93cd8bc5cd879/formula-exponential-growth3-pn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1905000" cy="2215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math.pppst.com/exponents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457200"/>
            <a:ext cx="3400425" cy="1702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static.tvtropes.org/pmwiki/pub/images/supermath_4657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657600"/>
            <a:ext cx="3333750" cy="2876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68894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We recapped solving different types of equation, as well as index laws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We have seen how to solve some exponential equations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The main focus is to rewrite each side if needed, so that they both have the same base</a:t>
            </a:r>
          </a:p>
        </p:txBody>
      </p:sp>
    </p:spTree>
    <p:extLst>
      <p:ext uri="{BB962C8B-B14F-4D97-AF65-F5344CB8AC3E}">
        <p14:creationId xmlns:p14="http://schemas.microsoft.com/office/powerpoint/2010/main" val="2724985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Starter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en-US" sz="2000" dirty="0">
                <a:latin typeface="Comic Sans MS" panose="030F0702030302020204" pitchFamily="66" charset="0"/>
              </a:rPr>
              <a:t>Find the value of:</a:t>
            </a:r>
          </a:p>
          <a:p>
            <a:pPr marL="457200" indent="-457200">
              <a:buAutoNum type="arabicParenR"/>
            </a:pPr>
            <a:endParaRPr lang="en-US" sz="2000" dirty="0">
              <a:latin typeface="Comic Sans MS" panose="030F0702030302020204" pitchFamily="66" charset="0"/>
            </a:endParaRPr>
          </a:p>
          <a:p>
            <a:pPr marL="457200" indent="-457200">
              <a:buAutoNum type="arabicParenR"/>
            </a:pPr>
            <a:endParaRPr lang="en-US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2)  Solve these equations:</a:t>
            </a:r>
          </a:p>
          <a:p>
            <a:pPr marL="0" indent="0">
              <a:buNone/>
            </a:pPr>
            <a:endParaRPr lang="en-US" sz="2000" dirty="0">
              <a:latin typeface="Comic Sans MS" panose="030F0702030302020204" pitchFamily="66" charset="0"/>
            </a:endParaRPr>
          </a:p>
        </p:txBody>
      </p:sp>
      <p:pic>
        <p:nvPicPr>
          <p:cNvPr id="4" name="Picture 6" descr="http://math.pppst.com/exponents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76200"/>
            <a:ext cx="2028825" cy="1015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33400" y="2057400"/>
                <a:ext cx="8763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)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6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2057400"/>
                <a:ext cx="876330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438400" y="2057400"/>
                <a:ext cx="8763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  <m:r>
                        <a:rPr lang="en-US" b="0" i="1" smtClean="0">
                          <a:latin typeface="Cambria Math"/>
                        </a:rPr>
                        <m:t>)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8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876330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114800" y="1905000"/>
                <a:ext cx="861966" cy="4932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  <m:r>
                        <a:rPr lang="en-US" b="0" i="1" smtClean="0">
                          <a:latin typeface="Cambria Math"/>
                        </a:rPr>
                        <m:t>) 4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9</m:t>
                          </m:r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1905000"/>
                <a:ext cx="861966" cy="4932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791200" y="1905000"/>
                <a:ext cx="1011046" cy="4946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𝑑</m:t>
                      </m:r>
                      <m:r>
                        <a:rPr lang="en-US" b="0" i="1" smtClean="0">
                          <a:latin typeface="Cambria Math"/>
                        </a:rPr>
                        <m:t>)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64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1905000"/>
                <a:ext cx="1011046" cy="49468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467600" y="1905000"/>
                <a:ext cx="1011046" cy="4938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𝑒</m:t>
                      </m:r>
                      <m:r>
                        <a:rPr lang="en-US" b="0" i="1" smtClean="0">
                          <a:latin typeface="Cambria Math"/>
                        </a:rPr>
                        <m:t>)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16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7600" y="1905000"/>
                <a:ext cx="1011046" cy="49385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62000" y="2438400"/>
                <a:ext cx="603050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2438400"/>
                <a:ext cx="603050" cy="6127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590800" y="2438400"/>
                <a:ext cx="731290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64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2438400"/>
                <a:ext cx="731290" cy="6127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343400" y="2590800"/>
                <a:ext cx="6030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=7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590800"/>
                <a:ext cx="603050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172200" y="2438400"/>
                <a:ext cx="603050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2438400"/>
                <a:ext cx="603050" cy="610936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772400" y="2438400"/>
                <a:ext cx="603050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400" y="2438400"/>
                <a:ext cx="603050" cy="610936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04800" y="3505200"/>
                <a:ext cx="144943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𝑎</m:t>
                      </m:r>
                      <m:r>
                        <a:rPr lang="en-US" sz="1600" b="0" i="1" smtClean="0">
                          <a:latin typeface="Cambria Math"/>
                        </a:rPr>
                        <m:t>) 3</m:t>
                      </m:r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+5=9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505200"/>
                <a:ext cx="1449435" cy="338554"/>
              </a:xfrm>
              <a:prstGeom prst="rect">
                <a:avLst/>
              </a:prstGeom>
              <a:blipFill rotWithShape="1">
                <a:blip r:embed="rId13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124200" y="3505200"/>
                <a:ext cx="191982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𝑏</m:t>
                      </m:r>
                      <m:r>
                        <a:rPr lang="en-US" sz="1600" b="0" i="1" smtClean="0">
                          <a:latin typeface="Cambria Math"/>
                        </a:rPr>
                        <m:t>) 2</m:t>
                      </m:r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+1=6</m:t>
                      </m:r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−7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3505200"/>
                <a:ext cx="1919821" cy="338554"/>
              </a:xfrm>
              <a:prstGeom prst="rect">
                <a:avLst/>
              </a:prstGeom>
              <a:blipFill rotWithShape="1">
                <a:blip r:embed="rId14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324600" y="3505200"/>
                <a:ext cx="153324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𝑐</m:t>
                      </m:r>
                      <m:r>
                        <a:rPr lang="en-US" sz="1600" b="0" i="1" smtClean="0">
                          <a:latin typeface="Cambria Math"/>
                        </a:rPr>
                        <m:t>) 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+5</m:t>
                      </m:r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3505200"/>
                <a:ext cx="1533240" cy="338554"/>
              </a:xfrm>
              <a:prstGeom prst="rect">
                <a:avLst/>
              </a:prstGeom>
              <a:blipFill rotWithShape="1">
                <a:blip r:embed="rId15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04800" y="5105400"/>
                <a:ext cx="191616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𝑑</m:t>
                      </m:r>
                      <m:r>
                        <a:rPr lang="en-US" sz="1600" b="0" i="1" smtClean="0">
                          <a:latin typeface="Cambria Math"/>
                        </a:rPr>
                        <m:t>) 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+4</m:t>
                      </m:r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+3=0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5105400"/>
                <a:ext cx="1916166" cy="338554"/>
              </a:xfrm>
              <a:prstGeom prst="rect">
                <a:avLst/>
              </a:prstGeom>
              <a:blipFill rotWithShape="1">
                <a:blip r:embed="rId16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914400" y="3886200"/>
                <a:ext cx="84189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3</m:t>
                      </m:r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3886200"/>
                <a:ext cx="841897" cy="338554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914400" y="4267200"/>
                <a:ext cx="914400" cy="5540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4267200"/>
                <a:ext cx="914400" cy="55406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810000" y="3886200"/>
                <a:ext cx="127697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1=4</m:t>
                      </m:r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−7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886200"/>
                <a:ext cx="1276978" cy="338554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810000" y="4267200"/>
                <a:ext cx="9180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8=4</m:t>
                      </m:r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267200"/>
                <a:ext cx="918097" cy="338554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810000" y="4648200"/>
                <a:ext cx="80428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2=</m:t>
                      </m:r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648200"/>
                <a:ext cx="804284" cy="338554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Arc 23"/>
          <p:cNvSpPr/>
          <p:nvPr/>
        </p:nvSpPr>
        <p:spPr>
          <a:xfrm>
            <a:off x="1524000" y="3657600"/>
            <a:ext cx="304800" cy="3810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1752600" y="3657600"/>
            <a:ext cx="838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5</a:t>
            </a:r>
          </a:p>
        </p:txBody>
      </p:sp>
      <p:sp>
        <p:nvSpPr>
          <p:cNvPr id="26" name="Arc 25"/>
          <p:cNvSpPr/>
          <p:nvPr/>
        </p:nvSpPr>
        <p:spPr>
          <a:xfrm>
            <a:off x="1524000" y="4114800"/>
            <a:ext cx="304800" cy="4572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1752600" y="4114800"/>
            <a:ext cx="685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 3</a:t>
            </a:r>
          </a:p>
        </p:txBody>
      </p:sp>
      <p:sp>
        <p:nvSpPr>
          <p:cNvPr id="28" name="Arc 27"/>
          <p:cNvSpPr/>
          <p:nvPr/>
        </p:nvSpPr>
        <p:spPr>
          <a:xfrm>
            <a:off x="4876800" y="3657600"/>
            <a:ext cx="304800" cy="3810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c 28"/>
          <p:cNvSpPr/>
          <p:nvPr/>
        </p:nvSpPr>
        <p:spPr>
          <a:xfrm>
            <a:off x="4876800" y="4038600"/>
            <a:ext cx="304800" cy="3810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c 29"/>
          <p:cNvSpPr/>
          <p:nvPr/>
        </p:nvSpPr>
        <p:spPr>
          <a:xfrm>
            <a:off x="4495800" y="4419600"/>
            <a:ext cx="304800" cy="3810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5105400" y="3657600"/>
            <a:ext cx="838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2x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181600" y="4114800"/>
            <a:ext cx="609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Add 7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724400" y="4495800"/>
            <a:ext cx="990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477000" y="3962400"/>
                <a:ext cx="13721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(</m:t>
                      </m:r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+5)=0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3962400"/>
                <a:ext cx="1372107" cy="338554"/>
              </a:xfrm>
              <a:prstGeom prst="rect">
                <a:avLst/>
              </a:prstGeom>
              <a:blipFill rotWithShape="1">
                <a:blip r:embed="rId22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553200" y="4419600"/>
                <a:ext cx="11429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=0 </m:t>
                      </m:r>
                      <m:r>
                        <a:rPr lang="en-US" sz="1600" b="0" i="1" smtClean="0">
                          <a:latin typeface="Cambria Math"/>
                        </a:rPr>
                        <m:t>𝑜𝑟</m:t>
                      </m:r>
                      <m:r>
                        <a:rPr lang="en-US" sz="1600" b="0" i="1" smtClean="0">
                          <a:latin typeface="Cambria Math"/>
                        </a:rPr>
                        <m:t> 5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4419600"/>
                <a:ext cx="1142942" cy="338554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35"/>
          <p:cNvSpPr/>
          <p:nvPr/>
        </p:nvSpPr>
        <p:spPr>
          <a:xfrm>
            <a:off x="7696200" y="3657600"/>
            <a:ext cx="304800" cy="4572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Arc 36"/>
          <p:cNvSpPr/>
          <p:nvPr/>
        </p:nvSpPr>
        <p:spPr>
          <a:xfrm>
            <a:off x="7696200" y="4114800"/>
            <a:ext cx="304800" cy="4572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8001000" y="3733800"/>
            <a:ext cx="838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endParaRPr lang="en-US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924800" y="4114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Either ‘part’ could be 0…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04800" y="5562600"/>
                <a:ext cx="190090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(</m:t>
                      </m:r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+3)(</m:t>
                      </m:r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+1)=0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5562600"/>
                <a:ext cx="1900905" cy="338554"/>
              </a:xfrm>
              <a:prstGeom prst="rect">
                <a:avLst/>
              </a:prstGeom>
              <a:blipFill rotWithShape="1">
                <a:blip r:embed="rId24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33400" y="6019800"/>
                <a:ext cx="154189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=−3 </m:t>
                      </m:r>
                      <m:r>
                        <a:rPr lang="en-US" sz="1600" b="0" i="1" smtClean="0">
                          <a:latin typeface="Cambria Math"/>
                        </a:rPr>
                        <m:t>𝑜𝑟</m:t>
                      </m:r>
                      <m:r>
                        <a:rPr lang="en-US" sz="1600" b="0" i="1" smtClean="0">
                          <a:latin typeface="Cambria Math"/>
                        </a:rPr>
                        <m:t> −1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6019800"/>
                <a:ext cx="1541897" cy="338554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41"/>
          <p:cNvSpPr/>
          <p:nvPr/>
        </p:nvSpPr>
        <p:spPr>
          <a:xfrm>
            <a:off x="1981200" y="5257800"/>
            <a:ext cx="304800" cy="4572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Arc 42"/>
          <p:cNvSpPr/>
          <p:nvPr/>
        </p:nvSpPr>
        <p:spPr>
          <a:xfrm>
            <a:off x="1981200" y="5715000"/>
            <a:ext cx="304800" cy="4572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2286000" y="5334000"/>
            <a:ext cx="838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endParaRPr lang="en-US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209800" y="5638800"/>
            <a:ext cx="9906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Either bracket could be 0…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200400" y="5105400"/>
            <a:ext cx="1505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3) 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6781800" y="5486400"/>
                <a:ext cx="1061252" cy="3724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  <m:r>
                        <a:rPr lang="en-US" b="0" i="1" smtClean="0">
                          <a:latin typeface="Cambria Math"/>
                        </a:rPr>
                        <m:t>)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5486400"/>
                <a:ext cx="1061252" cy="372410"/>
              </a:xfrm>
              <a:prstGeom prst="rect">
                <a:avLst/>
              </a:prstGeom>
              <a:blipFill rotWithShape="1">
                <a:blip r:embed="rId2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200400" y="5486400"/>
                <a:ext cx="12690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)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5486400"/>
                <a:ext cx="1269065" cy="369332"/>
              </a:xfrm>
              <a:prstGeom prst="rect">
                <a:avLst/>
              </a:prstGeom>
              <a:blipFill rotWithShape="1">
                <a:blip r:embed="rId27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953000" y="5486400"/>
                <a:ext cx="12461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  <m:r>
                        <a:rPr lang="en-US" b="0" i="1" smtClean="0">
                          <a:latin typeface="Cambria Math"/>
                        </a:rPr>
                        <m:t>)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US" i="1">
                          <a:latin typeface="Cambria Math"/>
                          <a:ea typeface="Cambria Math"/>
                        </a:rPr>
                        <m:t>÷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5486400"/>
                <a:ext cx="1246110" cy="369332"/>
              </a:xfrm>
              <a:prstGeom prst="rect">
                <a:avLst/>
              </a:prstGeom>
              <a:blipFill rotWithShape="1">
                <a:blip r:embed="rId28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581400" y="5943600"/>
                <a:ext cx="7160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7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5943600"/>
                <a:ext cx="716029" cy="369332"/>
              </a:xfrm>
              <a:prstGeom prst="rect">
                <a:avLst/>
              </a:prstGeom>
              <a:blipFill rotWithShape="1"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334000" y="5943600"/>
                <a:ext cx="5888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𝑟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5943600"/>
                <a:ext cx="588879" cy="369332"/>
              </a:xfrm>
              <a:prstGeom prst="rect">
                <a:avLst/>
              </a:prstGeom>
              <a:blipFill rotWithShape="1"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7010400" y="5943600"/>
                <a:ext cx="8110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10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5943600"/>
                <a:ext cx="811056" cy="369332"/>
              </a:xfrm>
              <a:prstGeom prst="rect">
                <a:avLst/>
              </a:prstGeom>
              <a:blipFill rotWithShape="1"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1040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9" grpId="0"/>
      <p:bldP spid="20" grpId="0"/>
      <p:bldP spid="21" grpId="0"/>
      <p:bldP spid="22" grpId="0"/>
      <p:bldP spid="23" grpId="0"/>
      <p:bldP spid="24" grpId="0" animBg="1"/>
      <p:bldP spid="25" grpId="0"/>
      <p:bldP spid="26" grpId="0" animBg="1"/>
      <p:bldP spid="27" grpId="0"/>
      <p:bldP spid="28" grpId="0" animBg="1"/>
      <p:bldP spid="29" grpId="0" animBg="1"/>
      <p:bldP spid="30" grpId="0" animBg="1"/>
      <p:bldP spid="31" grpId="0"/>
      <p:bldP spid="32" grpId="0"/>
      <p:bldP spid="33" grpId="0"/>
      <p:bldP spid="34" grpId="0"/>
      <p:bldP spid="35" grpId="0"/>
      <p:bldP spid="36" grpId="0" animBg="1"/>
      <p:bldP spid="37" grpId="0" animBg="1"/>
      <p:bldP spid="38" grpId="0"/>
      <p:bldP spid="39" grpId="0"/>
      <p:bldP spid="40" grpId="0"/>
      <p:bldP spid="41" grpId="0"/>
      <p:bldP spid="42" grpId="0" animBg="1"/>
      <p:bldP spid="43" grpId="0" animBg="1"/>
      <p:bldP spid="44" grpId="0"/>
      <p:bldP spid="45" grpId="0"/>
      <p:bldP spid="50" grpId="0"/>
      <p:bldP spid="51" grpId="0"/>
      <p:bldP spid="5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Exponential Equations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You have seen how to solve lots of different types of equation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Today we will be looking at solving equations where the unknown is part of a power (Index/Indices)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Equations like this can be completely solved using methods taught at A-level, but for now we can use different ways to solve some of them!</a:t>
            </a:r>
          </a:p>
        </p:txBody>
      </p:sp>
      <p:pic>
        <p:nvPicPr>
          <p:cNvPr id="4" name="Picture 2" descr="http://www.mathwarehouse.com/exponential-decay/images/graph_equation_exponential_decay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117" y="152400"/>
            <a:ext cx="965408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8037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Exponential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2133600"/>
                <a:ext cx="131689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2800" b="0" i="1" smtClean="0">
                          <a:latin typeface="Cambria Math"/>
                        </a:rPr>
                        <m:t>=8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133600"/>
                <a:ext cx="1316899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810000" y="2971800"/>
                <a:ext cx="148406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971800"/>
                <a:ext cx="1484061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962400" y="3886200"/>
                <a:ext cx="113409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/>
                        </a:rPr>
                        <m:t>𝑥</m:t>
                      </m:r>
                      <m:r>
                        <a:rPr lang="en-US" sz="28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886200"/>
                <a:ext cx="1134093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rc 6"/>
          <p:cNvSpPr/>
          <p:nvPr/>
        </p:nvSpPr>
        <p:spPr>
          <a:xfrm>
            <a:off x="4953000" y="2438400"/>
            <a:ext cx="609600" cy="7620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c 7"/>
          <p:cNvSpPr/>
          <p:nvPr/>
        </p:nvSpPr>
        <p:spPr>
          <a:xfrm>
            <a:off x="4953000" y="3352800"/>
            <a:ext cx="609600" cy="7620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562600" y="2667000"/>
            <a:ext cx="21804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Write 8 as a power of 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10200" y="35052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Now, we can see that the powers must be equal!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76400" y="4724400"/>
            <a:ext cx="5791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Solving these types of problem will involve changing one (or both) sides of the equation, so they are written with the same ‘base’ (in this case, the base is 2)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Then you compare the powers and create an equation out of them!</a:t>
            </a: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2" name="Picture 2" descr="http://www.mathwarehouse.com/exponential-decay/images/graph_equation_exponential_decay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117" y="152400"/>
            <a:ext cx="965408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2412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 animBg="1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Exponential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2133600"/>
                <a:ext cx="1659685" cy="901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5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133600"/>
                <a:ext cx="1659685" cy="90178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810000" y="3200400"/>
                <a:ext cx="181883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5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5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200400"/>
                <a:ext cx="1818831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962400" y="3962400"/>
                <a:ext cx="160056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2</m:t>
                      </m:r>
                      <m:r>
                        <a:rPr lang="en-US" sz="2800" b="0" i="1" smtClean="0">
                          <a:latin typeface="Cambria Math"/>
                        </a:rPr>
                        <m:t>𝑥</m:t>
                      </m:r>
                      <m:r>
                        <a:rPr lang="en-US" sz="2800" b="0" i="1" smtClean="0">
                          <a:latin typeface="Cambria Math"/>
                        </a:rPr>
                        <m:t>=−2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962400"/>
                <a:ext cx="1600566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rc 6"/>
          <p:cNvSpPr/>
          <p:nvPr/>
        </p:nvSpPr>
        <p:spPr>
          <a:xfrm>
            <a:off x="5257800" y="2667000"/>
            <a:ext cx="609600" cy="7620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791200" y="27432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Write 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25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as a power of 5</a:t>
            </a:r>
          </a:p>
        </p:txBody>
      </p:sp>
      <p:sp>
        <p:nvSpPr>
          <p:cNvPr id="12" name="Arc 11"/>
          <p:cNvSpPr/>
          <p:nvPr/>
        </p:nvSpPr>
        <p:spPr>
          <a:xfrm>
            <a:off x="5257800" y="3505200"/>
            <a:ext cx="609600" cy="7620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791200" y="35814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powers must be equal, as we have the same base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191000" y="4800600"/>
                <a:ext cx="140179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𝑥</m:t>
                      </m:r>
                      <m:r>
                        <a:rPr lang="en-US" sz="2800" b="0" i="1" smtClean="0"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800600"/>
                <a:ext cx="1401794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rc 14"/>
          <p:cNvSpPr/>
          <p:nvPr/>
        </p:nvSpPr>
        <p:spPr>
          <a:xfrm>
            <a:off x="5257800" y="4343400"/>
            <a:ext cx="609600" cy="7620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791200" y="45720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2</a:t>
            </a:r>
          </a:p>
        </p:txBody>
      </p:sp>
      <p:sp>
        <p:nvSpPr>
          <p:cNvPr id="3" name="Rectangle 2"/>
          <p:cNvSpPr/>
          <p:nvPr/>
        </p:nvSpPr>
        <p:spPr>
          <a:xfrm>
            <a:off x="4114800" y="3200400"/>
            <a:ext cx="3810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105400" y="3200400"/>
            <a:ext cx="3810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http://www.mathwarehouse.com/exponential-decay/images/graph_equation_exponential_decay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117" y="152400"/>
            <a:ext cx="965408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5737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9" grpId="0"/>
      <p:bldP spid="12" grpId="0" animBg="1"/>
      <p:bldP spid="13" grpId="0"/>
      <p:bldP spid="14" grpId="0"/>
      <p:bldP spid="15" grpId="0" animBg="1"/>
      <p:bldP spid="16" grpId="0"/>
      <p:bldP spid="3" grpId="0" animBg="1"/>
      <p:bldP spid="3" grpId="1" animBg="1"/>
      <p:bldP spid="17" grpId="0" animBg="1"/>
      <p:bldP spid="17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Exponential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505200" y="2286000"/>
                <a:ext cx="200272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4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  <m:r>
                        <a:rPr lang="en-US" sz="2800" b="0" i="1" smtClean="0">
                          <a:latin typeface="Cambria Math"/>
                        </a:rPr>
                        <m:t>=16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286000"/>
                <a:ext cx="2002728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505200" y="3200400"/>
                <a:ext cx="1981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</a:rPr>
                            <m:t>4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</a:rPr>
                            <m:t>3</m:t>
                          </m:r>
                          <m:r>
                            <a:rPr lang="en-US" sz="2800" i="1">
                              <a:latin typeface="Cambria Math"/>
                            </a:rPr>
                            <m:t>𝑥</m:t>
                          </m:r>
                          <m:r>
                            <a:rPr lang="en-US" sz="2800" i="1">
                              <a:latin typeface="Cambria Math"/>
                            </a:rPr>
                            <m:t>+1</m:t>
                          </m:r>
                        </m:sup>
                      </m:sSup>
                      <m:r>
                        <a:rPr lang="en-US" sz="28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4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3200400"/>
                <a:ext cx="1981200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352800" y="3962400"/>
                <a:ext cx="195887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3</m:t>
                      </m:r>
                      <m:r>
                        <a:rPr lang="en-US" sz="2800" b="0" i="1" smtClean="0">
                          <a:latin typeface="Cambria Math"/>
                        </a:rPr>
                        <m:t>𝑥</m:t>
                      </m:r>
                      <m:r>
                        <a:rPr lang="en-US" sz="2800" b="0" i="1" smtClean="0">
                          <a:latin typeface="Cambria Math"/>
                        </a:rPr>
                        <m:t>+1=2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3962400"/>
                <a:ext cx="1958870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rc 6"/>
          <p:cNvSpPr/>
          <p:nvPr/>
        </p:nvSpPr>
        <p:spPr>
          <a:xfrm>
            <a:off x="5257800" y="2667000"/>
            <a:ext cx="609600" cy="7620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791200" y="27432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Write 16 as a power of 4</a:t>
            </a:r>
          </a:p>
        </p:txBody>
      </p:sp>
      <p:sp>
        <p:nvSpPr>
          <p:cNvPr id="12" name="Arc 11"/>
          <p:cNvSpPr/>
          <p:nvPr/>
        </p:nvSpPr>
        <p:spPr>
          <a:xfrm>
            <a:off x="5257800" y="3505200"/>
            <a:ext cx="609600" cy="7620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791200" y="35814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powers must be equal, as we have the same base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962400" y="4800600"/>
                <a:ext cx="133286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3</m:t>
                      </m:r>
                      <m:r>
                        <a:rPr lang="en-US" sz="2800" b="0" i="1" smtClean="0">
                          <a:latin typeface="Cambria Math"/>
                        </a:rPr>
                        <m:t>𝑥</m:t>
                      </m:r>
                      <m:r>
                        <a:rPr lang="en-US" sz="28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800600"/>
                <a:ext cx="1332865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rc 14"/>
          <p:cNvSpPr/>
          <p:nvPr/>
        </p:nvSpPr>
        <p:spPr>
          <a:xfrm>
            <a:off x="5257800" y="4343400"/>
            <a:ext cx="609600" cy="7620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791200" y="45720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1</a:t>
            </a:r>
          </a:p>
        </p:txBody>
      </p:sp>
      <p:sp>
        <p:nvSpPr>
          <p:cNvPr id="3" name="Rectangle 2"/>
          <p:cNvSpPr/>
          <p:nvPr/>
        </p:nvSpPr>
        <p:spPr>
          <a:xfrm>
            <a:off x="3810000" y="3200400"/>
            <a:ext cx="6858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105400" y="3200400"/>
            <a:ext cx="2286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191000" y="5486400"/>
                <a:ext cx="1134093" cy="901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𝑥</m:t>
                      </m:r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5486400"/>
                <a:ext cx="1134093" cy="90178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rc 18"/>
          <p:cNvSpPr/>
          <p:nvPr/>
        </p:nvSpPr>
        <p:spPr>
          <a:xfrm>
            <a:off x="5257800" y="5181600"/>
            <a:ext cx="609600" cy="7620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791200" y="54102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3</a:t>
            </a:r>
          </a:p>
        </p:txBody>
      </p:sp>
      <p:pic>
        <p:nvPicPr>
          <p:cNvPr id="21" name="Picture 2" descr="http://www.mathwarehouse.com/exponential-decay/images/graph_equation_exponential_decay.gi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117" y="152400"/>
            <a:ext cx="965408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0285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9" grpId="0"/>
      <p:bldP spid="12" grpId="0" animBg="1"/>
      <p:bldP spid="13" grpId="0"/>
      <p:bldP spid="14" grpId="0"/>
      <p:bldP spid="15" grpId="0" animBg="1"/>
      <p:bldP spid="16" grpId="0"/>
      <p:bldP spid="3" grpId="0" animBg="1"/>
      <p:bldP spid="3" grpId="1" animBg="1"/>
      <p:bldP spid="17" grpId="0" animBg="1"/>
      <p:bldP spid="17" grpId="1" animBg="1"/>
      <p:bldP spid="18" grpId="0"/>
      <p:bldP spid="19" grpId="0" animBg="1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Exponential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429000" y="2286000"/>
                <a:ext cx="185871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36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+2</m:t>
                          </m:r>
                        </m:sup>
                      </m:sSup>
                      <m:r>
                        <a:rPr lang="en-US" sz="2800" b="0" i="1" smtClean="0">
                          <a:latin typeface="Cambria Math"/>
                        </a:rPr>
                        <m:t>=6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2286000"/>
                <a:ext cx="1858714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429000" y="3048000"/>
                <a:ext cx="2286000" cy="7163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</a:rPr>
                            <m:t>36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</a:rPr>
                            <m:t>𝑥</m:t>
                          </m:r>
                          <m:r>
                            <a:rPr lang="en-US" sz="2800" i="1">
                              <a:latin typeface="Cambria Math"/>
                            </a:rPr>
                            <m:t>+2</m:t>
                          </m:r>
                        </m:sup>
                      </m:sSup>
                      <m:r>
                        <a:rPr lang="en-US" sz="28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36</m:t>
                          </m:r>
                        </m:e>
                        <m:sup>
                          <m:f>
                            <m:f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3048000"/>
                <a:ext cx="2286000" cy="71635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505200" y="3810000"/>
                <a:ext cx="1828800" cy="898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𝑥</m:t>
                      </m:r>
                      <m:r>
                        <a:rPr lang="en-US" sz="2800" b="0" i="1" smtClean="0">
                          <a:latin typeface="Cambria Math"/>
                        </a:rPr>
                        <m:t>+2=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3810000"/>
                <a:ext cx="1828800" cy="89896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rc 6"/>
          <p:cNvSpPr/>
          <p:nvPr/>
        </p:nvSpPr>
        <p:spPr>
          <a:xfrm>
            <a:off x="5257800" y="2667000"/>
            <a:ext cx="609600" cy="7620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791200" y="27432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Write 6 as a power of 36</a:t>
            </a:r>
          </a:p>
        </p:txBody>
      </p:sp>
      <p:sp>
        <p:nvSpPr>
          <p:cNvPr id="12" name="Arc 11"/>
          <p:cNvSpPr/>
          <p:nvPr/>
        </p:nvSpPr>
        <p:spPr>
          <a:xfrm>
            <a:off x="5257800" y="3505200"/>
            <a:ext cx="609600" cy="7620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791200" y="35814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powers must be equal, as we have the same base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114800" y="4724400"/>
                <a:ext cx="1524000" cy="898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𝑥</m:t>
                      </m:r>
                      <m:r>
                        <a:rPr lang="en-US" sz="28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724400"/>
                <a:ext cx="1524000" cy="89896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rc 14"/>
          <p:cNvSpPr/>
          <p:nvPr/>
        </p:nvSpPr>
        <p:spPr>
          <a:xfrm>
            <a:off x="5257800" y="4343400"/>
            <a:ext cx="609600" cy="7620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791200" y="45720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2</a:t>
            </a:r>
          </a:p>
        </p:txBody>
      </p:sp>
      <p:sp>
        <p:nvSpPr>
          <p:cNvPr id="3" name="Rectangle 2"/>
          <p:cNvSpPr/>
          <p:nvPr/>
        </p:nvSpPr>
        <p:spPr>
          <a:xfrm>
            <a:off x="3962400" y="3276600"/>
            <a:ext cx="6096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334000" y="3048000"/>
            <a:ext cx="228600" cy="5334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114800" y="5791200"/>
                <a:ext cx="16764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𝑥</m:t>
                      </m:r>
                      <m:r>
                        <a:rPr lang="en-US" sz="2800" b="0" i="1" smtClean="0">
                          <a:latin typeface="Cambria Math"/>
                        </a:rPr>
                        <m:t>=−1.5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5791200"/>
                <a:ext cx="1676400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21"/>
          <p:cNvSpPr/>
          <p:nvPr/>
        </p:nvSpPr>
        <p:spPr>
          <a:xfrm>
            <a:off x="5562600" y="5181600"/>
            <a:ext cx="609600" cy="7620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6096000" y="5410200"/>
            <a:ext cx="2590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Or you could use decimals</a:t>
            </a:r>
          </a:p>
        </p:txBody>
      </p:sp>
      <p:pic>
        <p:nvPicPr>
          <p:cNvPr id="24" name="Picture 4" descr="http://c85c7a.medialib.glogster.com/media/e9/e9ea3957e8f9d1f40b8ee5457b79b09b79e33796f4467b0089b93cd8bc5cd879/formula-exponential-growth3-png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179576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5340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9" grpId="0"/>
      <p:bldP spid="12" grpId="0" animBg="1"/>
      <p:bldP spid="13" grpId="0"/>
      <p:bldP spid="14" grpId="0"/>
      <p:bldP spid="15" grpId="0" animBg="1"/>
      <p:bldP spid="16" grpId="0"/>
      <p:bldP spid="3" grpId="0" animBg="1"/>
      <p:bldP spid="3" grpId="1" animBg="1"/>
      <p:bldP spid="17" grpId="0" animBg="1"/>
      <p:bldP spid="17" grpId="1" animBg="1"/>
      <p:bldP spid="21" grpId="0"/>
      <p:bldP spid="22" grpId="0" animBg="1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Exponential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505200" y="1676400"/>
                <a:ext cx="17491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9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</a:rPr>
                        <m:t>=27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1676400"/>
                <a:ext cx="1749197" cy="46166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rc 6"/>
          <p:cNvSpPr/>
          <p:nvPr/>
        </p:nvSpPr>
        <p:spPr>
          <a:xfrm>
            <a:off x="4953000" y="1828800"/>
            <a:ext cx="609600" cy="7620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486400" y="19812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Write both sides as powers of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124200" y="2514600"/>
                <a:ext cx="211993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2514600"/>
                <a:ext cx="2119939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rc 18"/>
          <p:cNvSpPr/>
          <p:nvPr/>
        </p:nvSpPr>
        <p:spPr>
          <a:xfrm>
            <a:off x="4953000" y="2667000"/>
            <a:ext cx="609600" cy="7620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505200" y="3276600"/>
                <a:ext cx="172188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+2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3276600"/>
                <a:ext cx="1721882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352800" y="4038600"/>
                <a:ext cx="1752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4</m:t>
                      </m:r>
                      <m:r>
                        <a:rPr lang="en-US" sz="2400" b="0" i="1" smtClean="0">
                          <a:latin typeface="Cambria Math"/>
                        </a:rPr>
                        <m:t>𝑛</m:t>
                      </m:r>
                      <m:r>
                        <a:rPr lang="en-US" sz="2400" b="0" i="1" smtClean="0">
                          <a:latin typeface="Cambria Math"/>
                        </a:rPr>
                        <m:t>+2=3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4038600"/>
                <a:ext cx="1752600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c 24"/>
          <p:cNvSpPr/>
          <p:nvPr/>
        </p:nvSpPr>
        <p:spPr>
          <a:xfrm>
            <a:off x="4953000" y="3505200"/>
            <a:ext cx="609600" cy="7620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886200" y="4876800"/>
                <a:ext cx="1219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4</m:t>
                      </m:r>
                      <m:r>
                        <a:rPr lang="en-US" sz="2400" b="0" i="1" smtClean="0">
                          <a:latin typeface="Cambria Math"/>
                        </a:rPr>
                        <m:t>𝑛</m:t>
                      </m:r>
                      <m:r>
                        <a:rPr lang="en-US" sz="24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876800"/>
                <a:ext cx="1219200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962400" y="5486400"/>
                <a:ext cx="1219200" cy="7838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𝑛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486400"/>
                <a:ext cx="1219200" cy="78380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c 27"/>
          <p:cNvSpPr/>
          <p:nvPr/>
        </p:nvSpPr>
        <p:spPr>
          <a:xfrm>
            <a:off x="4953000" y="4343400"/>
            <a:ext cx="609600" cy="7620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c 28"/>
          <p:cNvSpPr/>
          <p:nvPr/>
        </p:nvSpPr>
        <p:spPr>
          <a:xfrm>
            <a:off x="4953000" y="5181600"/>
            <a:ext cx="609600" cy="7620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5562600" y="28194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the powers on the left side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562600" y="373380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equate the powers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562600" y="45720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562600" y="54102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810000" y="3276600"/>
            <a:ext cx="6096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953000" y="3276600"/>
            <a:ext cx="1524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4" descr="http://c85c7a.medialib.glogster.com/media/e9/e9ea3957e8f9d1f40b8ee5457b79b09b79e33796f4467b0089b93cd8bc5cd879/formula-exponential-growth3-png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179576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4581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8" grpId="0"/>
      <p:bldP spid="19" grpId="0" animBg="1"/>
      <p:bldP spid="20" grpId="0"/>
      <p:bldP spid="24" grpId="0"/>
      <p:bldP spid="25" grpId="0" animBg="1"/>
      <p:bldP spid="26" grpId="0"/>
      <p:bldP spid="27" grpId="0"/>
      <p:bldP spid="28" grpId="0" animBg="1"/>
      <p:bldP spid="29" grpId="0" animBg="1"/>
      <p:bldP spid="30" grpId="0"/>
      <p:bldP spid="31" grpId="0"/>
      <p:bldP spid="32" grpId="0"/>
      <p:bldP spid="33" grpId="0"/>
      <p:bldP spid="34" grpId="0" animBg="1"/>
      <p:bldP spid="34" grpId="1" animBg="1"/>
      <p:bldP spid="35" grpId="0" animBg="1"/>
      <p:bldP spid="35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3429000"/>
            <a:ext cx="8534400" cy="2971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235" y="1066800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3352800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04800" y="3810000"/>
                <a:ext cx="1565237" cy="4071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16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810000"/>
                <a:ext cx="1565237" cy="40716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304800" y="1143000"/>
            <a:ext cx="8534400" cy="2133600"/>
            <a:chOff x="304800" y="1143000"/>
            <a:chExt cx="8534400" cy="2133600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824"/>
            <a:stretch/>
          </p:blipFill>
          <p:spPr bwMode="auto">
            <a:xfrm>
              <a:off x="304800" y="1143000"/>
              <a:ext cx="8534400" cy="2133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8"/>
            <p:cNvSpPr/>
            <p:nvPr/>
          </p:nvSpPr>
          <p:spPr>
            <a:xfrm>
              <a:off x="4038600" y="2286000"/>
              <a:ext cx="4800600" cy="990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04800" y="4343400"/>
                <a:ext cx="1735924" cy="4071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343400"/>
                <a:ext cx="1735924" cy="40716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04800" y="4876800"/>
                <a:ext cx="1534779" cy="4071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8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876800"/>
                <a:ext cx="1534779" cy="40716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81000" y="5486400"/>
                <a:ext cx="1600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=8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−12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5486400"/>
                <a:ext cx="1600200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334000" y="3810000"/>
                <a:ext cx="1600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=8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−12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810000"/>
                <a:ext cx="1600200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267200" y="4343400"/>
                <a:ext cx="2057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−8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+12=0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343400"/>
                <a:ext cx="2057400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191000" y="4876800"/>
                <a:ext cx="2057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−6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−2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876800"/>
                <a:ext cx="2057400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648200" y="5410200"/>
                <a:ext cx="1295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=6 </m:t>
                      </m:r>
                      <m:r>
                        <a:rPr lang="en-US" b="0" i="1" smtClean="0">
                          <a:latin typeface="Cambria Math"/>
                        </a:rPr>
                        <m:t>𝑜𝑟</m:t>
                      </m:r>
                      <m:r>
                        <a:rPr lang="en-US" b="0" i="1" smtClean="0">
                          <a:latin typeface="Cambria Math"/>
                        </a:rPr>
                        <m:t> 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5410200"/>
                <a:ext cx="1295400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c 17"/>
          <p:cNvSpPr/>
          <p:nvPr/>
        </p:nvSpPr>
        <p:spPr>
          <a:xfrm>
            <a:off x="1828800" y="4038600"/>
            <a:ext cx="457200" cy="4572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40386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Write 16 as a power of 2</a:t>
            </a:r>
          </a:p>
        </p:txBody>
      </p:sp>
      <p:sp>
        <p:nvSpPr>
          <p:cNvPr id="20" name="Arc 19"/>
          <p:cNvSpPr/>
          <p:nvPr/>
        </p:nvSpPr>
        <p:spPr>
          <a:xfrm>
            <a:off x="1752600" y="4572000"/>
            <a:ext cx="457200" cy="5334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c 20"/>
          <p:cNvSpPr/>
          <p:nvPr/>
        </p:nvSpPr>
        <p:spPr>
          <a:xfrm>
            <a:off x="1752600" y="5181600"/>
            <a:ext cx="457200" cy="5334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c 21"/>
          <p:cNvSpPr/>
          <p:nvPr/>
        </p:nvSpPr>
        <p:spPr>
          <a:xfrm>
            <a:off x="6629400" y="3962400"/>
            <a:ext cx="457200" cy="5334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c 22"/>
          <p:cNvSpPr/>
          <p:nvPr/>
        </p:nvSpPr>
        <p:spPr>
          <a:xfrm>
            <a:off x="6019800" y="4495800"/>
            <a:ext cx="457200" cy="5334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c 23"/>
          <p:cNvSpPr/>
          <p:nvPr/>
        </p:nvSpPr>
        <p:spPr>
          <a:xfrm>
            <a:off x="5943600" y="5105400"/>
            <a:ext cx="457200" cy="5334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2133600" y="45720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the powers on the right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209800" y="518160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Equate the powers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934200" y="39624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8x, Add 12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400800" y="45720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324600" y="51816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Solve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971800" y="1295400"/>
                <a:ext cx="1217577" cy="4397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deg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5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1295400"/>
                <a:ext cx="1217577" cy="439736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971800" y="1905000"/>
                <a:ext cx="1021497" cy="4977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1905000"/>
                <a:ext cx="1021497" cy="49776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048000" y="2514600"/>
                <a:ext cx="914400" cy="6165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514600"/>
                <a:ext cx="914400" cy="61651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4419600" y="1676400"/>
            <a:ext cx="2819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Write the right side as a power</a:t>
            </a:r>
          </a:p>
        </p:txBody>
      </p:sp>
      <p:sp>
        <p:nvSpPr>
          <p:cNvPr id="34" name="Arc 33"/>
          <p:cNvSpPr/>
          <p:nvPr/>
        </p:nvSpPr>
        <p:spPr>
          <a:xfrm>
            <a:off x="3962400" y="1524000"/>
            <a:ext cx="457200" cy="6858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Arc 34"/>
          <p:cNvSpPr/>
          <p:nvPr/>
        </p:nvSpPr>
        <p:spPr>
          <a:xfrm>
            <a:off x="3962400" y="2209800"/>
            <a:ext cx="457200" cy="6858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4419600" y="2438400"/>
            <a:ext cx="1905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Equate the powers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62000" y="6096000"/>
            <a:ext cx="1905000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a quadratic equation…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81000" y="3429000"/>
            <a:ext cx="19992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Find the value of x if:</a:t>
            </a:r>
          </a:p>
        </p:txBody>
      </p:sp>
      <p:pic>
        <p:nvPicPr>
          <p:cNvPr id="39" name="Picture 6" descr="http://math.pppst.com/exponents.gif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76200"/>
            <a:ext cx="1876425" cy="939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Plenary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200400" y="2057400"/>
            <a:ext cx="152400" cy="2286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733800" y="1905000"/>
            <a:ext cx="152400" cy="3810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674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 animBg="1"/>
      <p:bldP spid="19" grpId="0"/>
      <p:bldP spid="20" grpId="0" animBg="1"/>
      <p:bldP spid="21" grpId="0" animBg="1"/>
      <p:bldP spid="22" grpId="0" animBg="1"/>
      <p:bldP spid="23" grpId="0" animBg="1"/>
      <p:bldP spid="24" grpId="0" animBg="1"/>
      <p:bldP spid="25" grpId="0"/>
      <p:bldP spid="26" grpId="0"/>
      <p:bldP spid="27" grpId="0"/>
      <p:bldP spid="28" grpId="0"/>
      <p:bldP spid="29" grpId="0"/>
      <p:bldP spid="10" grpId="0"/>
      <p:bldP spid="31" grpId="0"/>
      <p:bldP spid="32" grpId="0"/>
      <p:bldP spid="33" grpId="0"/>
      <p:bldP spid="34" grpId="0" animBg="1"/>
      <p:bldP spid="35" grpId="0" animBg="1"/>
      <p:bldP spid="36" grpId="0"/>
      <p:bldP spid="37" grpId="0" animBg="1"/>
      <p:bldP spid="40" grpId="0" animBg="1"/>
      <p:bldP spid="40" grpId="1" animBg="1"/>
      <p:bldP spid="41" grpId="0" animBg="1"/>
      <p:bldP spid="41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656</Words>
  <Application>Microsoft Office PowerPoint</Application>
  <PresentationFormat>On-screen Show (4:3)</PresentationFormat>
  <Paragraphs>135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Aparajita</vt:lpstr>
      <vt:lpstr>Arial</vt:lpstr>
      <vt:lpstr>Calibri</vt:lpstr>
      <vt:lpstr>Cambria Math</vt:lpstr>
      <vt:lpstr>Comic Sans MS</vt:lpstr>
      <vt:lpstr>Office Theme</vt:lpstr>
      <vt:lpstr>PowerPoint Presentation</vt:lpstr>
      <vt:lpstr>Starter</vt:lpstr>
      <vt:lpstr>Exponential Equations</vt:lpstr>
      <vt:lpstr>Exponential Equations</vt:lpstr>
      <vt:lpstr>Exponential Equations</vt:lpstr>
      <vt:lpstr>Exponential Equations</vt:lpstr>
      <vt:lpstr>Exponential Equations</vt:lpstr>
      <vt:lpstr>Exponential Equations</vt:lpstr>
      <vt:lpstr>Plenary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</dc:creator>
  <cp:lastModifiedBy>Lyn ZHANG</cp:lastModifiedBy>
  <cp:revision>24</cp:revision>
  <dcterms:created xsi:type="dcterms:W3CDTF">2006-08-16T00:00:00Z</dcterms:created>
  <dcterms:modified xsi:type="dcterms:W3CDTF">2022-08-25T22:14:43Z</dcterms:modified>
</cp:coreProperties>
</file>