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6" r:id="rId4"/>
    <p:sldId id="257" r:id="rId5"/>
    <p:sldId id="287" r:id="rId6"/>
    <p:sldId id="464" r:id="rId7"/>
    <p:sldId id="465" r:id="rId8"/>
    <p:sldId id="274" r:id="rId9"/>
    <p:sldId id="268" r:id="rId10"/>
    <p:sldId id="471" r:id="rId11"/>
    <p:sldId id="493" r:id="rId12"/>
    <p:sldId id="444" r:id="rId13"/>
    <p:sldId id="459" r:id="rId14"/>
    <p:sldId id="275" r:id="rId15"/>
    <p:sldId id="4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F289-AD01-4554-980E-B368192566A7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07FB-D759-47CE-985D-74735DA85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18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316826E-3A13-239A-375C-F3B900DE9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5252E0-16C4-423A-AF99-6E16A44F30FF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EFBEB72B-0DE7-2494-E161-64674C1DD4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DC3BBEC-EE94-3B29-68F1-91993242D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5042CF67-21E2-213D-DB98-E31C28BFA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2610A5-AA42-4A13-83FE-3D2561DFE8D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A1414E92-7F3B-2BD4-5E2D-0E243DC2D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7A7A59E-CA18-C539-9900-9CD01CC2B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6AF73D23-8906-9D8F-82C8-D65BEB9DB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3CBB3F-BFD6-442B-9674-41D8EE42D103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F12D43C2-3ACF-BC66-CFF4-CD6BF2AE9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F5C62464-2FB5-929D-32A4-BED088A93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6A254BF5-4E5C-FE82-BB4D-6D2C745E9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F8C985-5D4B-4380-AFF7-72F88BCB61F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C4A8382C-A9FC-E646-7FB0-5ACE78A4E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3E887ED-3866-054B-2CF6-034E9D6C3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B16E057-B3A6-3A9E-83BD-352F29A6D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6725118-2F1B-AE81-6F83-7D3FF73692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2AC0DE4-230E-7C99-0E2F-3F62405EB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E7E61-E1F9-4BF0-A5AC-10082A4348E1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98E2-65D1-DE38-525C-2667CCB87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50635-6737-9E84-1441-2CBC64A3C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ACFC5-3336-8895-0CA2-74B1DEFB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1D4E5-DDD0-C5C2-E821-981C56C2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9118F-BCDB-1923-CB3D-470709E2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4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D1AF-00B5-B48F-6BCE-61D35A83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80DEA-64DC-1C83-467F-5FE349D5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B16DE-1180-72AC-0839-12F8073A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33A6-4009-4290-84B8-F0A2BE4E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EDE8-991B-8B87-5C00-678E73CA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21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5E4AE-3F95-0EBB-3291-608403525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BC17A-CE30-23D0-136C-437DEA293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AE21-EF35-5BBB-FD27-09117384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3BD9-BCFF-F26C-1FE0-FB043CEB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B1F6-F52B-67CD-CA85-F16D2DC4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0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6F4D-0E12-5DE8-FC14-54F94072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9FB6-94D7-5E2E-10AB-C145712DD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5C84E-D5E7-02EB-7C52-D143DAA1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F11D-248F-4ADE-D8D7-24698357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E012-1D98-B810-DE60-945E626C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2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4957-5ECB-1925-2D68-F7133578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E009-CF75-6EA6-3767-FA19A4028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FE650-E60A-B189-4777-319B2A9C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A5F84-0543-34F3-32A0-18F41503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40C8-64C8-AC95-7EDB-A956C06C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A4DF-6EA7-5394-2014-F11D30B3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D278-78EF-3EB3-5A26-F7054B117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80E4C-D390-842F-10C6-71E7A2E3F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B0F3E-77BA-7214-2DFD-72436F5F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F2C8F-8CCB-377C-8BFD-4FB30FC7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47113-5813-C874-C0D9-30B1B2D4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75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AF18-311C-8BD6-3CB6-A5C92B70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C8579-1E4C-C4F0-025E-A59BCD878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F975F-6A69-911E-D935-B9D747849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16666-9A8A-E279-F4B9-B9DDB5204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5E3A2-0AC5-D1D3-7416-E3A6CE154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9494C-5E4A-0326-CA1F-839DB2CD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4F263-D43D-1DF8-79C9-4E86D967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26853-D52E-61AC-D398-4E6F79EA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55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DA95-B83A-E3C0-DA85-4EE968B5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055D8-F9B8-471A-E6F9-60B35644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8F800-1C13-2E2B-DBBB-E6BB4DE4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3D4E7-05D1-0CFF-C0B5-E526E7EF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75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A436C-DCF1-F131-AAE9-E3C54437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7FCDB-932E-77DB-B52C-70B86F14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47B56-4EF5-F505-6B0C-DECE68A8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99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5F77-84A2-87EA-9AA0-F42CC364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B287-AE95-1629-D514-89B2CC1E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D1685-9816-1686-768C-AA0195B2B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7D381-95AB-B89F-4CDD-6027DF2D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2D676-DFF7-4ED6-E999-1004B07D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C1E6-E781-D176-AC92-47BEB90C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17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6784-D16F-0096-95F8-B7823348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77B68-43AF-89D5-6152-B061205DA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9B68D-3CCC-B936-50D5-3B594AD8A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B3441-CB65-84AE-EF87-CF8E6966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48A79-CFE8-3E8A-EB46-2AAF4DD7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E237C-BCAA-6BC2-BCB4-227C0074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10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en/yule-log-cake-christmas-yule-log-528345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A002C-3E32-5254-A0F2-AF2B0E3F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C8BC7-39E1-3E50-813C-38E1C2803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83229-E79D-D4AB-07B1-556454941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B108-4F25-44D3-AFA8-4C80FA5C8362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C0616-7A8F-A4D7-36D6-F7AD85742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18CCE-0CFA-3235-2422-9C31E7FE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20A2-2F5E-49C3-ADED-8CA3E7D64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1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gif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7871-6808-D629-C094-91D21A31D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 Revision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ECAE8-CDDC-3841-3D12-569E954AF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410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>
            <a:extLst>
              <a:ext uri="{FF2B5EF4-FFF2-40B4-BE49-F238E27FC236}">
                <a16:creationId xmlns:a16="http://schemas.microsoft.com/office/drawing/2014/main" id="{13774E5F-7638-6F5F-5200-B0C49D39A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Exponential Functions</a:t>
            </a:r>
          </a:p>
        </p:txBody>
      </p:sp>
      <p:sp>
        <p:nvSpPr>
          <p:cNvPr id="1559555" name="Rectangle 3">
            <a:extLst>
              <a:ext uri="{FF2B5EF4-FFF2-40B4-BE49-F238E27FC236}">
                <a16:creationId xmlns:a16="http://schemas.microsoft.com/office/drawing/2014/main" id="{2AD1E1F5-B904-A670-F0E4-6A3B90C77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figure shows the graphs of the family </a:t>
            </a:r>
            <a:br>
              <a:rPr lang="en-US" altLang="en-US"/>
            </a:br>
            <a:r>
              <a:rPr lang="en-US" altLang="en-US"/>
              <a:t>of exponential functions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</a:t>
            </a:r>
            <a:r>
              <a:rPr lang="en-US" altLang="en-US" i="1"/>
              <a:t>a</a:t>
            </a:r>
            <a:r>
              <a:rPr lang="en-US" altLang="en-US" i="1" baseline="30000"/>
              <a:t>x</a:t>
            </a:r>
            <a:r>
              <a:rPr lang="en-US" altLang="en-US"/>
              <a:t> for various values of the base </a:t>
            </a:r>
            <a:r>
              <a:rPr lang="en-US" altLang="en-US" i="1"/>
              <a:t>a</a:t>
            </a:r>
            <a:r>
              <a:rPr lang="en-US" altLang="en-US"/>
              <a:t>. </a:t>
            </a:r>
          </a:p>
          <a:p>
            <a:pPr lvl="1"/>
            <a:endParaRPr lang="en-US" altLang="en-US" sz="3200"/>
          </a:p>
          <a:p>
            <a:pPr lvl="1"/>
            <a:r>
              <a:rPr lang="en-US" altLang="en-US"/>
              <a:t>All these graphs </a:t>
            </a:r>
            <a:br>
              <a:rPr lang="en-US" altLang="en-US"/>
            </a:br>
            <a:r>
              <a:rPr lang="en-US" altLang="en-US"/>
              <a:t>pass through </a:t>
            </a:r>
            <a:br>
              <a:rPr lang="en-US" altLang="en-US"/>
            </a:br>
            <a:r>
              <a:rPr lang="en-US" altLang="en-US"/>
              <a:t>the point (0, 1) </a:t>
            </a:r>
            <a:br>
              <a:rPr lang="en-US" altLang="en-US"/>
            </a:br>
            <a:r>
              <a:rPr lang="en-US" altLang="en-US"/>
              <a:t>because </a:t>
            </a:r>
            <a:br>
              <a:rPr lang="en-US" altLang="en-US"/>
            </a:br>
            <a:r>
              <a:rPr lang="en-US" altLang="en-US" i="1"/>
              <a:t>a</a:t>
            </a:r>
            <a:r>
              <a:rPr lang="en-US" altLang="en-US" baseline="30000"/>
              <a:t>0</a:t>
            </a:r>
            <a:r>
              <a:rPr lang="en-US" altLang="en-US"/>
              <a:t> = 1 for </a:t>
            </a:r>
            <a:r>
              <a:rPr lang="en-US" altLang="en-US" i="1"/>
              <a:t>a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0.</a:t>
            </a:r>
          </a:p>
        </p:txBody>
      </p:sp>
      <p:grpSp>
        <p:nvGrpSpPr>
          <p:cNvPr id="1559564" name="Group 12">
            <a:extLst>
              <a:ext uri="{FF2B5EF4-FFF2-40B4-BE49-F238E27FC236}">
                <a16:creationId xmlns:a16="http://schemas.microsoft.com/office/drawing/2014/main" id="{82CCDD57-6C27-EF8D-2DC8-78D3CB1CF2C1}"/>
              </a:ext>
            </a:extLst>
          </p:cNvPr>
          <p:cNvGrpSpPr>
            <a:grpSpLocks/>
          </p:cNvGrpSpPr>
          <p:nvPr/>
        </p:nvGrpSpPr>
        <p:grpSpPr bwMode="auto">
          <a:xfrm>
            <a:off x="6019802" y="2667000"/>
            <a:ext cx="4462463" cy="3994150"/>
            <a:chOff x="2736" y="1680"/>
            <a:chExt cx="2791" cy="2432"/>
          </a:xfrm>
        </p:grpSpPr>
        <p:pic>
          <p:nvPicPr>
            <p:cNvPr id="1559565" name="Picture 13">
              <a:extLst>
                <a:ext uri="{FF2B5EF4-FFF2-40B4-BE49-F238E27FC236}">
                  <a16:creationId xmlns:a16="http://schemas.microsoft.com/office/drawing/2014/main" id="{93F51BAE-D76F-9A37-BF5F-FE9DFD419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680"/>
              <a:ext cx="2791" cy="2432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9566" name="Picture 14">
              <a:extLst>
                <a:ext uri="{FF2B5EF4-FFF2-40B4-BE49-F238E27FC236}">
                  <a16:creationId xmlns:a16="http://schemas.microsoft.com/office/drawing/2014/main" id="{3FAFAE21-B794-07D1-C2B0-41E78EAED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3894"/>
              <a:ext cx="59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16C2E26C-CF9E-9BA8-8F48-5BAFA56D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1"/>
            <a:ext cx="27479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>
            <a:extLst>
              <a:ext uri="{FF2B5EF4-FFF2-40B4-BE49-F238E27FC236}">
                <a16:creationId xmlns:a16="http://schemas.microsoft.com/office/drawing/2014/main" id="{61FCEEC7-F558-9351-1544-2984F74E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04801"/>
            <a:ext cx="27479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5">
            <a:extLst>
              <a:ext uri="{FF2B5EF4-FFF2-40B4-BE49-F238E27FC236}">
                <a16:creationId xmlns:a16="http://schemas.microsoft.com/office/drawing/2014/main" id="{4DDF6EB4-78C2-2983-F011-98308D269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790825"/>
            <a:ext cx="2667000" cy="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0" name="Oval 6">
            <a:extLst>
              <a:ext uri="{FF2B5EF4-FFF2-40B4-BE49-F238E27FC236}">
                <a16:creationId xmlns:a16="http://schemas.microsoft.com/office/drawing/2014/main" id="{FBF04358-ADDF-6AB8-904E-322DAEEE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4193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Line 8">
            <a:extLst>
              <a:ext uri="{FF2B5EF4-FFF2-40B4-BE49-F238E27FC236}">
                <a16:creationId xmlns:a16="http://schemas.microsoft.com/office/drawing/2014/main" id="{E6BF9915-3C3B-9550-CBA1-4AFDE163B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8175" y="457200"/>
            <a:ext cx="0" cy="236220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2" name="Oval 9">
            <a:extLst>
              <a:ext uri="{FF2B5EF4-FFF2-40B4-BE49-F238E27FC236}">
                <a16:creationId xmlns:a16="http://schemas.microsoft.com/office/drawing/2014/main" id="{693BC5D7-FDEF-B21D-1B71-017C02E2C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075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Text Box 10">
            <a:extLst>
              <a:ext uri="{FF2B5EF4-FFF2-40B4-BE49-F238E27FC236}">
                <a16:creationId xmlns:a16="http://schemas.microsoft.com/office/drawing/2014/main" id="{ADB06EB9-1965-8DA0-45E7-9348737A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845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Exponential Graph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6779F27D-0034-5DEC-9967-17D3FD84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124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Logarithmic Graph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7B50BE3F-BFB8-A30F-F3CD-DC182B67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81401"/>
            <a:ext cx="29765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Line 13">
            <a:extLst>
              <a:ext uri="{FF2B5EF4-FFF2-40B4-BE49-F238E27FC236}">
                <a16:creationId xmlns:a16="http://schemas.microsoft.com/office/drawing/2014/main" id="{C07331D1-9F8C-8386-C05A-05F130D06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810000"/>
            <a:ext cx="2286000" cy="228600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02AB61E1-1233-41B5-C490-98A84AB6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67200"/>
            <a:ext cx="2514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Graphs of inverse functions are reflected about the line </a:t>
            </a:r>
            <a:r>
              <a:rPr lang="en-US" altLang="en-US" b="1" i="1">
                <a:solidFill>
                  <a:srgbClr val="006600"/>
                </a:solidFill>
                <a:latin typeface="Arial" panose="020B0604020202020204" pitchFamily="34" charset="0"/>
              </a:rPr>
              <a:t>y</a:t>
            </a: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 = </a:t>
            </a:r>
            <a:r>
              <a:rPr lang="en-US" altLang="en-US" b="1" i="1">
                <a:solidFill>
                  <a:srgbClr val="006600"/>
                </a:solidFill>
                <a:latin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6AEA803-FECD-E889-B1D9-19676458D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624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Graphs of Logarithmic Functions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4358B89-5F57-F768-630A-61BBCEE23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1988" y="1305491"/>
            <a:ext cx="8458200" cy="5857875"/>
          </a:xfrm>
        </p:spPr>
        <p:txBody>
          <a:bodyPr/>
          <a:lstStyle/>
          <a:p>
            <a:pPr marL="0" indent="0"/>
            <a:r>
              <a:rPr lang="en-US" altLang="en-US" sz="3400" dirty="0"/>
              <a:t>The graph of </a:t>
            </a:r>
            <a:r>
              <a:rPr lang="en-US" altLang="en-US" sz="3400" i="1" dirty="0"/>
              <a:t>f </a:t>
            </a:r>
            <a:r>
              <a:rPr lang="en-US" altLang="en-US" sz="3400" baseline="30000" dirty="0"/>
              <a:t>–1</a:t>
            </a:r>
            <a:r>
              <a:rPr lang="en-US" altLang="en-US" sz="3400" dirty="0"/>
              <a:t>(</a:t>
            </a:r>
            <a:r>
              <a:rPr lang="en-US" altLang="en-US" sz="3400" i="1" dirty="0"/>
              <a:t>x</a:t>
            </a:r>
            <a:r>
              <a:rPr lang="en-US" altLang="en-US" sz="3400" dirty="0"/>
              <a:t>) = </a:t>
            </a:r>
            <a:r>
              <a:rPr lang="en-US" altLang="en-US" sz="3400" dirty="0" err="1"/>
              <a:t>log</a:t>
            </a:r>
            <a:r>
              <a:rPr lang="en-US" altLang="en-US" sz="3400" i="1" baseline="-25000" dirty="0" err="1"/>
              <a:t>a</a:t>
            </a:r>
            <a:r>
              <a:rPr lang="en-US" altLang="en-US" sz="3400" i="1" dirty="0" err="1"/>
              <a:t>x</a:t>
            </a:r>
            <a:r>
              <a:rPr lang="en-US" altLang="en-US" sz="3400" dirty="0"/>
              <a:t> is obtained </a:t>
            </a:r>
            <a:br>
              <a:rPr lang="en-US" altLang="en-US" sz="3400" dirty="0"/>
            </a:br>
            <a:r>
              <a:rPr lang="en-US" altLang="en-US" sz="3400" dirty="0"/>
              <a:t>by reflecting the graph of </a:t>
            </a:r>
            <a:r>
              <a:rPr lang="en-US" altLang="en-US" sz="3400" i="1" dirty="0"/>
              <a:t>f</a:t>
            </a:r>
            <a:r>
              <a:rPr lang="en-US" altLang="en-US" sz="3400" dirty="0"/>
              <a:t>(</a:t>
            </a:r>
            <a:r>
              <a:rPr lang="en-US" altLang="en-US" sz="3400" i="1" dirty="0"/>
              <a:t>x</a:t>
            </a:r>
            <a:r>
              <a:rPr lang="en-US" altLang="en-US" sz="3400" dirty="0"/>
              <a:t>) = </a:t>
            </a:r>
            <a:r>
              <a:rPr lang="en-US" altLang="en-US" sz="3400" i="1" dirty="0"/>
              <a:t>a</a:t>
            </a:r>
            <a:r>
              <a:rPr lang="en-US" altLang="en-US" sz="3400" i="1" baseline="30000" dirty="0"/>
              <a:t>x </a:t>
            </a:r>
            <a:r>
              <a:rPr lang="en-US" altLang="en-US" sz="3400" dirty="0"/>
              <a:t>in </a:t>
            </a:r>
            <a:br>
              <a:rPr lang="en-US" altLang="en-US" sz="3400" dirty="0"/>
            </a:br>
            <a:r>
              <a:rPr lang="en-US" altLang="en-US" sz="3400" dirty="0"/>
              <a:t>the line </a:t>
            </a:r>
            <a:r>
              <a:rPr lang="en-US" altLang="en-US" sz="3400" i="1" dirty="0"/>
              <a:t>y =</a:t>
            </a:r>
            <a:r>
              <a:rPr lang="en-US" altLang="en-US" sz="3400" dirty="0"/>
              <a:t> </a:t>
            </a:r>
            <a:r>
              <a:rPr lang="en-US" altLang="en-US" sz="3400" i="1" dirty="0"/>
              <a:t>x</a:t>
            </a:r>
            <a:r>
              <a:rPr lang="en-US" altLang="en-US" sz="3400" dirty="0"/>
              <a:t>. 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sz="2800" dirty="0"/>
              <a:t>The figure shows </a:t>
            </a:r>
            <a:br>
              <a:rPr lang="en-US" altLang="en-US" sz="2800" dirty="0"/>
            </a:br>
            <a:r>
              <a:rPr lang="en-US" altLang="en-US" sz="2800" dirty="0"/>
              <a:t>the case </a:t>
            </a:r>
            <a:r>
              <a:rPr lang="en-US" altLang="en-US" sz="2800" i="1" dirty="0"/>
              <a:t>a &gt;</a:t>
            </a:r>
            <a:r>
              <a:rPr lang="en-US" altLang="en-US" sz="2800" dirty="0"/>
              <a:t> 1.</a:t>
            </a:r>
          </a:p>
        </p:txBody>
      </p:sp>
      <p:grpSp>
        <p:nvGrpSpPr>
          <p:cNvPr id="39940" name="Group 6">
            <a:extLst>
              <a:ext uri="{FF2B5EF4-FFF2-40B4-BE49-F238E27FC236}">
                <a16:creationId xmlns:a16="http://schemas.microsoft.com/office/drawing/2014/main" id="{6BAD7EB8-D0F5-DC5D-98C8-7AF93338EF42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590800"/>
            <a:ext cx="3760788" cy="4038600"/>
            <a:chOff x="5105400" y="2590800"/>
            <a:chExt cx="3760075" cy="4038600"/>
          </a:xfrm>
        </p:grpSpPr>
        <p:pic>
          <p:nvPicPr>
            <p:cNvPr id="39941" name="Picture 9">
              <a:extLst>
                <a:ext uri="{FF2B5EF4-FFF2-40B4-BE49-F238E27FC236}">
                  <a16:creationId xmlns:a16="http://schemas.microsoft.com/office/drawing/2014/main" id="{40CB7DAB-A4E1-3D17-D1AD-E65E0DB0A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" t="3534"/>
            <a:stretch>
              <a:fillRect/>
            </a:stretch>
          </p:blipFill>
          <p:spPr bwMode="auto">
            <a:xfrm>
              <a:off x="5105400" y="2590800"/>
              <a:ext cx="3760075" cy="403860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2" name="Picture 10">
              <a:extLst>
                <a:ext uri="{FF2B5EF4-FFF2-40B4-BE49-F238E27FC236}">
                  <a16:creationId xmlns:a16="http://schemas.microsoft.com/office/drawing/2014/main" id="{E49D1160-F67C-688F-1E0A-A265C6932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80356"/>
              <a:ext cx="1143000" cy="302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B10804D-DC56-70DC-360D-AD8464658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2647" y="2143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Graphs of Logarithmic Functions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238ECBE-9AEC-8909-00AA-82C978C00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96" y="1164432"/>
            <a:ext cx="8458200" cy="5857875"/>
          </a:xfrm>
        </p:spPr>
        <p:txBody>
          <a:bodyPr/>
          <a:lstStyle/>
          <a:p>
            <a:pPr marL="0" indent="0"/>
            <a:r>
              <a:rPr lang="en-US" altLang="en-US" sz="3400" dirty="0"/>
              <a:t>The figure shows the graphs of the family of logarithmic functions with bases 2, 3, 5, and 10.</a:t>
            </a:r>
          </a:p>
        </p:txBody>
      </p:sp>
      <p:grpSp>
        <p:nvGrpSpPr>
          <p:cNvPr id="45060" name="Group 9">
            <a:extLst>
              <a:ext uri="{FF2B5EF4-FFF2-40B4-BE49-F238E27FC236}">
                <a16:creationId xmlns:a16="http://schemas.microsoft.com/office/drawing/2014/main" id="{2F88F12B-57F3-6D96-C8B8-54072171840D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2743200"/>
            <a:ext cx="5038725" cy="3752850"/>
            <a:chOff x="3657600" y="2743200"/>
            <a:chExt cx="5038725" cy="3752850"/>
          </a:xfrm>
        </p:grpSpPr>
        <p:pic>
          <p:nvPicPr>
            <p:cNvPr id="45061" name="Picture 8">
              <a:extLst>
                <a:ext uri="{FF2B5EF4-FFF2-40B4-BE49-F238E27FC236}">
                  <a16:creationId xmlns:a16="http://schemas.microsoft.com/office/drawing/2014/main" id="{9E5BB9CE-49C0-839A-52F2-285921813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743200"/>
              <a:ext cx="5038725" cy="3752850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2" name="Picture 9">
              <a:extLst>
                <a:ext uri="{FF2B5EF4-FFF2-40B4-BE49-F238E27FC236}">
                  <a16:creationId xmlns:a16="http://schemas.microsoft.com/office/drawing/2014/main" id="{752CA98C-BDDD-C7EB-E3B8-1CC990116D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6096000"/>
              <a:ext cx="10096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D34C43-4681-1191-47AD-4A47E0E87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0963"/>
            <a:ext cx="8229600" cy="792162"/>
          </a:xfrm>
        </p:spPr>
        <p:txBody>
          <a:bodyPr/>
          <a:lstStyle/>
          <a:p>
            <a:r>
              <a:rPr lang="en-US" altLang="en-US" sz="3600" b="1"/>
              <a:t>Logarithmic Transformations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38A5C10-64FB-3761-CE96-57AEE59EE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3820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400" b="1" dirty="0"/>
              <a:t>Compared to y = log x, describe the graphic relationship between its graph and the following graphs: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-log x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(x + 3)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(-x)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log x + 3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2 log x</a:t>
            </a:r>
          </a:p>
          <a:p>
            <a:pPr marL="457200" indent="-457200">
              <a:buFontTx/>
              <a:buAutoNum type="alphaLcParenR"/>
              <a:defRPr/>
            </a:pPr>
            <a:endParaRPr lang="en-US" sz="2400" b="1" dirty="0"/>
          </a:p>
          <a:p>
            <a:pPr marL="457200" indent="-457200">
              <a:buFontTx/>
              <a:buAutoNum type="alphaLcParenR"/>
              <a:defRPr/>
            </a:pPr>
            <a:r>
              <a:rPr lang="en-US" sz="2400" b="1" dirty="0"/>
              <a:t>y = 3 – 2 log x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BD29FE-07A5-3782-8B52-0957C31A2DEA}"/>
                  </a:ext>
                </a:extLst>
              </p:cNvPr>
              <p:cNvSpPr/>
              <p:nvPr/>
            </p:nvSpPr>
            <p:spPr>
              <a:xfrm>
                <a:off x="4545932" y="1697012"/>
                <a:ext cx="58674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Outside:  Reflection across x-axis</a:t>
                </a:r>
              </a:p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BD29FE-07A5-3782-8B52-0957C31A2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32" y="1697012"/>
                <a:ext cx="5867400" cy="1015663"/>
              </a:xfrm>
              <a:prstGeom prst="rect">
                <a:avLst/>
              </a:prstGeom>
              <a:blipFill>
                <a:blip r:embed="rId3"/>
                <a:stretch>
                  <a:fillRect l="-1143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4AB469-C4F7-9E87-D3C5-54B708AC0B1E}"/>
                  </a:ext>
                </a:extLst>
              </p:cNvPr>
              <p:cNvSpPr/>
              <p:nvPr/>
            </p:nvSpPr>
            <p:spPr>
              <a:xfrm>
                <a:off x="4495801" y="2545503"/>
                <a:ext cx="569093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Inside:  Shift left 3 units</a:t>
                </a:r>
              </a:p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Asymptote: x= –3, Domain: (–3,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4AB469-C4F7-9E87-D3C5-54B708AC0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2545503"/>
                <a:ext cx="5690937" cy="1015663"/>
              </a:xfrm>
              <a:prstGeom prst="rect">
                <a:avLst/>
              </a:prstGeom>
              <a:blipFill>
                <a:blip r:embed="rId4"/>
                <a:stretch>
                  <a:fillRect l="-1179" t="-30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860BCF-E26A-860B-08E5-13D37DAC83F8}"/>
                  </a:ext>
                </a:extLst>
              </p:cNvPr>
              <p:cNvSpPr/>
              <p:nvPr/>
            </p:nvSpPr>
            <p:spPr>
              <a:xfrm>
                <a:off x="4421608" y="3450874"/>
                <a:ext cx="577716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Inside:  Reflection across y-axis</a:t>
                </a:r>
              </a:p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860BCF-E26A-860B-08E5-13D37DAC8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608" y="3450874"/>
                <a:ext cx="5777161" cy="1015663"/>
              </a:xfrm>
              <a:prstGeom prst="rect">
                <a:avLst/>
              </a:prstGeom>
              <a:blipFill>
                <a:blip r:embed="rId5"/>
                <a:stretch>
                  <a:fillRect l="-1055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4496C-6A63-42B1-F640-F08D829E94C9}"/>
                  </a:ext>
                </a:extLst>
              </p:cNvPr>
              <p:cNvSpPr/>
              <p:nvPr/>
            </p:nvSpPr>
            <p:spPr>
              <a:xfrm>
                <a:off x="4479758" y="4290154"/>
                <a:ext cx="48006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Outside:  Shift up 3 units</a:t>
                </a:r>
              </a:p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4496C-6A63-42B1-F640-F08D829E9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758" y="4290154"/>
                <a:ext cx="4800600" cy="1015663"/>
              </a:xfrm>
              <a:prstGeom prst="rect">
                <a:avLst/>
              </a:prstGeom>
              <a:blipFill>
                <a:blip r:embed="rId6"/>
                <a:stretch>
                  <a:fillRect l="-1398" t="-30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E9D152-62A2-308E-8409-69300CE7D21D}"/>
                  </a:ext>
                </a:extLst>
              </p:cNvPr>
              <p:cNvSpPr/>
              <p:nvPr/>
            </p:nvSpPr>
            <p:spPr>
              <a:xfrm>
                <a:off x="4409577" y="5232659"/>
                <a:ext cx="57771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Outside:  Vertical stretch by 2</a:t>
                </a:r>
              </a:p>
              <a:p>
                <a:pPr>
                  <a:defRPr/>
                </a:pPr>
                <a:r>
                  <a:rPr lang="en-US" sz="2000" b="1" kern="0" dirty="0">
                    <a:latin typeface="Arial"/>
                  </a:rPr>
                  <a:t>Asymptote: x= 0, Domain: (0,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1" kern="0" dirty="0">
                    <a:latin typeface="Arial"/>
                  </a:rPr>
                  <a:t>)</a:t>
                </a:r>
              </a:p>
              <a:p>
                <a:pPr>
                  <a:defRPr/>
                </a:pPr>
                <a:endParaRPr lang="en-US" sz="2000" b="1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E9D152-62A2-308E-8409-69300CE7D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577" y="5232659"/>
                <a:ext cx="5777160" cy="1015663"/>
              </a:xfrm>
              <a:prstGeom prst="rect">
                <a:avLst/>
              </a:prstGeom>
              <a:blipFill>
                <a:blip r:embed="rId7"/>
                <a:stretch>
                  <a:fillRect l="-1055" t="-23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8912BE0-5046-6340-57EA-3B39F2C3E64C}"/>
              </a:ext>
            </a:extLst>
          </p:cNvPr>
          <p:cNvSpPr/>
          <p:nvPr/>
        </p:nvSpPr>
        <p:spPr>
          <a:xfrm>
            <a:off x="4572000" y="6027738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kern="0" dirty="0">
                <a:latin typeface="Arial"/>
              </a:rPr>
              <a:t>Outside:  Vertical stretch by 2; reflected across x-axis and shifted up by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0"/>
              <a:ext cx="9144002" cy="6945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Log Equations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  <a:defRPr/>
                          </a:pPr>
                          <a:r>
                            <a:rPr lang="en-US" sz="1400" b="1" dirty="0"/>
                            <a:t>y = log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(1,0)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kern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AU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-log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(x + 3)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left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 –3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(–2,0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(–3,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(-x)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x + 3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(0.001,0)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2 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y = 3 – 2 log x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2, 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(31.62,0)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(–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∞</m:t>
                              </m:r>
                            </m:oMath>
                          </a14:m>
                          <a:r>
                            <a:rPr kumimoji="0" lang="en-AU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87DD6D-899B-EE0E-EF73-B2BDF23092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0"/>
              <a:ext cx="9144002" cy="6945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286">
                      <a:extLst>
                        <a:ext uri="{9D8B030D-6E8A-4147-A177-3AD203B41FA5}">
                          <a16:colId xmlns:a16="http://schemas.microsoft.com/office/drawing/2014/main" val="3735173496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44902643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2922020720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84730181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23634468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922441643"/>
                        </a:ext>
                      </a:extLst>
                    </a:gridCol>
                    <a:gridCol w="1306286">
                      <a:extLst>
                        <a:ext uri="{9D8B030D-6E8A-4147-A177-3AD203B41FA5}">
                          <a16:colId xmlns:a16="http://schemas.microsoft.com/office/drawing/2014/main" val="1770496037"/>
                        </a:ext>
                      </a:extLst>
                    </a:gridCol>
                  </a:tblGrid>
                  <a:tr h="8572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Log Equations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Transformation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Asymptote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X-intercept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Graphs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369350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  <a:defRPr/>
                          </a:pPr>
                          <a:r>
                            <a:rPr lang="en-US" sz="1400" b="1" dirty="0"/>
                            <a:t>y = log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Nil, parent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x=0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(1,0)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104286" r="-202336" b="-62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104286" r="-101395" b="-62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1150388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-log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Reflection across x-axis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202837" r="-202336" b="-5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202837" r="-101395" b="-5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229126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(x + 3)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left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 –3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(–2,0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302837" r="-202336" b="-4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302837" r="-101395" b="-4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517987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(-x)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Reflection across y-axis</a:t>
                          </a:r>
                          <a:endParaRPr lang="en-AU" sz="1400" dirty="0"/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(–1,0)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402837" r="-202336" b="-3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402837" r="-101395" b="-316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624149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log x + 3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Shift up 3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(0.001,0)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506429" r="-202336" b="-2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506429" r="-101395" b="-2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47405"/>
                      </a:ext>
                    </a:extLst>
                  </a:tr>
                  <a:tr h="857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y = 2 log x</a:t>
                          </a:r>
                        </a:p>
                        <a:p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 units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(1,0)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602128" r="-202336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602128" r="-101395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17995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y = 3 – 2 log x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Vertical stretch by 2, reflection by x-axis, shift up 3</a:t>
                          </a:r>
                          <a:endParaRPr lang="en-A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x=0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+mn-ea"/>
                              <a:cs typeface="+mn-cs"/>
                            </a:rPr>
                            <a:t>(31.62,0)</a:t>
                          </a:r>
                          <a:endParaRPr kumimoji="0" lang="en-A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869" t="-638710" r="-20233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535" t="-638710" r="-1013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3104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Logarithmic Functions">
            <a:extLst>
              <a:ext uri="{FF2B5EF4-FFF2-40B4-BE49-F238E27FC236}">
                <a16:creationId xmlns:a16="http://schemas.microsoft.com/office/drawing/2014/main" id="{5A113E4A-D5D1-6ED5-51D1-33CFE2E6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8EF23-B55A-F7B9-856A-3EA0C2AF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771919"/>
            <a:ext cx="838200" cy="708814"/>
          </a:xfrm>
          <a:prstGeom prst="rect">
            <a:avLst/>
          </a:prstGeom>
        </p:spPr>
      </p:pic>
      <p:pic>
        <p:nvPicPr>
          <p:cNvPr id="1030" name="Picture 6" descr="Draw the graph of y=&quot;log&quot;(e)(x+3),">
            <a:extLst>
              <a:ext uri="{FF2B5EF4-FFF2-40B4-BE49-F238E27FC236}">
                <a16:creationId xmlns:a16="http://schemas.microsoft.com/office/drawing/2014/main" id="{8BB13F4D-4900-EF83-5C91-6876559D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67" y="2631520"/>
            <a:ext cx="912042" cy="6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ent - The natural logarithm">
            <a:extLst>
              <a:ext uri="{FF2B5EF4-FFF2-40B4-BE49-F238E27FC236}">
                <a16:creationId xmlns:a16="http://schemas.microsoft.com/office/drawing/2014/main" id="{F7C40CF3-86DA-5141-C99F-3C0A8F49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3489748"/>
            <a:ext cx="1222071" cy="7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3C4C7-B985-5E3B-D8C3-4952132E6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599" y="4333321"/>
            <a:ext cx="1222072" cy="719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94C9A-8294-FECA-FFCF-C900B5BBC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7393" y="5154612"/>
            <a:ext cx="1028940" cy="814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7E6D49-F5C9-E518-EA89-9AF9312EE0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2022" y="6105742"/>
            <a:ext cx="1219583" cy="6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6048-ADA7-197B-EFCD-E686721E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Forms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7E0ED-817B-E3A8-909F-CBBE8DE55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51" y="2460917"/>
            <a:ext cx="9010792" cy="33430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C0E41-7CDC-ACDF-4056-3A386D7C8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95" y="195843"/>
            <a:ext cx="3284358" cy="22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3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5B9D-8ABC-8497-C14A-A47DCFFD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80700"/>
            <a:ext cx="2467155" cy="600674"/>
          </a:xfrm>
        </p:spPr>
        <p:txBody>
          <a:bodyPr>
            <a:normAutofit fontScale="90000"/>
          </a:bodyPr>
          <a:lstStyle/>
          <a:p>
            <a:r>
              <a:rPr lang="en-US" dirty="0"/>
              <a:t>Log Rules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2F156-F65D-D2B2-07B1-28CEFFC2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70" y="259930"/>
            <a:ext cx="6871880" cy="6338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D6B63-9091-700B-5D87-9A47FA9F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860" y="5580211"/>
            <a:ext cx="2877990" cy="8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7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BFB4-9DE5-BB09-692C-327E596A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Rules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A1C60-C48F-417C-E51E-0B6A17D6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9" y="201229"/>
            <a:ext cx="6871880" cy="6338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71B499-9B3C-C84D-65FA-780132D270F7}"/>
                  </a:ext>
                </a:extLst>
              </p:cNvPr>
              <p:cNvSpPr txBox="1"/>
              <p:nvPr/>
            </p:nvSpPr>
            <p:spPr>
              <a:xfrm>
                <a:off x="6819254" y="795228"/>
                <a:ext cx="5372746" cy="5805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solidFill>
                      <a:srgbClr val="7030A0"/>
                    </a:solidFill>
                  </a:rPr>
                  <a:t>Rule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AU" sz="240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  <m:r>
                      <a:rPr lang="en-AU" sz="240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AU" sz="240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AU" sz="24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AU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8×4</m:t>
                            </m:r>
                          </m:e>
                        </m:d>
                      </m:e>
                    </m:func>
                    <m:r>
                      <a:rPr lang="en-AU" sz="24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AU" sz="240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func>
                    <m:r>
                      <a:rPr lang="en-AU" sz="240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AU" sz="2400" dirty="0"/>
              </a:p>
              <a:p>
                <a:endParaRPr lang="en-AU" sz="2400" dirty="0"/>
              </a:p>
              <a:p>
                <a:r>
                  <a:rPr lang="en-AU" sz="2400" dirty="0">
                    <a:solidFill>
                      <a:srgbClr val="7030A0"/>
                    </a:solidFill>
                  </a:rPr>
                  <a:t>Rule 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AU" sz="2400" i="0" dirty="0">
                            <a:latin typeface="Cambria Math" panose="02040503050406030204" pitchFamily="18" charset="0"/>
                          </a:rPr>
                          <m:t>162</m:t>
                        </m:r>
                      </m:e>
                    </m:func>
                    <m:r>
                      <a:rPr lang="en-AU" sz="2400" i="0" dirty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AU" sz="2400" i="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AU" sz="2400" i="0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162</m:t>
                            </m:r>
                          </m:num>
                          <m:den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AU" sz="2400" i="0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AU" sz="2400" i="0" dirty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func>
                    <m:r>
                      <a:rPr lang="en-AU" sz="2400" i="0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AU" sz="2400" dirty="0"/>
              </a:p>
              <a:p>
                <a:endParaRPr lang="en-AU" sz="2400" dirty="0"/>
              </a:p>
              <a:p>
                <a:r>
                  <a:rPr lang="en-AU" sz="2400" dirty="0">
                    <a:solidFill>
                      <a:srgbClr val="7030A0"/>
                    </a:solidFill>
                  </a:rPr>
                  <a:t>Rule 3: </a:t>
                </a:r>
                <a14:m>
                  <m:oMath xmlns:m="http://schemas.openxmlformats.org/officeDocument/2006/math">
                    <m:r>
                      <a:rPr lang="en-AU" sz="2400" dirty="0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AU" sz="2400" i="0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AU" sz="2400" i="0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AU" sz="2400" i="0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AU" sz="2400" i="0" dirty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func>
                  </m:oMath>
                </a14:m>
                <a:endParaRPr lang="en-AU" sz="2400" dirty="0"/>
              </a:p>
              <a:p>
                <a:endParaRPr lang="en-AU" sz="2400" dirty="0"/>
              </a:p>
              <a:p>
                <a:r>
                  <a:rPr lang="en-AU" sz="2400" dirty="0">
                    <a:solidFill>
                      <a:srgbClr val="7030A0"/>
                    </a:solidFill>
                  </a:rPr>
                  <a:t>Rule 4: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en-AU" sz="2400" i="0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AU" sz="2400" i="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2400" dirty="0"/>
              </a:p>
              <a:p>
                <a:endParaRPr lang="en-A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AU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24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Rule</m:t>
                              </m:r>
                              <m:r>
                                <a:rPr lang="en-AU" sz="24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5: </m:t>
                              </m:r>
                              <m:r>
                                <m:rPr>
                                  <m:sty m:val="p"/>
                                </m:rPr>
                                <a:rPr lang="en-AU" sz="24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AU" sz="2400" i="0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AU" sz="2400" i="0" dirty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  <m:r>
                        <a:rPr lang="en-AU" sz="2400" i="0" dirty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sz="2400" dirty="0"/>
              </a:p>
              <a:p>
                <a:endParaRPr lang="en-AU" sz="2400" dirty="0"/>
              </a:p>
              <a:p>
                <a:r>
                  <a:rPr lang="en-AU" sz="2400" dirty="0">
                    <a:solidFill>
                      <a:srgbClr val="7030A0"/>
                    </a:solidFill>
                  </a:rPr>
                  <a:t>Rule 6: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AU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func>
                    <m:r>
                      <a:rPr lang="en-AU" sz="2400" i="0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AU" sz="2400" dirty="0"/>
              </a:p>
              <a:p>
                <a:endParaRPr lang="en-AU" sz="2400" dirty="0"/>
              </a:p>
              <a:p>
                <a:r>
                  <a:rPr lang="en-AU" sz="2400" dirty="0">
                    <a:solidFill>
                      <a:srgbClr val="7030A0"/>
                    </a:solidFill>
                  </a:rPr>
                  <a:t>Rule 7: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AU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AU" sz="2400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AU" sz="2400" i="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AU" sz="2400" i="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AU" sz="2400" i="0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sup>
                    </m:sSup>
                    <m:r>
                      <a:rPr lang="en-AU" sz="2400" i="0" dirty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71B499-9B3C-C84D-65FA-780132D27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54" y="795228"/>
                <a:ext cx="5372746" cy="5805885"/>
              </a:xfrm>
              <a:prstGeom prst="rect">
                <a:avLst/>
              </a:prstGeom>
              <a:blipFill>
                <a:blip r:embed="rId3"/>
                <a:stretch>
                  <a:fillRect l="-1816" t="-839" b="-13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5B9D-8ABC-8497-C14A-A47DCFFD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80700"/>
            <a:ext cx="2467155" cy="600674"/>
          </a:xfrm>
        </p:spPr>
        <p:txBody>
          <a:bodyPr>
            <a:normAutofit fontScale="90000"/>
          </a:bodyPr>
          <a:lstStyle/>
          <a:p>
            <a:r>
              <a:rPr lang="en-US" dirty="0"/>
              <a:t>Log Rules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224F3-C0FF-6213-C264-16151427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002" y="380701"/>
            <a:ext cx="4379728" cy="395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2EF44-7A8C-7DB6-102E-8B7D91E0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44" y="981374"/>
            <a:ext cx="5913771" cy="5246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C5DF06-45A7-59A1-2281-7990A5E06E8E}"/>
                  </a:ext>
                </a:extLst>
              </p:cNvPr>
              <p:cNvSpPr txBox="1"/>
              <p:nvPr/>
            </p:nvSpPr>
            <p:spPr>
              <a:xfrm>
                <a:off x="6377210" y="2990290"/>
                <a:ext cx="5372746" cy="87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>
                    <a:solidFill>
                      <a:srgbClr val="7030A0"/>
                    </a:solidFill>
                  </a:rPr>
                  <a:t>Rule 8: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AU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AU" sz="320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AU" sz="32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AU" sz="32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AU" sz="32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AU" sz="32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AU" sz="32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AU" sz="32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AU" sz="320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AU" sz="3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endParaRPr lang="en-AU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C5DF06-45A7-59A1-2281-7990A5E0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10" y="2990290"/>
                <a:ext cx="5372746" cy="877420"/>
              </a:xfrm>
              <a:prstGeom prst="rect">
                <a:avLst/>
              </a:prstGeom>
              <a:blipFill>
                <a:blip r:embed="rId4"/>
                <a:stretch>
                  <a:fillRect l="-2838" b="-41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80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8B0128C-409A-593F-2562-F2C32AA04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2807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Logarithm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CE452AB-5A99-1B1F-5002-A27CFDE57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01850" y="862014"/>
            <a:ext cx="8458200" cy="5857875"/>
          </a:xfrm>
        </p:spPr>
        <p:txBody>
          <a:bodyPr/>
          <a:lstStyle/>
          <a:p>
            <a:pPr marL="0" indent="0"/>
            <a:r>
              <a:rPr lang="en-US" altLang="en-US" sz="4000" dirty="0"/>
              <a:t>The logarithm with base 10 is called </a:t>
            </a:r>
            <a:br>
              <a:rPr lang="en-US" altLang="en-US" sz="4000" dirty="0"/>
            </a:br>
            <a:r>
              <a:rPr lang="en-US" altLang="en-US" sz="4000" dirty="0"/>
              <a:t>the </a:t>
            </a:r>
            <a:r>
              <a:rPr lang="en-US" altLang="en-US" sz="4000" b="1" dirty="0"/>
              <a:t>common logarithm</a:t>
            </a:r>
            <a:r>
              <a:rPr lang="en-US" altLang="en-US" sz="4000" dirty="0"/>
              <a:t>.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r>
              <a:rPr lang="en-US" altLang="en-US" sz="3200" dirty="0"/>
              <a:t>It is denoted by omitting the base: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			log </a:t>
            </a:r>
            <a:r>
              <a:rPr lang="en-US" altLang="en-US" sz="3200" i="1" dirty="0"/>
              <a:t>x =</a:t>
            </a:r>
            <a:r>
              <a:rPr lang="en-US" altLang="en-US" sz="3200" dirty="0"/>
              <a:t> log</a:t>
            </a:r>
            <a:r>
              <a:rPr lang="en-US" altLang="en-US" sz="3200" baseline="-25000" dirty="0"/>
              <a:t>10</a:t>
            </a:r>
            <a:r>
              <a:rPr lang="en-US" altLang="en-US" sz="3200" i="1" dirty="0"/>
              <a:t>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5A7B66F-4FC2-D668-9F9B-BB2DCF917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Logarithms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015B529-CE7A-B7BE-05CC-A35D1E6E9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1"/>
            <a:ext cx="8458200" cy="5857875"/>
          </a:xfrm>
        </p:spPr>
        <p:txBody>
          <a:bodyPr/>
          <a:lstStyle/>
          <a:p>
            <a:pPr marL="0" indent="0"/>
            <a:r>
              <a:rPr lang="en-US" altLang="en-US" sz="3600" dirty="0"/>
              <a:t>From the definition of logarithms, </a:t>
            </a:r>
            <a:br>
              <a:rPr lang="en-US" altLang="en-US" sz="3600" dirty="0"/>
            </a:br>
            <a:r>
              <a:rPr lang="en-US" altLang="en-US" sz="3600" dirty="0"/>
              <a:t>we can easily find that: 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			log 10 = 1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			log 100 =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3D89B90-AB31-D678-5CF7-F1FAF1901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Defs: domain and range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A3A7FCB-7441-2466-CF29-A282F66FC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b="1" u="sng" dirty="0"/>
              <a:t>Domain</a:t>
            </a:r>
            <a:r>
              <a:rPr lang="en-US" altLang="en-US" sz="4400" dirty="0"/>
              <a:t>:  The set of x components of an equation.</a:t>
            </a:r>
          </a:p>
          <a:p>
            <a:r>
              <a:rPr lang="en-US" altLang="en-US" sz="4400" b="1" u="sng" dirty="0"/>
              <a:t>Range</a:t>
            </a:r>
            <a:r>
              <a:rPr lang="en-US" altLang="en-US" sz="4400" dirty="0"/>
              <a:t>:  The set of y components of an equation.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>
            <a:extLst>
              <a:ext uri="{FF2B5EF4-FFF2-40B4-BE49-F238E27FC236}">
                <a16:creationId xmlns:a16="http://schemas.microsoft.com/office/drawing/2014/main" id="{C1C54DA1-A1A7-45CB-9B9C-340143DB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 graph of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i="1" dirty="0">
                <a:solidFill>
                  <a:schemeClr val="tx2"/>
                </a:solidFill>
              </a:rPr>
              <a:t>y</a:t>
            </a:r>
            <a:r>
              <a:rPr lang="en-US" altLang="en-US" sz="2800" dirty="0"/>
              <a:t> = </a:t>
            </a:r>
            <a:r>
              <a:rPr lang="en-US" altLang="en-US" sz="2800" i="1" dirty="0"/>
              <a:t>b</a:t>
            </a:r>
            <a:r>
              <a:rPr lang="en-US" altLang="en-US" sz="2800" i="1" baseline="30000" dirty="0"/>
              <a:t>x</a:t>
            </a:r>
            <a:r>
              <a:rPr lang="en-US" altLang="en-US" sz="2800" dirty="0"/>
              <a:t>, </a:t>
            </a:r>
            <a:r>
              <a:rPr lang="en-US" altLang="en-US" sz="2800" i="1" dirty="0"/>
              <a:t>b</a:t>
            </a:r>
            <a:r>
              <a:rPr lang="en-US" altLang="en-US" sz="2800" dirty="0"/>
              <a:t> &gt; 1</a:t>
            </a:r>
          </a:p>
        </p:txBody>
      </p:sp>
      <p:sp>
        <p:nvSpPr>
          <p:cNvPr id="19459" name="Line 45">
            <a:extLst>
              <a:ext uri="{FF2B5EF4-FFF2-40B4-BE49-F238E27FC236}">
                <a16:creationId xmlns:a16="http://schemas.microsoft.com/office/drawing/2014/main" id="{E86B8826-F6C5-4E1E-9ED0-7F4383CD5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1752600"/>
            <a:ext cx="0" cy="3200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0" name="Line 46">
            <a:extLst>
              <a:ext uri="{FF2B5EF4-FFF2-40B4-BE49-F238E27FC236}">
                <a16:creationId xmlns:a16="http://schemas.microsoft.com/office/drawing/2014/main" id="{290DBE23-B255-4C99-A2D2-5E7B0E5C7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1" y="4267200"/>
            <a:ext cx="3962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1" name="Line 47">
            <a:extLst>
              <a:ext uri="{FF2B5EF4-FFF2-40B4-BE49-F238E27FC236}">
                <a16:creationId xmlns:a16="http://schemas.microsoft.com/office/drawing/2014/main" id="{7292ACF9-1240-4B01-91A6-45C3E0A72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886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2" name="Line 48">
            <a:extLst>
              <a:ext uri="{FF2B5EF4-FFF2-40B4-BE49-F238E27FC236}">
                <a16:creationId xmlns:a16="http://schemas.microsoft.com/office/drawing/2014/main" id="{B2411BDF-DB3D-48BA-826D-CD378D0C1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05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3" name="Line 49">
            <a:extLst>
              <a:ext uri="{FF2B5EF4-FFF2-40B4-BE49-F238E27FC236}">
                <a16:creationId xmlns:a16="http://schemas.microsoft.com/office/drawing/2014/main" id="{E7D6FC76-8711-4E05-B686-867F8AE94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157538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4" name="Line 50">
            <a:extLst>
              <a:ext uri="{FF2B5EF4-FFF2-40B4-BE49-F238E27FC236}">
                <a16:creationId xmlns:a16="http://schemas.microsoft.com/office/drawing/2014/main" id="{1FAB18E0-F76C-47E7-8A0D-776621585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194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5" name="Line 51">
            <a:extLst>
              <a:ext uri="{FF2B5EF4-FFF2-40B4-BE49-F238E27FC236}">
                <a16:creationId xmlns:a16="http://schemas.microsoft.com/office/drawing/2014/main" id="{F640EB2E-D18D-4B37-91D6-FB3C1866C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6" name="Line 52">
            <a:extLst>
              <a:ext uri="{FF2B5EF4-FFF2-40B4-BE49-F238E27FC236}">
                <a16:creationId xmlns:a16="http://schemas.microsoft.com/office/drawing/2014/main" id="{078A9870-64FB-486F-8734-2A03504A4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7" name="Line 53">
            <a:extLst>
              <a:ext uri="{FF2B5EF4-FFF2-40B4-BE49-F238E27FC236}">
                <a16:creationId xmlns:a16="http://schemas.microsoft.com/office/drawing/2014/main" id="{FE1AFD1B-A46C-4434-A89B-E4CA0114B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8" name="Line 54">
            <a:extLst>
              <a:ext uri="{FF2B5EF4-FFF2-40B4-BE49-F238E27FC236}">
                <a16:creationId xmlns:a16="http://schemas.microsoft.com/office/drawing/2014/main" id="{195069DD-A347-4EBC-8AF2-FF3BE5C98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9" name="Line 55">
            <a:extLst>
              <a:ext uri="{FF2B5EF4-FFF2-40B4-BE49-F238E27FC236}">
                <a16:creationId xmlns:a16="http://schemas.microsoft.com/office/drawing/2014/main" id="{E0182391-07AD-487F-A75B-A760381E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0" name="Line 56">
            <a:extLst>
              <a:ext uri="{FF2B5EF4-FFF2-40B4-BE49-F238E27FC236}">
                <a16:creationId xmlns:a16="http://schemas.microsoft.com/office/drawing/2014/main" id="{A7F2B92C-1D27-482A-87AE-CB6133E5A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1" name="Line 57">
            <a:extLst>
              <a:ext uri="{FF2B5EF4-FFF2-40B4-BE49-F238E27FC236}">
                <a16:creationId xmlns:a16="http://schemas.microsoft.com/office/drawing/2014/main" id="{241AB432-6E96-446C-8A0C-EE9682AB0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14800"/>
            <a:ext cx="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2" name="Line 58">
            <a:extLst>
              <a:ext uri="{FF2B5EF4-FFF2-40B4-BE49-F238E27FC236}">
                <a16:creationId xmlns:a16="http://schemas.microsoft.com/office/drawing/2014/main" id="{2678FFE8-D3A6-4C8E-9CB8-37D6DDC27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648200"/>
            <a:ext cx="457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3" name="Text Box 59">
            <a:extLst>
              <a:ext uri="{FF2B5EF4-FFF2-40B4-BE49-F238E27FC236}">
                <a16:creationId xmlns:a16="http://schemas.microsoft.com/office/drawing/2014/main" id="{00CEBEF7-5699-46E0-990A-5BD91541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y</a:t>
            </a:r>
          </a:p>
        </p:txBody>
      </p:sp>
      <p:sp>
        <p:nvSpPr>
          <p:cNvPr id="19474" name="Text Box 60">
            <a:extLst>
              <a:ext uri="{FF2B5EF4-FFF2-40B4-BE49-F238E27FC236}">
                <a16:creationId xmlns:a16="http://schemas.microsoft.com/office/drawing/2014/main" id="{BDEA1F5A-F6CF-4B3D-9451-2B37E6F2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0386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x</a:t>
            </a:r>
          </a:p>
        </p:txBody>
      </p:sp>
      <p:sp>
        <p:nvSpPr>
          <p:cNvPr id="6205" name="Freeform 61">
            <a:extLst>
              <a:ext uri="{FF2B5EF4-FFF2-40B4-BE49-F238E27FC236}">
                <a16:creationId xmlns:a16="http://schemas.microsoft.com/office/drawing/2014/main" id="{A509CF2E-CD19-41FB-B7F2-17B32AA373F5}"/>
              </a:ext>
            </a:extLst>
          </p:cNvPr>
          <p:cNvSpPr>
            <a:spLocks/>
          </p:cNvSpPr>
          <p:nvPr/>
        </p:nvSpPr>
        <p:spPr bwMode="auto">
          <a:xfrm>
            <a:off x="3810001" y="1905001"/>
            <a:ext cx="2362200" cy="2209800"/>
          </a:xfrm>
          <a:custGeom>
            <a:avLst/>
            <a:gdLst>
              <a:gd name="T0" fmla="*/ 0 w 1632"/>
              <a:gd name="T1" fmla="*/ 2147483647 h 1584"/>
              <a:gd name="T2" fmla="*/ 2147483647 w 1632"/>
              <a:gd name="T3" fmla="*/ 2147483647 h 1584"/>
              <a:gd name="T4" fmla="*/ 2147483647 w 1632"/>
              <a:gd name="T5" fmla="*/ 0 h 1584"/>
              <a:gd name="T6" fmla="*/ 0 60000 65536"/>
              <a:gd name="T7" fmla="*/ 0 60000 65536"/>
              <a:gd name="T8" fmla="*/ 0 60000 65536"/>
              <a:gd name="T9" fmla="*/ 0 w 1632"/>
              <a:gd name="T10" fmla="*/ 0 h 1584"/>
              <a:gd name="T11" fmla="*/ 1632 w 1632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584">
                <a:moveTo>
                  <a:pt x="0" y="1584"/>
                </a:moveTo>
                <a:cubicBezTo>
                  <a:pt x="416" y="1548"/>
                  <a:pt x="832" y="1512"/>
                  <a:pt x="1104" y="1248"/>
                </a:cubicBezTo>
                <a:cubicBezTo>
                  <a:pt x="1376" y="984"/>
                  <a:pt x="1544" y="208"/>
                  <a:pt x="16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206" name="Picture 62" descr="C:\Program Files\Common Files\Microsoft Shared\Clipart\themes1\Bullets\j0115866.gif">
            <a:extLst>
              <a:ext uri="{FF2B5EF4-FFF2-40B4-BE49-F238E27FC236}">
                <a16:creationId xmlns:a16="http://schemas.microsoft.com/office/drawing/2014/main" id="{E44188BC-34EE-49F0-AFBE-4B840BE1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7" name="Text Box 63">
            <a:extLst>
              <a:ext uri="{FF2B5EF4-FFF2-40B4-BE49-F238E27FC236}">
                <a16:creationId xmlns:a16="http://schemas.microsoft.com/office/drawing/2014/main" id="{26FAAFF1-3073-456C-976F-B670D1445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338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(0, 1)</a:t>
            </a:r>
          </a:p>
        </p:txBody>
      </p:sp>
      <p:sp>
        <p:nvSpPr>
          <p:cNvPr id="6208" name="AutoShape 64">
            <a:extLst>
              <a:ext uri="{FF2B5EF4-FFF2-40B4-BE49-F238E27FC236}">
                <a16:creationId xmlns:a16="http://schemas.microsoft.com/office/drawing/2014/main" id="{DAEC75B6-F760-4D93-B891-A83F0E8A1337}"/>
              </a:ext>
            </a:extLst>
          </p:cNvPr>
          <p:cNvSpPr>
            <a:spLocks/>
          </p:cNvSpPr>
          <p:nvPr/>
        </p:nvSpPr>
        <p:spPr bwMode="auto">
          <a:xfrm flipH="1">
            <a:off x="6858000" y="16764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09" name="AutoShape 65">
            <a:extLst>
              <a:ext uri="{FF2B5EF4-FFF2-40B4-BE49-F238E27FC236}">
                <a16:creationId xmlns:a16="http://schemas.microsoft.com/office/drawing/2014/main" id="{07034B29-6F46-4D02-98A4-E126927FB4B9}"/>
              </a:ext>
            </a:extLst>
          </p:cNvPr>
          <p:cNvSpPr>
            <a:spLocks/>
          </p:cNvSpPr>
          <p:nvPr/>
        </p:nvSpPr>
        <p:spPr bwMode="auto">
          <a:xfrm rot="16226366" flipV="1">
            <a:off x="5026821" y="3355182"/>
            <a:ext cx="307975" cy="3351213"/>
          </a:xfrm>
          <a:prstGeom prst="leftBrace">
            <a:avLst>
              <a:gd name="adj1" fmla="val 90679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10" name="Text Box 66">
            <a:extLst>
              <a:ext uri="{FF2B5EF4-FFF2-40B4-BE49-F238E27FC236}">
                <a16:creationId xmlns:a16="http://schemas.microsoft.com/office/drawing/2014/main" id="{2ADF3181-5F74-4D01-A123-96110249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5257801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</a:rPr>
              <a:t>Domain: (–</a:t>
            </a:r>
            <a:r>
              <a:rPr lang="en-US" altLang="en-US" dirty="0">
                <a:solidFill>
                  <a:srgbClr val="FF3300"/>
                </a:solidFill>
                <a:sym typeface="Symbol" panose="05050102010706020507" pitchFamily="18" charset="2"/>
              </a:rPr>
              <a:t>, )</a:t>
            </a:r>
            <a:r>
              <a:rPr lang="en-US" altLang="en-US" dirty="0"/>
              <a:t> </a:t>
            </a:r>
          </a:p>
        </p:txBody>
      </p:sp>
      <p:sp>
        <p:nvSpPr>
          <p:cNvPr id="6211" name="Text Box 67">
            <a:extLst>
              <a:ext uri="{FF2B5EF4-FFF2-40B4-BE49-F238E27FC236}">
                <a16:creationId xmlns:a16="http://schemas.microsoft.com/office/drawing/2014/main" id="{2A0A847A-02DE-4FB7-B2CC-4C858BD4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2743201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Range: (0, </a:t>
            </a:r>
            <a:r>
              <a:rPr lang="en-US" altLang="en-US">
                <a:solidFill>
                  <a:srgbClr val="FF3300"/>
                </a:solidFill>
                <a:sym typeface="Symbol" panose="05050102010706020507" pitchFamily="18" charset="2"/>
              </a:rPr>
              <a:t>)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6212" name="Line 68">
            <a:extLst>
              <a:ext uri="{FF2B5EF4-FFF2-40B4-BE49-F238E27FC236}">
                <a16:creationId xmlns:a16="http://schemas.microsoft.com/office/drawing/2014/main" id="{2D348D4B-877A-4F23-B638-44EA144A1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1" y="4267200"/>
            <a:ext cx="38100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213" name="Text Box 69">
            <a:extLst>
              <a:ext uri="{FF2B5EF4-FFF2-40B4-BE49-F238E27FC236}">
                <a16:creationId xmlns:a16="http://schemas.microsoft.com/office/drawing/2014/main" id="{1AF1FAF7-8EA7-48E6-96BC-A236F136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824413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Horizontal Asymptote         </a:t>
            </a:r>
            <a:r>
              <a:rPr lang="en-US" altLang="en-US" sz="2000" i="1"/>
              <a:t>y</a:t>
            </a:r>
            <a:r>
              <a:rPr lang="en-US" altLang="en-US" sz="2000"/>
              <a:t> = 0</a:t>
            </a:r>
          </a:p>
        </p:txBody>
      </p:sp>
      <p:sp>
        <p:nvSpPr>
          <p:cNvPr id="6214" name="Line 70">
            <a:extLst>
              <a:ext uri="{FF2B5EF4-FFF2-40B4-BE49-F238E27FC236}">
                <a16:creationId xmlns:a16="http://schemas.microsoft.com/office/drawing/2014/main" id="{040867AF-D44D-44AA-A58B-9AE546F6F9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4343401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5" name="Rectangle 71">
            <a:extLst>
              <a:ext uri="{FF2B5EF4-FFF2-40B4-BE49-F238E27FC236}">
                <a16:creationId xmlns:a16="http://schemas.microsoft.com/office/drawing/2014/main" id="{D72659E2-BC52-4ADE-8843-79390E3FF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0"/>
            <a:ext cx="2133600" cy="1143000"/>
          </a:xfrm>
        </p:spPr>
        <p:txBody>
          <a:bodyPr/>
          <a:lstStyle/>
          <a:p>
            <a:pPr eaLnBrk="1" hangingPunct="1"/>
            <a:r>
              <a:rPr lang="en-US" altLang="en-US" sz="800">
                <a:cs typeface="Times New Roman" panose="02020603050405020304" pitchFamily="18" charset="0"/>
              </a:rPr>
              <a:t>Graph of Exponential Function (</a:t>
            </a:r>
            <a:r>
              <a:rPr lang="en-US" altLang="en-US" sz="800" i="1">
                <a:cs typeface="Times New Roman" panose="02020603050405020304" pitchFamily="18" charset="0"/>
              </a:rPr>
              <a:t>a </a:t>
            </a:r>
            <a:r>
              <a:rPr lang="en-US" altLang="en-US" sz="800">
                <a:cs typeface="Times New Roman" panose="02020603050405020304" pitchFamily="18" charset="0"/>
              </a:rPr>
              <a:t>&gt; 1)</a:t>
            </a:r>
          </a:p>
        </p:txBody>
      </p:sp>
      <p:sp>
        <p:nvSpPr>
          <p:cNvPr id="19486" name="Text Box 72">
            <a:extLst>
              <a:ext uri="{FF2B5EF4-FFF2-40B4-BE49-F238E27FC236}">
                <a16:creationId xmlns:a16="http://schemas.microsoft.com/office/drawing/2014/main" id="{C371F374-FF89-4502-A7A4-1B60C1DB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449580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4</a:t>
            </a:r>
          </a:p>
        </p:txBody>
      </p:sp>
      <p:sp>
        <p:nvSpPr>
          <p:cNvPr id="19487" name="Text Box 73">
            <a:extLst>
              <a:ext uri="{FF2B5EF4-FFF2-40B4-BE49-F238E27FC236}">
                <a16:creationId xmlns:a16="http://schemas.microsoft.com/office/drawing/2014/main" id="{445AC467-CF04-49F4-A625-EFAE30B5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606675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" grpId="0" animBg="1"/>
      <p:bldP spid="6207" grpId="0" autoUpdateAnimBg="0"/>
      <p:bldP spid="6208" grpId="0" animBg="1"/>
      <p:bldP spid="6209" grpId="0" animBg="1"/>
      <p:bldP spid="6210" grpId="0" autoUpdateAnimBg="0"/>
      <p:bldP spid="6211" grpId="0" autoUpdateAnimBg="0"/>
      <p:bldP spid="621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731</Words>
  <Application>Microsoft Office PowerPoint</Application>
  <PresentationFormat>Widescreen</PresentationFormat>
  <Paragraphs>130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Log Revision</vt:lpstr>
      <vt:lpstr>Log Forms</vt:lpstr>
      <vt:lpstr>Log Rules</vt:lpstr>
      <vt:lpstr>Log Rules</vt:lpstr>
      <vt:lpstr>Log Rules</vt:lpstr>
      <vt:lpstr>Common Logarithm</vt:lpstr>
      <vt:lpstr>Common Logarithms</vt:lpstr>
      <vt:lpstr>Defs: domain and range</vt:lpstr>
      <vt:lpstr>Graph of Exponential Function (a &gt; 1)</vt:lpstr>
      <vt:lpstr>Graphs of Exponential Functions</vt:lpstr>
      <vt:lpstr>PowerPoint Presentation</vt:lpstr>
      <vt:lpstr>Graphs of Logarithmic Functions</vt:lpstr>
      <vt:lpstr>Graphs of Logarithmic Functions</vt:lpstr>
      <vt:lpstr>Logarithmic Transformations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 Revision</dc:title>
  <dc:creator>Lyn ZHANG</dc:creator>
  <cp:lastModifiedBy>Lyn ZHANG</cp:lastModifiedBy>
  <cp:revision>5</cp:revision>
  <dcterms:created xsi:type="dcterms:W3CDTF">2022-10-01T22:38:36Z</dcterms:created>
  <dcterms:modified xsi:type="dcterms:W3CDTF">2022-10-03T20:19:46Z</dcterms:modified>
</cp:coreProperties>
</file>