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3A9130FD-8BFF-4D80-B8E7-5DAC20BDD9A4}" type="datetimeFigureOut">
              <a:rPr lang="en-AU" smtClean="0"/>
              <a:t>18/05/2023</a:t>
            </a:fld>
            <a:endParaRPr lang="en-AU"/>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AU"/>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A917E223-5C67-4E34-BDDB-5A12E0F68CD8}" type="slidenum">
              <a:rPr lang="en-AU" smtClean="0"/>
              <a:t>‹#›</a:t>
            </a:fld>
            <a:endParaRPr lang="en-AU"/>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8775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18/05/2023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73518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18/05/2023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221945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18/05/2023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71368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9130FD-8BFF-4D80-B8E7-5DAC20BDD9A4}" type="datetimeFigureOut">
              <a:rPr lang="en-AU" smtClean="0"/>
              <a:t>18/05/2023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4557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9130FD-8BFF-4D80-B8E7-5DAC20BDD9A4}" type="datetimeFigureOut">
              <a:rPr lang="en-AU" smtClean="0"/>
              <a:t>18/05/2023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20640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9130FD-8BFF-4D80-B8E7-5DAC20BDD9A4}" type="datetimeFigureOut">
              <a:rPr lang="en-AU" smtClean="0"/>
              <a:t>18/05/2023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594064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9130FD-8BFF-4D80-B8E7-5DAC20BDD9A4}" type="datetimeFigureOut">
              <a:rPr lang="en-AU" smtClean="0"/>
              <a:t>18/05/2023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2843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130FD-8BFF-4D80-B8E7-5DAC20BDD9A4}" type="datetimeFigureOut">
              <a:rPr lang="en-AU" smtClean="0"/>
              <a:t>18/05/2023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50200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9130FD-8BFF-4D80-B8E7-5DAC20BDD9A4}" type="datetimeFigureOut">
              <a:rPr lang="en-AU" smtClean="0"/>
              <a:t>18/05/2023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3039930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9130FD-8BFF-4D80-B8E7-5DAC20BDD9A4}" type="datetimeFigureOut">
              <a:rPr lang="en-AU" smtClean="0"/>
              <a:t>18/05/2023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2935627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A9130FD-8BFF-4D80-B8E7-5DAC20BDD9A4}" type="datetimeFigureOut">
              <a:rPr lang="en-AU" smtClean="0"/>
              <a:t>18/05/2023</a:t>
            </a:fld>
            <a:endParaRPr lang="en-A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A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917E223-5C67-4E34-BDDB-5A12E0F68CD8}" type="slidenum">
              <a:rPr lang="en-AU" smtClean="0"/>
              <a:t>‹#›</a:t>
            </a:fld>
            <a:endParaRPr lang="en-AU"/>
          </a:p>
        </p:txBody>
      </p:sp>
    </p:spTree>
    <p:extLst>
      <p:ext uri="{BB962C8B-B14F-4D97-AF65-F5344CB8AC3E}">
        <p14:creationId xmlns:p14="http://schemas.microsoft.com/office/powerpoint/2010/main" val="24611813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1EC38-6328-4998-A15D-4D615743FFBE}"/>
              </a:ext>
            </a:extLst>
          </p:cNvPr>
          <p:cNvSpPr>
            <a:spLocks noGrp="1"/>
          </p:cNvSpPr>
          <p:nvPr>
            <p:ph type="ctrTitle"/>
          </p:nvPr>
        </p:nvSpPr>
        <p:spPr/>
        <p:txBody>
          <a:bodyPr/>
          <a:lstStyle/>
          <a:p>
            <a:r>
              <a:rPr lang="en-US" dirty="0"/>
              <a:t>Matching and allocation problems</a:t>
            </a:r>
            <a:endParaRPr lang="en-AU" dirty="0"/>
          </a:p>
        </p:txBody>
      </p:sp>
      <p:sp>
        <p:nvSpPr>
          <p:cNvPr id="3" name="Subtitle 2">
            <a:extLst>
              <a:ext uri="{FF2B5EF4-FFF2-40B4-BE49-F238E27FC236}">
                <a16:creationId xmlns:a16="http://schemas.microsoft.com/office/drawing/2014/main" id="{46B9AC58-94BF-4F51-847E-C6987B3302C3}"/>
              </a:ext>
            </a:extLst>
          </p:cNvPr>
          <p:cNvSpPr>
            <a:spLocks noGrp="1"/>
          </p:cNvSpPr>
          <p:nvPr>
            <p:ph type="subTitle" idx="1"/>
          </p:nvPr>
        </p:nvSpPr>
        <p:spPr/>
        <p:txBody>
          <a:bodyPr/>
          <a:lstStyle/>
          <a:p>
            <a:r>
              <a:rPr lang="en-AU" dirty="0"/>
              <a:t>15B </a:t>
            </a:r>
          </a:p>
        </p:txBody>
      </p:sp>
    </p:spTree>
    <p:extLst>
      <p:ext uri="{BB962C8B-B14F-4D97-AF65-F5344CB8AC3E}">
        <p14:creationId xmlns:p14="http://schemas.microsoft.com/office/powerpoint/2010/main" val="151152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5a: Add the smallest uncovered value to any value that is covered by two lines. Subtract the smallest uncovered value from all the uncovered values.</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736386"/>
            <a:ext cx="5739319" cy="5121613"/>
          </a:xfrm>
        </p:spPr>
        <p:txBody>
          <a:bodyPr>
            <a:normAutofit/>
          </a:bodyPr>
          <a:lstStyle/>
          <a:p>
            <a:r>
              <a:rPr lang="en-US" dirty="0">
                <a:solidFill>
                  <a:schemeClr val="tx1"/>
                </a:solidFill>
              </a:rPr>
              <a:t>The smallest uncovered element is 10.</a:t>
            </a:r>
          </a:p>
          <a:p>
            <a:r>
              <a:rPr lang="en-US" dirty="0">
                <a:solidFill>
                  <a:schemeClr val="tx1"/>
                </a:solidFill>
              </a:rPr>
              <a:t>10 has been added to </a:t>
            </a:r>
            <a:r>
              <a:rPr lang="en-US" dirty="0" err="1">
                <a:solidFill>
                  <a:schemeClr val="tx1"/>
                </a:solidFill>
              </a:rPr>
              <a:t>Xenefon</a:t>
            </a:r>
            <a:r>
              <a:rPr lang="en-US" dirty="0">
                <a:solidFill>
                  <a:schemeClr val="tx1"/>
                </a:solidFill>
              </a:rPr>
              <a:t>–A and </a:t>
            </a:r>
            <a:r>
              <a:rPr lang="en-US" dirty="0" err="1">
                <a:solidFill>
                  <a:schemeClr val="tx1"/>
                </a:solidFill>
              </a:rPr>
              <a:t>Xenefon</a:t>
            </a:r>
            <a:r>
              <a:rPr lang="en-US" dirty="0">
                <a:solidFill>
                  <a:schemeClr val="tx1"/>
                </a:solidFill>
              </a:rPr>
              <a:t>–D because these values are covered by two lines.</a:t>
            </a:r>
          </a:p>
          <a:p>
            <a:r>
              <a:rPr lang="en-US" dirty="0">
                <a:solidFill>
                  <a:schemeClr val="tx1"/>
                </a:solidFill>
              </a:rPr>
              <a:t>10 has been subtracted from all the uncovered values.</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7" name="Picture 6">
            <a:extLst>
              <a:ext uri="{FF2B5EF4-FFF2-40B4-BE49-F238E27FC236}">
                <a16:creationId xmlns:a16="http://schemas.microsoft.com/office/drawing/2014/main" id="{9E31A59E-EC58-42F6-B00C-147789052E22}"/>
              </a:ext>
            </a:extLst>
          </p:cNvPr>
          <p:cNvPicPr>
            <a:picLocks noChangeAspect="1"/>
          </p:cNvPicPr>
          <p:nvPr/>
        </p:nvPicPr>
        <p:blipFill>
          <a:blip r:embed="rId2"/>
          <a:stretch>
            <a:fillRect/>
          </a:stretch>
        </p:blipFill>
        <p:spPr>
          <a:xfrm>
            <a:off x="912242" y="4054699"/>
            <a:ext cx="4628193" cy="2803300"/>
          </a:xfrm>
          <a:prstGeom prst="rect">
            <a:avLst/>
          </a:prstGeom>
        </p:spPr>
      </p:pic>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3"/>
          <a:stretch>
            <a:fillRect/>
          </a:stretch>
        </p:blipFill>
        <p:spPr>
          <a:xfrm>
            <a:off x="6095997" y="2267260"/>
            <a:ext cx="5508426" cy="3189089"/>
          </a:xfrm>
          <a:prstGeom prst="rect">
            <a:avLst/>
          </a:prstGeom>
        </p:spPr>
      </p:pic>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CD2A0BF4-19AD-E4F6-CAFD-AFCDF47952CB}"/>
                  </a:ext>
                </a:extLst>
              </p:cNvPr>
              <p:cNvSpPr txBox="1"/>
              <p:nvPr/>
            </p:nvSpPr>
            <p:spPr>
              <a:xfrm>
                <a:off x="2009563" y="5309483"/>
                <a:ext cx="842180" cy="523220"/>
              </a:xfrm>
              <a:prstGeom prst="rect">
                <a:avLst/>
              </a:prstGeom>
              <a:noFill/>
            </p:spPr>
            <p:txBody>
              <a:bodyPr wrap="square">
                <a:spAutoFit/>
              </a:bodyPr>
              <a:lstStyle/>
              <a:p>
                <a:pPr>
                  <a:spcAft>
                    <a:spcPts val="1200"/>
                  </a:spcAft>
                </a:pPr>
                <a14:m>
                  <m:oMathPara xmlns:m="http://schemas.openxmlformats.org/officeDocument/2006/math">
                    <m:oMathParaPr>
                      <m:jc m:val="centerGroup"/>
                    </m:oMathParaPr>
                    <m:oMath xmlns:m="http://schemas.openxmlformats.org/officeDocument/2006/math">
                      <m:r>
                        <a:rPr lang="en-US" sz="1800" b="0" i="1" smtClean="0">
                          <a:solidFill>
                            <a:srgbClr val="C00000"/>
                          </a:solidFill>
                          <a:latin typeface="Cambria Math" panose="02040503050406030204" pitchFamily="18" charset="0"/>
                          <a:ea typeface="Cambria Math" panose="02040503050406030204" pitchFamily="18" charset="0"/>
                        </a:rPr>
                        <m:t>+10</m:t>
                      </m:r>
                    </m:oMath>
                  </m:oMathPara>
                </a14:m>
                <a:endParaRPr lang="en-AU" sz="1800" dirty="0">
                  <a:solidFill>
                    <a:srgbClr val="C00000"/>
                  </a:solidFill>
                </a:endParaRPr>
              </a:p>
            </p:txBody>
          </p:sp>
        </mc:Choice>
        <mc:Fallback>
          <p:sp>
            <p:nvSpPr>
              <p:cNvPr id="5" name="TextBox 4">
                <a:extLst>
                  <a:ext uri="{FF2B5EF4-FFF2-40B4-BE49-F238E27FC236}">
                    <a16:creationId xmlns:a16="http://schemas.microsoft.com/office/drawing/2014/main" id="{CD2A0BF4-19AD-E4F6-CAFD-AFCDF47952CB}"/>
                  </a:ext>
                </a:extLst>
              </p:cNvPr>
              <p:cNvSpPr txBox="1">
                <a:spLocks noRot="1" noChangeAspect="1" noMove="1" noResize="1" noEditPoints="1" noAdjustHandles="1" noChangeArrowheads="1" noChangeShapeType="1" noTextEdit="1"/>
              </p:cNvSpPr>
              <p:nvPr/>
            </p:nvSpPr>
            <p:spPr>
              <a:xfrm>
                <a:off x="2009563" y="5309483"/>
                <a:ext cx="842180" cy="523220"/>
              </a:xfrm>
              <a:prstGeom prst="rect">
                <a:avLst/>
              </a:prstGeom>
              <a:blipFill>
                <a:blip r:embed="rId4"/>
                <a:stretch>
                  <a:fillRect/>
                </a:stretch>
              </a:blipFill>
            </p:spPr>
            <p:txBody>
              <a:bodyPr/>
              <a:lstStyle/>
              <a:p>
                <a:r>
                  <a:rPr lang="en-AU">
                    <a:noFill/>
                  </a:rPr>
                  <a:t> </a:t>
                </a:r>
              </a:p>
            </p:txBody>
          </p:sp>
        </mc:Fallback>
      </mc:AlternateContent>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EFD72F9C-EBA3-8515-0196-9B99B358E69C}"/>
                  </a:ext>
                </a:extLst>
              </p:cNvPr>
              <p:cNvSpPr txBox="1"/>
              <p:nvPr/>
            </p:nvSpPr>
            <p:spPr>
              <a:xfrm>
                <a:off x="5053526" y="5309483"/>
                <a:ext cx="842180" cy="523220"/>
              </a:xfrm>
              <a:prstGeom prst="rect">
                <a:avLst/>
              </a:prstGeom>
              <a:noFill/>
            </p:spPr>
            <p:txBody>
              <a:bodyPr wrap="square">
                <a:spAutoFit/>
              </a:bodyPr>
              <a:lstStyle/>
              <a:p>
                <a:pPr>
                  <a:spcAft>
                    <a:spcPts val="1200"/>
                  </a:spcAft>
                </a:pPr>
                <a14:m>
                  <m:oMathPara xmlns:m="http://schemas.openxmlformats.org/officeDocument/2006/math">
                    <m:oMathParaPr>
                      <m:jc m:val="centerGroup"/>
                    </m:oMathParaPr>
                    <m:oMath xmlns:m="http://schemas.openxmlformats.org/officeDocument/2006/math">
                      <m:r>
                        <a:rPr lang="en-US" sz="1800" b="0" i="1" smtClean="0">
                          <a:solidFill>
                            <a:srgbClr val="C00000"/>
                          </a:solidFill>
                          <a:latin typeface="Cambria Math" panose="02040503050406030204" pitchFamily="18" charset="0"/>
                          <a:ea typeface="Cambria Math" panose="02040503050406030204" pitchFamily="18" charset="0"/>
                        </a:rPr>
                        <m:t>+10</m:t>
                      </m:r>
                    </m:oMath>
                  </m:oMathPara>
                </a14:m>
                <a:endParaRPr lang="en-AU" sz="1800" dirty="0">
                  <a:solidFill>
                    <a:srgbClr val="C00000"/>
                  </a:solidFill>
                </a:endParaRPr>
              </a:p>
            </p:txBody>
          </p:sp>
        </mc:Choice>
        <mc:Fallback>
          <p:sp>
            <p:nvSpPr>
              <p:cNvPr id="8" name="TextBox 7">
                <a:extLst>
                  <a:ext uri="{FF2B5EF4-FFF2-40B4-BE49-F238E27FC236}">
                    <a16:creationId xmlns:a16="http://schemas.microsoft.com/office/drawing/2014/main" id="{EFD72F9C-EBA3-8515-0196-9B99B358E69C}"/>
                  </a:ext>
                </a:extLst>
              </p:cNvPr>
              <p:cNvSpPr txBox="1">
                <a:spLocks noRot="1" noChangeAspect="1" noMove="1" noResize="1" noEditPoints="1" noAdjustHandles="1" noChangeArrowheads="1" noChangeShapeType="1" noTextEdit="1"/>
              </p:cNvSpPr>
              <p:nvPr/>
            </p:nvSpPr>
            <p:spPr>
              <a:xfrm>
                <a:off x="5053526" y="5309483"/>
                <a:ext cx="842180" cy="523220"/>
              </a:xfrm>
              <a:prstGeom prst="rect">
                <a:avLst/>
              </a:prstGeom>
              <a:blipFill>
                <a:blip r:embed="rId5"/>
                <a:stretch>
                  <a:fillRect/>
                </a:stretch>
              </a:blipFill>
            </p:spPr>
            <p:txBody>
              <a:bodyPr/>
              <a:lstStyle/>
              <a:p>
                <a:r>
                  <a:rPr lang="en-AU">
                    <a:noFill/>
                  </a:rPr>
                  <a:t> </a:t>
                </a:r>
              </a:p>
            </p:txBody>
          </p:sp>
        </mc:Fallback>
      </mc:AlternateContent>
      <p:sp>
        <p:nvSpPr>
          <p:cNvPr id="9" name="TextBox 8">
            <a:extLst>
              <a:ext uri="{FF2B5EF4-FFF2-40B4-BE49-F238E27FC236}">
                <a16:creationId xmlns:a16="http://schemas.microsoft.com/office/drawing/2014/main" id="{D8054FF6-F14E-5CF7-B62F-29A15886D095}"/>
              </a:ext>
            </a:extLst>
          </p:cNvPr>
          <p:cNvSpPr txBox="1"/>
          <p:nvPr/>
        </p:nvSpPr>
        <p:spPr>
          <a:xfrm>
            <a:off x="580626" y="1299454"/>
            <a:ext cx="6161137" cy="461665"/>
          </a:xfrm>
          <a:prstGeom prst="rect">
            <a:avLst/>
          </a:prstGeom>
          <a:noFill/>
          <a:ln>
            <a:solidFill>
              <a:schemeClr val="accent1"/>
            </a:solidFill>
          </a:ln>
        </p:spPr>
        <p:txBody>
          <a:bodyPr wrap="square" rtlCol="0">
            <a:spAutoFit/>
          </a:bodyPr>
          <a:lstStyle/>
          <a:p>
            <a:r>
              <a:rPr lang="en-US" sz="2400" dirty="0">
                <a:solidFill>
                  <a:srgbClr val="FF0000"/>
                </a:solidFill>
              </a:rPr>
              <a:t>Intersection addition &amp; Uncovered Subtraction</a:t>
            </a:r>
            <a:endParaRPr lang="en-AU" sz="2400" dirty="0">
              <a:solidFill>
                <a:srgbClr val="FF0000"/>
              </a:solidFill>
            </a:endParaRPr>
          </a:p>
        </p:txBody>
      </p:sp>
    </p:spTree>
    <p:extLst>
      <p:ext uri="{BB962C8B-B14F-4D97-AF65-F5344CB8AC3E}">
        <p14:creationId xmlns:p14="http://schemas.microsoft.com/office/powerpoint/2010/main" val="234641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5b: Repeat from step 4.</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736386"/>
            <a:ext cx="5739319" cy="5121613"/>
          </a:xfrm>
        </p:spPr>
        <p:txBody>
          <a:bodyPr>
            <a:normAutofit/>
          </a:bodyPr>
          <a:lstStyle/>
          <a:p>
            <a:r>
              <a:rPr lang="en-US" dirty="0">
                <a:solidFill>
                  <a:schemeClr val="tx1"/>
                </a:solidFill>
              </a:rPr>
              <a:t>The zeros can be covered with a minimum of four lines. This is the same as the number or allocations to make.</a:t>
            </a:r>
          </a:p>
          <a:p>
            <a:r>
              <a:rPr lang="en-US" dirty="0">
                <a:solidFill>
                  <a:schemeClr val="tx1"/>
                </a:solidFill>
              </a:rPr>
              <a:t>Continue to step 6.</a:t>
            </a: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2"/>
          <a:stretch>
            <a:fillRect/>
          </a:stretch>
        </p:blipFill>
        <p:spPr>
          <a:xfrm>
            <a:off x="648507" y="3541619"/>
            <a:ext cx="4367306" cy="2528441"/>
          </a:xfrm>
          <a:prstGeom prst="rect">
            <a:avLst/>
          </a:prstGeom>
        </p:spPr>
      </p:pic>
      <p:pic>
        <p:nvPicPr>
          <p:cNvPr id="5" name="Picture 4">
            <a:extLst>
              <a:ext uri="{FF2B5EF4-FFF2-40B4-BE49-F238E27FC236}">
                <a16:creationId xmlns:a16="http://schemas.microsoft.com/office/drawing/2014/main" id="{15D40E5E-D4E8-4ADC-898F-514258062521}"/>
              </a:ext>
            </a:extLst>
          </p:cNvPr>
          <p:cNvPicPr>
            <a:picLocks noChangeAspect="1"/>
          </p:cNvPicPr>
          <p:nvPr/>
        </p:nvPicPr>
        <p:blipFill>
          <a:blip r:embed="rId3"/>
          <a:stretch>
            <a:fillRect/>
          </a:stretch>
        </p:blipFill>
        <p:spPr>
          <a:xfrm>
            <a:off x="5900198" y="1943226"/>
            <a:ext cx="5935120" cy="3601539"/>
          </a:xfrm>
          <a:prstGeom prst="rect">
            <a:avLst/>
          </a:prstGeom>
        </p:spPr>
      </p:pic>
    </p:spTree>
    <p:extLst>
      <p:ext uri="{BB962C8B-B14F-4D97-AF65-F5344CB8AC3E}">
        <p14:creationId xmlns:p14="http://schemas.microsoft.com/office/powerpoint/2010/main" val="2923381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6: Draw a directed bipartite graph with an edge for every zero value in the table.</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342417"/>
            <a:ext cx="5739319" cy="5121613"/>
          </a:xfrm>
        </p:spPr>
        <p:txBody>
          <a:bodyPr>
            <a:normAutofit/>
          </a:bodyPr>
          <a:lstStyle/>
          <a:p>
            <a:r>
              <a:rPr lang="en-US" dirty="0">
                <a:solidFill>
                  <a:schemeClr val="tx1"/>
                </a:solidFill>
              </a:rPr>
              <a:t>In the bipartite graph:</a:t>
            </a:r>
          </a:p>
          <a:p>
            <a:r>
              <a:rPr lang="en-US" dirty="0">
                <a:solidFill>
                  <a:schemeClr val="tx1"/>
                </a:solidFill>
              </a:rPr>
              <a:t>Wendy will be connected to A, B and C</a:t>
            </a:r>
          </a:p>
          <a:p>
            <a:r>
              <a:rPr lang="en-US" dirty="0" err="1">
                <a:solidFill>
                  <a:schemeClr val="tx1"/>
                </a:solidFill>
              </a:rPr>
              <a:t>Xenefon</a:t>
            </a:r>
            <a:r>
              <a:rPr lang="en-US" dirty="0">
                <a:solidFill>
                  <a:schemeClr val="tx1"/>
                </a:solidFill>
              </a:rPr>
              <a:t> will be connected to B and C</a:t>
            </a:r>
          </a:p>
          <a:p>
            <a:r>
              <a:rPr lang="en-US" dirty="0">
                <a:solidFill>
                  <a:schemeClr val="tx1"/>
                </a:solidFill>
              </a:rPr>
              <a:t>Yolanda will be connected to D</a:t>
            </a:r>
          </a:p>
          <a:p>
            <a:r>
              <a:rPr lang="en-US" dirty="0">
                <a:solidFill>
                  <a:schemeClr val="tx1"/>
                </a:solidFill>
              </a:rPr>
              <a:t>Zelda will be connected to A.</a:t>
            </a:r>
          </a:p>
          <a:p>
            <a:endParaRPr lang="en-US" dirty="0">
              <a:solidFill>
                <a:schemeClr val="tx1"/>
              </a:solidFill>
            </a:endParaRPr>
          </a:p>
          <a:p>
            <a:endParaRPr lang="en-US" dirty="0">
              <a:solidFill>
                <a:schemeClr val="tx1"/>
              </a:solidFill>
            </a:endParaRPr>
          </a:p>
        </p:txBody>
      </p:sp>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2"/>
          <a:stretch>
            <a:fillRect/>
          </a:stretch>
        </p:blipFill>
        <p:spPr>
          <a:xfrm>
            <a:off x="784694" y="3895057"/>
            <a:ext cx="4367306" cy="2528441"/>
          </a:xfrm>
          <a:prstGeom prst="rect">
            <a:avLst/>
          </a:prstGeom>
        </p:spPr>
      </p:pic>
      <p:pic>
        <p:nvPicPr>
          <p:cNvPr id="7" name="Picture 6">
            <a:extLst>
              <a:ext uri="{FF2B5EF4-FFF2-40B4-BE49-F238E27FC236}">
                <a16:creationId xmlns:a16="http://schemas.microsoft.com/office/drawing/2014/main" id="{C1FA307E-C834-4CFC-92CD-6A89FF6EDDEE}"/>
              </a:ext>
            </a:extLst>
          </p:cNvPr>
          <p:cNvPicPr>
            <a:picLocks noChangeAspect="1"/>
          </p:cNvPicPr>
          <p:nvPr/>
        </p:nvPicPr>
        <p:blipFill>
          <a:blip r:embed="rId3"/>
          <a:stretch>
            <a:fillRect/>
          </a:stretch>
        </p:blipFill>
        <p:spPr>
          <a:xfrm>
            <a:off x="6745921" y="1622887"/>
            <a:ext cx="4549723" cy="4013728"/>
          </a:xfrm>
          <a:prstGeom prst="rect">
            <a:avLst/>
          </a:prstGeom>
        </p:spPr>
      </p:pic>
      <p:sp>
        <p:nvSpPr>
          <p:cNvPr id="3" name="TextBox 2">
            <a:extLst>
              <a:ext uri="{FF2B5EF4-FFF2-40B4-BE49-F238E27FC236}">
                <a16:creationId xmlns:a16="http://schemas.microsoft.com/office/drawing/2014/main" id="{CF67820F-58E7-3AC1-8319-538D21B3BF82}"/>
              </a:ext>
            </a:extLst>
          </p:cNvPr>
          <p:cNvSpPr txBox="1"/>
          <p:nvPr/>
        </p:nvSpPr>
        <p:spPr>
          <a:xfrm>
            <a:off x="3015430" y="916516"/>
            <a:ext cx="5586129" cy="461665"/>
          </a:xfrm>
          <a:prstGeom prst="rect">
            <a:avLst/>
          </a:prstGeom>
          <a:noFill/>
          <a:ln>
            <a:solidFill>
              <a:schemeClr val="accent1"/>
            </a:solidFill>
          </a:ln>
        </p:spPr>
        <p:txBody>
          <a:bodyPr wrap="square" rtlCol="0">
            <a:spAutoFit/>
          </a:bodyPr>
          <a:lstStyle/>
          <a:p>
            <a:r>
              <a:rPr lang="en-US" sz="2400" dirty="0">
                <a:solidFill>
                  <a:srgbClr val="FF0000"/>
                </a:solidFill>
              </a:rPr>
              <a:t>0 is the connection line for bipartite graph</a:t>
            </a:r>
            <a:endParaRPr lang="en-AU" sz="2400" dirty="0">
              <a:solidFill>
                <a:srgbClr val="FF0000"/>
              </a:solidFill>
            </a:endParaRPr>
          </a:p>
        </p:txBody>
      </p:sp>
    </p:spTree>
    <p:extLst>
      <p:ext uri="{BB962C8B-B14F-4D97-AF65-F5344CB8AC3E}">
        <p14:creationId xmlns:p14="http://schemas.microsoft.com/office/powerpoint/2010/main" val="3331977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7: Make the allocation and calculate minimum cost</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342417"/>
            <a:ext cx="6569414" cy="5121613"/>
          </a:xfrm>
        </p:spPr>
        <p:txBody>
          <a:bodyPr>
            <a:normAutofit/>
          </a:bodyPr>
          <a:lstStyle/>
          <a:p>
            <a:r>
              <a:rPr lang="en-US" dirty="0">
                <a:solidFill>
                  <a:schemeClr val="tx1"/>
                </a:solidFill>
              </a:rPr>
              <a:t>Zelda must operate machine A (20 minutes).</a:t>
            </a:r>
          </a:p>
          <a:p>
            <a:r>
              <a:rPr lang="en-US" dirty="0">
                <a:solidFill>
                  <a:schemeClr val="tx1"/>
                </a:solidFill>
              </a:rPr>
              <a:t>Yolanda must operate machine D (30 minutes).</a:t>
            </a:r>
          </a:p>
          <a:p>
            <a:r>
              <a:rPr lang="en-US" dirty="0">
                <a:solidFill>
                  <a:schemeClr val="tx1"/>
                </a:solidFill>
              </a:rPr>
              <a:t>Wendy can operate either machine B (40 minutes) or C (50 minutes).</a:t>
            </a:r>
          </a:p>
          <a:p>
            <a:r>
              <a:rPr lang="en-US" dirty="0" err="1">
                <a:solidFill>
                  <a:schemeClr val="tx1"/>
                </a:solidFill>
              </a:rPr>
              <a:t>Xenefon</a:t>
            </a:r>
            <a:r>
              <a:rPr lang="en-US" dirty="0">
                <a:solidFill>
                  <a:schemeClr val="tx1"/>
                </a:solidFill>
              </a:rPr>
              <a:t> can operate either machine B (30 minutes) or C (40 minutes).</a:t>
            </a:r>
          </a:p>
          <a:p>
            <a:r>
              <a:rPr lang="en-US" dirty="0">
                <a:solidFill>
                  <a:schemeClr val="tx1"/>
                </a:solidFill>
              </a:rPr>
              <a:t>The minimum time taken to finish the work=20+30+50+30=130 minutes.</a:t>
            </a:r>
          </a:p>
          <a:p>
            <a:endParaRPr lang="en-US" dirty="0">
              <a:solidFill>
                <a:schemeClr val="tx1"/>
              </a:solidFill>
            </a:endParaRPr>
          </a:p>
        </p:txBody>
      </p:sp>
      <p:pic>
        <p:nvPicPr>
          <p:cNvPr id="7" name="Picture 6">
            <a:extLst>
              <a:ext uri="{FF2B5EF4-FFF2-40B4-BE49-F238E27FC236}">
                <a16:creationId xmlns:a16="http://schemas.microsoft.com/office/drawing/2014/main" id="{C1FA307E-C834-4CFC-92CD-6A89FF6EDDEE}"/>
              </a:ext>
            </a:extLst>
          </p:cNvPr>
          <p:cNvPicPr>
            <a:picLocks noChangeAspect="1"/>
          </p:cNvPicPr>
          <p:nvPr/>
        </p:nvPicPr>
        <p:blipFill>
          <a:blip r:embed="rId2"/>
          <a:stretch>
            <a:fillRect/>
          </a:stretch>
        </p:blipFill>
        <p:spPr>
          <a:xfrm>
            <a:off x="7285597" y="1583976"/>
            <a:ext cx="4549723" cy="4013728"/>
          </a:xfrm>
          <a:prstGeom prst="rect">
            <a:avLst/>
          </a:prstGeom>
        </p:spPr>
      </p:pic>
      <p:sp>
        <p:nvSpPr>
          <p:cNvPr id="3" name="TextBox 2">
            <a:extLst>
              <a:ext uri="{FF2B5EF4-FFF2-40B4-BE49-F238E27FC236}">
                <a16:creationId xmlns:a16="http://schemas.microsoft.com/office/drawing/2014/main" id="{1D701C48-F22A-DE2D-8E1A-E04C6D361A1D}"/>
              </a:ext>
            </a:extLst>
          </p:cNvPr>
          <p:cNvSpPr txBox="1"/>
          <p:nvPr/>
        </p:nvSpPr>
        <p:spPr>
          <a:xfrm>
            <a:off x="848323" y="5284750"/>
            <a:ext cx="4049142" cy="461665"/>
          </a:xfrm>
          <a:prstGeom prst="rect">
            <a:avLst/>
          </a:prstGeom>
          <a:noFill/>
          <a:ln>
            <a:solidFill>
              <a:schemeClr val="accent1"/>
            </a:solidFill>
          </a:ln>
        </p:spPr>
        <p:txBody>
          <a:bodyPr wrap="square" rtlCol="0">
            <a:spAutoFit/>
          </a:bodyPr>
          <a:lstStyle/>
          <a:p>
            <a:r>
              <a:rPr lang="en-US" sz="2400" dirty="0">
                <a:solidFill>
                  <a:srgbClr val="FF0000"/>
                </a:solidFill>
              </a:rPr>
              <a:t>Start with one connection line</a:t>
            </a:r>
            <a:endParaRPr lang="en-AU" sz="2400" dirty="0">
              <a:solidFill>
                <a:srgbClr val="FF0000"/>
              </a:solidFill>
            </a:endParaRPr>
          </a:p>
        </p:txBody>
      </p:sp>
    </p:spTree>
    <p:extLst>
      <p:ext uri="{BB962C8B-B14F-4D97-AF65-F5344CB8AC3E}">
        <p14:creationId xmlns:p14="http://schemas.microsoft.com/office/powerpoint/2010/main" val="3109620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B87C-ED0A-4AA5-9AD1-A1F0B8DCA3BE}"/>
              </a:ext>
            </a:extLst>
          </p:cNvPr>
          <p:cNvSpPr>
            <a:spLocks noGrp="1"/>
          </p:cNvSpPr>
          <p:nvPr>
            <p:ph type="title"/>
          </p:nvPr>
        </p:nvSpPr>
        <p:spPr/>
        <p:txBody>
          <a:bodyPr/>
          <a:lstStyle/>
          <a:p>
            <a:r>
              <a:rPr lang="en-AU" dirty="0">
                <a:solidFill>
                  <a:schemeClr val="tx1"/>
                </a:solidFill>
              </a:rPr>
              <a:t>Bipartite graphs</a:t>
            </a:r>
          </a:p>
        </p:txBody>
      </p:sp>
      <p:sp>
        <p:nvSpPr>
          <p:cNvPr id="3" name="Content Placeholder 2">
            <a:extLst>
              <a:ext uri="{FF2B5EF4-FFF2-40B4-BE49-F238E27FC236}">
                <a16:creationId xmlns:a16="http://schemas.microsoft.com/office/drawing/2014/main" id="{AD632F8C-9A1F-44AD-B0C7-40C4092E52CC}"/>
              </a:ext>
            </a:extLst>
          </p:cNvPr>
          <p:cNvSpPr>
            <a:spLocks noGrp="1"/>
          </p:cNvSpPr>
          <p:nvPr>
            <p:ph idx="1"/>
          </p:nvPr>
        </p:nvSpPr>
        <p:spPr>
          <a:xfrm>
            <a:off x="1143001" y="2057400"/>
            <a:ext cx="5221564" cy="4038600"/>
          </a:xfrm>
        </p:spPr>
        <p:txBody>
          <a:bodyPr/>
          <a:lstStyle/>
          <a:p>
            <a:r>
              <a:rPr lang="en-US" dirty="0">
                <a:solidFill>
                  <a:schemeClr val="tx1"/>
                </a:solidFill>
              </a:rPr>
              <a:t>Each edge in a </a:t>
            </a:r>
            <a:r>
              <a:rPr lang="en-US" dirty="0">
                <a:solidFill>
                  <a:srgbClr val="C00000"/>
                </a:solidFill>
              </a:rPr>
              <a:t>bipartite graph </a:t>
            </a:r>
            <a:r>
              <a:rPr lang="en-US" dirty="0">
                <a:solidFill>
                  <a:schemeClr val="tx1"/>
                </a:solidFill>
              </a:rPr>
              <a:t>joins one vertex from one group to a vertex in the other group.</a:t>
            </a:r>
          </a:p>
          <a:p>
            <a:endParaRPr lang="en-US" dirty="0">
              <a:solidFill>
                <a:schemeClr val="tx1"/>
              </a:solidFill>
            </a:endParaRPr>
          </a:p>
          <a:p>
            <a:r>
              <a:rPr lang="en-US" dirty="0">
                <a:solidFill>
                  <a:schemeClr val="tx1"/>
                </a:solidFill>
              </a:rPr>
              <a:t>the vertices of a graph belong in two separate sets.</a:t>
            </a:r>
            <a:endParaRPr lang="en-AU" dirty="0">
              <a:solidFill>
                <a:schemeClr val="tx1"/>
              </a:solidFill>
            </a:endParaRPr>
          </a:p>
        </p:txBody>
      </p:sp>
      <p:pic>
        <p:nvPicPr>
          <p:cNvPr id="5" name="Picture 4">
            <a:extLst>
              <a:ext uri="{FF2B5EF4-FFF2-40B4-BE49-F238E27FC236}">
                <a16:creationId xmlns:a16="http://schemas.microsoft.com/office/drawing/2014/main" id="{F05D0073-41A8-48DB-B011-D1DCE482795E}"/>
              </a:ext>
            </a:extLst>
          </p:cNvPr>
          <p:cNvPicPr>
            <a:picLocks noChangeAspect="1"/>
          </p:cNvPicPr>
          <p:nvPr/>
        </p:nvPicPr>
        <p:blipFill>
          <a:blip r:embed="rId2"/>
          <a:stretch>
            <a:fillRect/>
          </a:stretch>
        </p:blipFill>
        <p:spPr>
          <a:xfrm>
            <a:off x="6364564" y="1512401"/>
            <a:ext cx="5513759" cy="4735999"/>
          </a:xfrm>
          <a:prstGeom prst="rect">
            <a:avLst/>
          </a:prstGeom>
        </p:spPr>
      </p:pic>
      <p:sp>
        <p:nvSpPr>
          <p:cNvPr id="6" name="TextBox 5">
            <a:extLst>
              <a:ext uri="{FF2B5EF4-FFF2-40B4-BE49-F238E27FC236}">
                <a16:creationId xmlns:a16="http://schemas.microsoft.com/office/drawing/2014/main" id="{425C8C8A-2794-433F-8165-945A114F245D}"/>
              </a:ext>
            </a:extLst>
          </p:cNvPr>
          <p:cNvSpPr txBox="1"/>
          <p:nvPr/>
        </p:nvSpPr>
        <p:spPr>
          <a:xfrm>
            <a:off x="7897238" y="959296"/>
            <a:ext cx="3151762" cy="461665"/>
          </a:xfrm>
          <a:prstGeom prst="rect">
            <a:avLst/>
          </a:prstGeom>
          <a:noFill/>
        </p:spPr>
        <p:txBody>
          <a:bodyPr wrap="square" rtlCol="0">
            <a:spAutoFit/>
          </a:bodyPr>
          <a:lstStyle/>
          <a:p>
            <a:r>
              <a:rPr lang="en-US" sz="2400" dirty="0"/>
              <a:t>Two chess teams</a:t>
            </a:r>
            <a:endParaRPr lang="en-AU" sz="2400" dirty="0"/>
          </a:p>
        </p:txBody>
      </p:sp>
    </p:spTree>
    <p:extLst>
      <p:ext uri="{BB962C8B-B14F-4D97-AF65-F5344CB8AC3E}">
        <p14:creationId xmlns:p14="http://schemas.microsoft.com/office/powerpoint/2010/main" val="2313348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0529-DD42-495D-A3B9-CD33F519E0E1}"/>
              </a:ext>
            </a:extLst>
          </p:cNvPr>
          <p:cNvSpPr>
            <a:spLocks noGrp="1"/>
          </p:cNvSpPr>
          <p:nvPr>
            <p:ph type="title"/>
          </p:nvPr>
        </p:nvSpPr>
        <p:spPr/>
        <p:txBody>
          <a:bodyPr/>
          <a:lstStyle/>
          <a:p>
            <a:r>
              <a:rPr lang="en-AU" dirty="0">
                <a:solidFill>
                  <a:schemeClr val="tx1"/>
                </a:solidFill>
              </a:rPr>
              <a:t>Directed bipartite graphs</a:t>
            </a:r>
          </a:p>
        </p:txBody>
      </p:sp>
      <p:sp>
        <p:nvSpPr>
          <p:cNvPr id="3" name="Content Placeholder 2">
            <a:extLst>
              <a:ext uri="{FF2B5EF4-FFF2-40B4-BE49-F238E27FC236}">
                <a16:creationId xmlns:a16="http://schemas.microsoft.com/office/drawing/2014/main" id="{1DA19FE7-1F37-4118-82C3-781EF1861F57}"/>
              </a:ext>
            </a:extLst>
          </p:cNvPr>
          <p:cNvSpPr>
            <a:spLocks noGrp="1"/>
          </p:cNvSpPr>
          <p:nvPr>
            <p:ph idx="1"/>
          </p:nvPr>
        </p:nvSpPr>
        <p:spPr>
          <a:xfrm>
            <a:off x="1143001" y="2057400"/>
            <a:ext cx="5316166" cy="4038600"/>
          </a:xfrm>
        </p:spPr>
        <p:txBody>
          <a:bodyPr/>
          <a:lstStyle/>
          <a:p>
            <a:r>
              <a:rPr lang="en-US" dirty="0">
                <a:solidFill>
                  <a:schemeClr val="tx1"/>
                </a:solidFill>
              </a:rPr>
              <a:t> In matching problems, one vertex from one group is matched or allocated to one, or more, vertices of the second group and we use </a:t>
            </a:r>
            <a:r>
              <a:rPr lang="en-US" dirty="0">
                <a:solidFill>
                  <a:srgbClr val="C00000"/>
                </a:solidFill>
              </a:rPr>
              <a:t>a directed bipartite </a:t>
            </a:r>
            <a:r>
              <a:rPr lang="en-US" dirty="0">
                <a:solidFill>
                  <a:schemeClr val="tx1"/>
                </a:solidFill>
              </a:rPr>
              <a:t>graph to represent this matching.</a:t>
            </a:r>
          </a:p>
          <a:p>
            <a:endParaRPr lang="en-US" dirty="0">
              <a:solidFill>
                <a:schemeClr val="tx1"/>
              </a:solidFill>
            </a:endParaRPr>
          </a:p>
          <a:p>
            <a:r>
              <a:rPr lang="en-US" dirty="0">
                <a:solidFill>
                  <a:schemeClr val="tx1"/>
                </a:solidFill>
              </a:rPr>
              <a:t>Imagine a music school that has four teachers: Adrian, Bronwyn, Celia and David. These teachers, between them can teach five different instruments: trumpet, piano, guitar, violin and flute.</a:t>
            </a:r>
            <a:endParaRPr lang="en-AU" dirty="0">
              <a:solidFill>
                <a:schemeClr val="tx1"/>
              </a:solidFill>
            </a:endParaRPr>
          </a:p>
        </p:txBody>
      </p:sp>
      <p:pic>
        <p:nvPicPr>
          <p:cNvPr id="5" name="Picture 4">
            <a:extLst>
              <a:ext uri="{FF2B5EF4-FFF2-40B4-BE49-F238E27FC236}">
                <a16:creationId xmlns:a16="http://schemas.microsoft.com/office/drawing/2014/main" id="{2984A185-C40E-4C92-9E38-43E39461EF58}"/>
              </a:ext>
            </a:extLst>
          </p:cNvPr>
          <p:cNvPicPr>
            <a:picLocks noChangeAspect="1"/>
          </p:cNvPicPr>
          <p:nvPr/>
        </p:nvPicPr>
        <p:blipFill>
          <a:blip r:embed="rId2"/>
          <a:stretch>
            <a:fillRect/>
          </a:stretch>
        </p:blipFill>
        <p:spPr>
          <a:xfrm>
            <a:off x="6459167" y="1965960"/>
            <a:ext cx="5215476" cy="3997711"/>
          </a:xfrm>
          <a:prstGeom prst="rect">
            <a:avLst/>
          </a:prstGeom>
        </p:spPr>
      </p:pic>
    </p:spTree>
    <p:extLst>
      <p:ext uri="{BB962C8B-B14F-4D97-AF65-F5344CB8AC3E}">
        <p14:creationId xmlns:p14="http://schemas.microsoft.com/office/powerpoint/2010/main" val="1255948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C0F-9B46-4478-BF52-91E35E7BCF32}"/>
              </a:ext>
            </a:extLst>
          </p:cNvPr>
          <p:cNvSpPr>
            <a:spLocks noGrp="1"/>
          </p:cNvSpPr>
          <p:nvPr>
            <p:ph type="title"/>
          </p:nvPr>
        </p:nvSpPr>
        <p:spPr/>
        <p:txBody>
          <a:bodyPr/>
          <a:lstStyle/>
          <a:p>
            <a:r>
              <a:rPr lang="en-AU" dirty="0">
                <a:solidFill>
                  <a:schemeClr val="tx1"/>
                </a:solidFill>
              </a:rPr>
              <a:t>Complete weighted bipartite graphs</a:t>
            </a:r>
          </a:p>
        </p:txBody>
      </p:sp>
      <p:sp>
        <p:nvSpPr>
          <p:cNvPr id="3" name="Content Placeholder 2">
            <a:extLst>
              <a:ext uri="{FF2B5EF4-FFF2-40B4-BE49-F238E27FC236}">
                <a16:creationId xmlns:a16="http://schemas.microsoft.com/office/drawing/2014/main" id="{DE94A31E-90D4-4FEC-8996-67C78401EC5F}"/>
              </a:ext>
            </a:extLst>
          </p:cNvPr>
          <p:cNvSpPr>
            <a:spLocks noGrp="1"/>
          </p:cNvSpPr>
          <p:nvPr>
            <p:ph idx="1"/>
          </p:nvPr>
        </p:nvSpPr>
        <p:spPr>
          <a:xfrm>
            <a:off x="1143000" y="2563238"/>
            <a:ext cx="4790872" cy="4038600"/>
          </a:xfrm>
        </p:spPr>
        <p:txBody>
          <a:bodyPr>
            <a:normAutofit lnSpcReduction="10000"/>
          </a:bodyPr>
          <a:lstStyle/>
          <a:p>
            <a:r>
              <a:rPr lang="en-US" dirty="0">
                <a:solidFill>
                  <a:srgbClr val="C00000"/>
                </a:solidFill>
              </a:rPr>
              <a:t>Every employee can use every machine and so the bipartite graph is complete. </a:t>
            </a:r>
            <a:r>
              <a:rPr lang="en-US" dirty="0">
                <a:solidFill>
                  <a:schemeClr val="tx1"/>
                </a:solidFill>
              </a:rPr>
              <a:t>Employees and machines can be matched in many different ways.</a:t>
            </a:r>
          </a:p>
          <a:p>
            <a:r>
              <a:rPr lang="en-US" dirty="0">
                <a:solidFill>
                  <a:schemeClr val="tx1"/>
                </a:solidFill>
              </a:rPr>
              <a:t>Rather than writing all of the weights on a complete bipartite graph, we can </a:t>
            </a:r>
            <a:r>
              <a:rPr lang="en-US" dirty="0" err="1">
                <a:solidFill>
                  <a:schemeClr val="tx1"/>
                </a:solidFill>
              </a:rPr>
              <a:t>summarise</a:t>
            </a:r>
            <a:r>
              <a:rPr lang="en-US" dirty="0">
                <a:solidFill>
                  <a:schemeClr val="tx1"/>
                </a:solidFill>
              </a:rPr>
              <a:t> the time information in a table and then use an algorithm, called the </a:t>
            </a:r>
            <a:r>
              <a:rPr lang="en-US" dirty="0">
                <a:solidFill>
                  <a:srgbClr val="C00000"/>
                </a:solidFill>
              </a:rPr>
              <a:t>Hungarian algorithm</a:t>
            </a:r>
            <a:r>
              <a:rPr lang="en-US" dirty="0">
                <a:solidFill>
                  <a:schemeClr val="tx1"/>
                </a:solidFill>
              </a:rPr>
              <a:t>, to allocate employees to machines in order to </a:t>
            </a:r>
            <a:r>
              <a:rPr lang="en-US" dirty="0" err="1">
                <a:solidFill>
                  <a:schemeClr val="tx1"/>
                </a:solidFill>
              </a:rPr>
              <a:t>minimise</a:t>
            </a:r>
            <a:r>
              <a:rPr lang="en-US" dirty="0">
                <a:solidFill>
                  <a:schemeClr val="tx1"/>
                </a:solidFill>
              </a:rPr>
              <a:t> the time taken to finish the tasks.</a:t>
            </a:r>
            <a:endParaRPr lang="en-AU" dirty="0">
              <a:solidFill>
                <a:schemeClr val="tx1"/>
              </a:solidFill>
            </a:endParaRPr>
          </a:p>
        </p:txBody>
      </p:sp>
      <p:pic>
        <p:nvPicPr>
          <p:cNvPr id="5" name="Picture 4">
            <a:extLst>
              <a:ext uri="{FF2B5EF4-FFF2-40B4-BE49-F238E27FC236}">
                <a16:creationId xmlns:a16="http://schemas.microsoft.com/office/drawing/2014/main" id="{F770D742-C3D0-4CFB-ADA3-9C82245BD8DF}"/>
              </a:ext>
            </a:extLst>
          </p:cNvPr>
          <p:cNvPicPr>
            <a:picLocks noChangeAspect="1"/>
          </p:cNvPicPr>
          <p:nvPr/>
        </p:nvPicPr>
        <p:blipFill>
          <a:blip r:embed="rId2"/>
          <a:stretch>
            <a:fillRect/>
          </a:stretch>
        </p:blipFill>
        <p:spPr>
          <a:xfrm>
            <a:off x="5933873" y="2355066"/>
            <a:ext cx="5945479" cy="2834641"/>
          </a:xfrm>
          <a:prstGeom prst="rect">
            <a:avLst/>
          </a:prstGeom>
        </p:spPr>
      </p:pic>
    </p:spTree>
    <p:extLst>
      <p:ext uri="{BB962C8B-B14F-4D97-AF65-F5344CB8AC3E}">
        <p14:creationId xmlns:p14="http://schemas.microsoft.com/office/powerpoint/2010/main" val="224109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55F8-003B-4830-BABA-35A46B799C9E}"/>
              </a:ext>
            </a:extLst>
          </p:cNvPr>
          <p:cNvSpPr>
            <a:spLocks noGrp="1"/>
          </p:cNvSpPr>
          <p:nvPr>
            <p:ph type="title"/>
          </p:nvPr>
        </p:nvSpPr>
        <p:spPr>
          <a:xfrm>
            <a:off x="1140351" y="272375"/>
            <a:ext cx="9875520" cy="642998"/>
          </a:xfrm>
        </p:spPr>
        <p:txBody>
          <a:bodyPr>
            <a:normAutofit fontScale="90000"/>
          </a:bodyPr>
          <a:lstStyle/>
          <a:p>
            <a:r>
              <a:rPr lang="en-AU" dirty="0">
                <a:solidFill>
                  <a:schemeClr val="tx1"/>
                </a:solidFill>
              </a:rPr>
              <a:t>The Hungarian algorithm</a:t>
            </a:r>
          </a:p>
        </p:txBody>
      </p:sp>
      <p:sp>
        <p:nvSpPr>
          <p:cNvPr id="3" name="Content Placeholder 2">
            <a:extLst>
              <a:ext uri="{FF2B5EF4-FFF2-40B4-BE49-F238E27FC236}">
                <a16:creationId xmlns:a16="http://schemas.microsoft.com/office/drawing/2014/main" id="{841C6B22-CD68-4A90-8F0F-48C2903ACEAF}"/>
              </a:ext>
            </a:extLst>
          </p:cNvPr>
          <p:cNvSpPr>
            <a:spLocks noGrp="1"/>
          </p:cNvSpPr>
          <p:nvPr>
            <p:ph idx="1"/>
          </p:nvPr>
        </p:nvSpPr>
        <p:spPr>
          <a:xfrm>
            <a:off x="286966" y="915373"/>
            <a:ext cx="6366753" cy="5670252"/>
          </a:xfrm>
        </p:spPr>
        <p:txBody>
          <a:bodyPr>
            <a:normAutofit/>
          </a:bodyPr>
          <a:lstStyle/>
          <a:p>
            <a:r>
              <a:rPr lang="en-US" dirty="0">
                <a:solidFill>
                  <a:schemeClr val="tx1"/>
                </a:solidFill>
              </a:rPr>
              <a:t>The table on the right shows the four employees: Wendy, </a:t>
            </a:r>
            <a:r>
              <a:rPr lang="en-US" dirty="0" err="1">
                <a:solidFill>
                  <a:schemeClr val="tx1"/>
                </a:solidFill>
              </a:rPr>
              <a:t>Xenefon</a:t>
            </a:r>
            <a:r>
              <a:rPr lang="en-US" dirty="0">
                <a:solidFill>
                  <a:schemeClr val="tx1"/>
                </a:solidFill>
              </a:rPr>
              <a:t>, Yolanda and Zelda. The machines in a factory are represented by the letters A, B, C and D.</a:t>
            </a:r>
          </a:p>
          <a:p>
            <a:endParaRPr lang="en-US" dirty="0">
              <a:solidFill>
                <a:schemeClr val="tx1"/>
              </a:solidFill>
            </a:endParaRPr>
          </a:p>
          <a:p>
            <a:r>
              <a:rPr lang="en-US" dirty="0">
                <a:solidFill>
                  <a:schemeClr val="tx1"/>
                </a:solidFill>
              </a:rPr>
              <a:t>The numbers in the table are the times, in minutes, it takes each employee to finish the task on each machine.</a:t>
            </a:r>
          </a:p>
          <a:p>
            <a:endParaRPr lang="en-US" dirty="0">
              <a:solidFill>
                <a:schemeClr val="tx1"/>
              </a:solidFill>
            </a:endParaRPr>
          </a:p>
          <a:p>
            <a:r>
              <a:rPr lang="en-US" dirty="0">
                <a:solidFill>
                  <a:schemeClr val="tx1"/>
                </a:solidFill>
              </a:rPr>
              <a:t>The table is called </a:t>
            </a:r>
            <a:r>
              <a:rPr lang="en-US" dirty="0">
                <a:solidFill>
                  <a:srgbClr val="C00000"/>
                </a:solidFill>
              </a:rPr>
              <a:t>a cost matrix.</a:t>
            </a:r>
            <a:r>
              <a:rPr lang="en-US" dirty="0">
                <a:solidFill>
                  <a:schemeClr val="tx1"/>
                </a:solidFill>
              </a:rPr>
              <a:t> The cost matrix can be used to determine the best way to allocate an employee to a machine so that the overall cost, in terms of the time taken to finish the work, is </a:t>
            </a:r>
            <a:r>
              <a:rPr lang="en-US" dirty="0" err="1">
                <a:solidFill>
                  <a:schemeClr val="tx1"/>
                </a:solidFill>
              </a:rPr>
              <a:t>minimised</a:t>
            </a:r>
            <a:r>
              <a:rPr lang="en-US" dirty="0">
                <a:solidFill>
                  <a:schemeClr val="tx1"/>
                </a:solidFill>
              </a:rPr>
              <a:t>. The </a:t>
            </a:r>
            <a:r>
              <a:rPr lang="en-US" dirty="0">
                <a:solidFill>
                  <a:srgbClr val="C00000"/>
                </a:solidFill>
              </a:rPr>
              <a:t>Hungarian algorithm </a:t>
            </a:r>
            <a:r>
              <a:rPr lang="en-US" dirty="0">
                <a:solidFill>
                  <a:schemeClr val="tx1"/>
                </a:solidFill>
              </a:rPr>
              <a:t>is used to do this.</a:t>
            </a:r>
            <a:endParaRPr lang="en-AU" dirty="0">
              <a:solidFill>
                <a:schemeClr val="tx1"/>
              </a:solidFill>
            </a:endParaRPr>
          </a:p>
        </p:txBody>
      </p:sp>
      <p:pic>
        <p:nvPicPr>
          <p:cNvPr id="5" name="Picture 4">
            <a:extLst>
              <a:ext uri="{FF2B5EF4-FFF2-40B4-BE49-F238E27FC236}">
                <a16:creationId xmlns:a16="http://schemas.microsoft.com/office/drawing/2014/main" id="{D6A4F650-2146-4804-857A-CE3630046DA3}"/>
              </a:ext>
            </a:extLst>
          </p:cNvPr>
          <p:cNvPicPr>
            <a:picLocks noChangeAspect="1"/>
          </p:cNvPicPr>
          <p:nvPr/>
        </p:nvPicPr>
        <p:blipFill>
          <a:blip r:embed="rId2"/>
          <a:stretch>
            <a:fillRect/>
          </a:stretch>
        </p:blipFill>
        <p:spPr>
          <a:xfrm>
            <a:off x="6976885" y="2026906"/>
            <a:ext cx="4928149" cy="2804187"/>
          </a:xfrm>
          <a:prstGeom prst="rect">
            <a:avLst/>
          </a:prstGeom>
        </p:spPr>
      </p:pic>
    </p:spTree>
    <p:extLst>
      <p:ext uri="{BB962C8B-B14F-4D97-AF65-F5344CB8AC3E}">
        <p14:creationId xmlns:p14="http://schemas.microsoft.com/office/powerpoint/2010/main" val="3476936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Performing the Hungarian algorithm</a:t>
            </a:r>
            <a:br>
              <a:rPr lang="en-US" sz="2800" dirty="0">
                <a:solidFill>
                  <a:schemeClr val="tx1"/>
                </a:solidFill>
              </a:rPr>
            </a:br>
            <a:r>
              <a:rPr lang="en-US" sz="2800" dirty="0">
                <a:solidFill>
                  <a:schemeClr val="tx1"/>
                </a:solidFill>
              </a:rPr>
              <a:t>Step 1: Subtract the lowest value in each row, from every value in that row.</a:t>
            </a:r>
            <a:endParaRPr lang="en-AU" sz="2800" dirty="0">
              <a:solidFill>
                <a:schemeClr val="tx1"/>
              </a:solidFill>
            </a:endParaRPr>
          </a:p>
        </p:txBody>
      </p:sp>
      <p:sp>
        <p:nvSpPr>
          <p:cNvPr id="3" name="Content Placeholder 2">
            <a:extLst>
              <a:ext uri="{FF2B5EF4-FFF2-40B4-BE49-F238E27FC236}">
                <a16:creationId xmlns:a16="http://schemas.microsoft.com/office/drawing/2014/main" id="{7123F072-209D-4550-B7DA-8D02189DA603}"/>
              </a:ext>
            </a:extLst>
          </p:cNvPr>
          <p:cNvSpPr>
            <a:spLocks noGrp="1"/>
          </p:cNvSpPr>
          <p:nvPr>
            <p:ph idx="1"/>
          </p:nvPr>
        </p:nvSpPr>
        <p:spPr>
          <a:xfrm>
            <a:off x="2704289" y="1595334"/>
            <a:ext cx="5972783" cy="5000017"/>
          </a:xfrm>
        </p:spPr>
        <p:txBody>
          <a:bodyPr>
            <a:normAutofit lnSpcReduction="10000"/>
          </a:bodyPr>
          <a:lstStyle/>
          <a:p>
            <a:pPr>
              <a:lnSpc>
                <a:spcPct val="100000"/>
              </a:lnSpc>
            </a:pPr>
            <a:r>
              <a:rPr lang="en-US" dirty="0">
                <a:solidFill>
                  <a:schemeClr val="tx1"/>
                </a:solidFill>
              </a:rPr>
              <a:t>Employee	A	B	C	D</a:t>
            </a:r>
          </a:p>
          <a:p>
            <a:pPr>
              <a:lnSpc>
                <a:spcPct val="100000"/>
              </a:lnSpc>
            </a:pPr>
            <a:r>
              <a:rPr lang="en-US" dirty="0">
                <a:solidFill>
                  <a:schemeClr val="tx1"/>
                </a:solidFill>
              </a:rPr>
              <a:t>Wendy	30	40	50	60</a:t>
            </a:r>
          </a:p>
          <a:p>
            <a:pPr>
              <a:lnSpc>
                <a:spcPct val="100000"/>
              </a:lnSpc>
            </a:pPr>
            <a:r>
              <a:rPr lang="en-US" dirty="0" err="1">
                <a:solidFill>
                  <a:schemeClr val="tx1"/>
                </a:solidFill>
              </a:rPr>
              <a:t>Xenefon</a:t>
            </a:r>
            <a:r>
              <a:rPr lang="en-US" dirty="0">
                <a:solidFill>
                  <a:schemeClr val="tx1"/>
                </a:solidFill>
              </a:rPr>
              <a:t>	70	30	40	70</a:t>
            </a:r>
          </a:p>
          <a:p>
            <a:pPr>
              <a:lnSpc>
                <a:spcPct val="100000"/>
              </a:lnSpc>
            </a:pPr>
            <a:r>
              <a:rPr lang="en-US" dirty="0">
                <a:solidFill>
                  <a:schemeClr val="tx1"/>
                </a:solidFill>
              </a:rPr>
              <a:t>Yolanda	60	50	60	30</a:t>
            </a:r>
          </a:p>
          <a:p>
            <a:pPr>
              <a:lnSpc>
                <a:spcPct val="100000"/>
              </a:lnSpc>
            </a:pPr>
            <a:r>
              <a:rPr lang="en-US" dirty="0">
                <a:solidFill>
                  <a:schemeClr val="tx1"/>
                </a:solidFill>
              </a:rPr>
              <a:t>Zelda	               20        80	50	70</a:t>
            </a:r>
          </a:p>
          <a:p>
            <a:pPr>
              <a:lnSpc>
                <a:spcPct val="150000"/>
              </a:lnSpc>
            </a:pPr>
            <a:r>
              <a:rPr lang="en-US" dirty="0"/>
              <a:t>Employee	A	B	C	D</a:t>
            </a:r>
            <a:br>
              <a:rPr lang="en-US" dirty="0"/>
            </a:br>
            <a:r>
              <a:rPr lang="en-US" dirty="0"/>
              <a:t>Wendy	  0	10	20	30</a:t>
            </a:r>
            <a:br>
              <a:rPr lang="en-US" dirty="0"/>
            </a:br>
            <a:r>
              <a:rPr lang="en-US" dirty="0" err="1"/>
              <a:t>Xenefon</a:t>
            </a:r>
            <a:r>
              <a:rPr lang="en-US" dirty="0"/>
              <a:t>	40	  0	10	40</a:t>
            </a:r>
            <a:br>
              <a:rPr lang="en-US" dirty="0"/>
            </a:br>
            <a:r>
              <a:rPr lang="en-US" dirty="0"/>
              <a:t>Yolanda	30	20	30	  0</a:t>
            </a:r>
            <a:br>
              <a:rPr lang="en-US" dirty="0"/>
            </a:br>
            <a:r>
              <a:rPr lang="en-US" dirty="0"/>
              <a:t>Zelda	                 0	60	30	50</a:t>
            </a:r>
            <a:endParaRPr lang="en-AU" dirty="0"/>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C8CA1491-30DF-40C1-A23E-55D3EACE636B}"/>
                  </a:ext>
                </a:extLst>
              </p:cNvPr>
              <p:cNvSpPr txBox="1"/>
              <p:nvPr/>
            </p:nvSpPr>
            <p:spPr>
              <a:xfrm>
                <a:off x="1941904" y="1954138"/>
                <a:ext cx="2431915" cy="3077766"/>
              </a:xfrm>
              <a:prstGeom prst="rect">
                <a:avLst/>
              </a:prstGeom>
              <a:noFill/>
            </p:spPr>
            <p:txBody>
              <a:bodyPr wrap="square" rtlCol="0">
                <a:spAutoFit/>
              </a:bodyPr>
              <a:lstStyle/>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20</a:t>
                </a:r>
              </a:p>
              <a:p>
                <a:pPr>
                  <a:spcAft>
                    <a:spcPts val="1200"/>
                  </a:spcAft>
                </a:pPr>
                <a:endParaRPr lang="en-AU" sz="2400" dirty="0">
                  <a:solidFill>
                    <a:srgbClr val="C00000"/>
                  </a:solidFill>
                </a:endParaRPr>
              </a:p>
              <a:p>
                <a:pPr>
                  <a:spcAft>
                    <a:spcPts val="1200"/>
                  </a:spcAft>
                </a:pPr>
                <a:endParaRPr lang="en-AU" sz="2400" dirty="0">
                  <a:solidFill>
                    <a:srgbClr val="C00000"/>
                  </a:solidFill>
                </a:endParaRPr>
              </a:p>
            </p:txBody>
          </p:sp>
        </mc:Choice>
        <mc:Fallback>
          <p:sp>
            <p:nvSpPr>
              <p:cNvPr id="4" name="TextBox 3">
                <a:extLst>
                  <a:ext uri="{FF2B5EF4-FFF2-40B4-BE49-F238E27FC236}">
                    <a16:creationId xmlns:a16="http://schemas.microsoft.com/office/drawing/2014/main" id="{C8CA1491-30DF-40C1-A23E-55D3EACE636B}"/>
                  </a:ext>
                </a:extLst>
              </p:cNvPr>
              <p:cNvSpPr txBox="1">
                <a:spLocks noRot="1" noChangeAspect="1" noMove="1" noResize="1" noEditPoints="1" noAdjustHandles="1" noChangeArrowheads="1" noChangeShapeType="1" noTextEdit="1"/>
              </p:cNvSpPr>
              <p:nvPr/>
            </p:nvSpPr>
            <p:spPr>
              <a:xfrm>
                <a:off x="1941904" y="1954138"/>
                <a:ext cx="2431915" cy="3077766"/>
              </a:xfrm>
              <a:prstGeom prst="rect">
                <a:avLst/>
              </a:prstGeom>
              <a:blipFill>
                <a:blip r:embed="rId2"/>
                <a:stretch>
                  <a:fillRect t="-1587"/>
                </a:stretch>
              </a:blipFill>
            </p:spPr>
            <p:txBody>
              <a:bodyPr/>
              <a:lstStyle/>
              <a:p>
                <a:r>
                  <a:rPr lang="en-AU">
                    <a:noFill/>
                  </a:rPr>
                  <a:t> </a:t>
                </a:r>
              </a:p>
            </p:txBody>
          </p:sp>
        </mc:Fallback>
      </mc:AlternateContent>
      <p:sp>
        <p:nvSpPr>
          <p:cNvPr id="5" name="TextBox 4">
            <a:extLst>
              <a:ext uri="{FF2B5EF4-FFF2-40B4-BE49-F238E27FC236}">
                <a16:creationId xmlns:a16="http://schemas.microsoft.com/office/drawing/2014/main" id="{44AADEAB-0E09-A79C-F569-ADF78C1CA51E}"/>
              </a:ext>
            </a:extLst>
          </p:cNvPr>
          <p:cNvSpPr txBox="1"/>
          <p:nvPr/>
        </p:nvSpPr>
        <p:spPr>
          <a:xfrm>
            <a:off x="356680" y="1317938"/>
            <a:ext cx="2401248" cy="461665"/>
          </a:xfrm>
          <a:prstGeom prst="rect">
            <a:avLst/>
          </a:prstGeom>
          <a:noFill/>
          <a:ln>
            <a:solidFill>
              <a:schemeClr val="accent1"/>
            </a:solidFill>
          </a:ln>
        </p:spPr>
        <p:txBody>
          <a:bodyPr wrap="square" rtlCol="0">
            <a:spAutoFit/>
          </a:bodyPr>
          <a:lstStyle/>
          <a:p>
            <a:r>
              <a:rPr lang="en-US" sz="2400" dirty="0">
                <a:solidFill>
                  <a:srgbClr val="FF0000"/>
                </a:solidFill>
              </a:rPr>
              <a:t>Row Subtraction</a:t>
            </a:r>
            <a:endParaRPr lang="en-AU" sz="2400" dirty="0">
              <a:solidFill>
                <a:srgbClr val="FF0000"/>
              </a:solidFill>
            </a:endParaRPr>
          </a:p>
        </p:txBody>
      </p:sp>
    </p:spTree>
    <p:extLst>
      <p:ext uri="{BB962C8B-B14F-4D97-AF65-F5344CB8AC3E}">
        <p14:creationId xmlns:p14="http://schemas.microsoft.com/office/powerpoint/2010/main" val="289954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2: If the minimum number of lines required to cover all the zeros in the table is equal to the number of allocations to be made, jump to step 6. Otherwise, continue to step 3.</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7"/>
            <a:ext cx="4420281" cy="4038600"/>
          </a:xfrm>
        </p:spPr>
        <p:txBody>
          <a:bodyPr/>
          <a:lstStyle/>
          <a:p>
            <a:r>
              <a:rPr lang="en-US" dirty="0">
                <a:solidFill>
                  <a:schemeClr val="tx1"/>
                </a:solidFill>
              </a:rPr>
              <a:t>The zeros can be covered with three lines. This is less than the number of allocations to be made (4).</a:t>
            </a:r>
          </a:p>
          <a:p>
            <a:r>
              <a:rPr lang="en-US" dirty="0">
                <a:solidFill>
                  <a:schemeClr val="tx1"/>
                </a:solidFill>
              </a:rPr>
              <a:t>Continue to step 3.</a:t>
            </a:r>
          </a:p>
        </p:txBody>
      </p:sp>
      <p:pic>
        <p:nvPicPr>
          <p:cNvPr id="4" name="Picture 3">
            <a:extLst>
              <a:ext uri="{FF2B5EF4-FFF2-40B4-BE49-F238E27FC236}">
                <a16:creationId xmlns:a16="http://schemas.microsoft.com/office/drawing/2014/main" id="{008B4671-526F-4067-9B72-4E4299892847}"/>
              </a:ext>
            </a:extLst>
          </p:cNvPr>
          <p:cNvPicPr>
            <a:picLocks noChangeAspect="1"/>
          </p:cNvPicPr>
          <p:nvPr/>
        </p:nvPicPr>
        <p:blipFill>
          <a:blip r:embed="rId2"/>
          <a:stretch>
            <a:fillRect/>
          </a:stretch>
        </p:blipFill>
        <p:spPr>
          <a:xfrm>
            <a:off x="5278582" y="1342417"/>
            <a:ext cx="6503170" cy="3886200"/>
          </a:xfrm>
          <a:prstGeom prst="rect">
            <a:avLst/>
          </a:prstGeom>
        </p:spPr>
      </p:pic>
    </p:spTree>
    <p:extLst>
      <p:ext uri="{BB962C8B-B14F-4D97-AF65-F5344CB8AC3E}">
        <p14:creationId xmlns:p14="http://schemas.microsoft.com/office/powerpoint/2010/main" val="2204145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3: If a column does not contain a zero, subtract the lowest value in that column from every value in that column.</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6"/>
            <a:ext cx="4628193" cy="5121613"/>
          </a:xfrm>
        </p:spPr>
        <p:txBody>
          <a:bodyPr>
            <a:normAutofit fontScale="92500" lnSpcReduction="20000"/>
          </a:bodyPr>
          <a:lstStyle/>
          <a:p>
            <a:r>
              <a:rPr lang="en-US" dirty="0">
                <a:solidFill>
                  <a:schemeClr val="tx1"/>
                </a:solidFill>
              </a:rPr>
              <a:t>Column C does not have a zero.</a:t>
            </a:r>
          </a:p>
          <a:p>
            <a:endParaRPr lang="en-US" dirty="0">
              <a:solidFill>
                <a:schemeClr val="tx1"/>
              </a:solidFill>
            </a:endParaRPr>
          </a:p>
          <a:p>
            <a:r>
              <a:rPr lang="en-US" dirty="0">
                <a:solidFill>
                  <a:schemeClr val="tx1"/>
                </a:solidFill>
              </a:rPr>
              <a:t>10 has been subtracted from every value in column C.</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rgbClr val="FF0000"/>
                </a:solidFill>
              </a:rPr>
              <a:t>                                                      –10</a:t>
            </a:r>
          </a:p>
        </p:txBody>
      </p:sp>
      <p:pic>
        <p:nvPicPr>
          <p:cNvPr id="4" name="Picture 3">
            <a:extLst>
              <a:ext uri="{FF2B5EF4-FFF2-40B4-BE49-F238E27FC236}">
                <a16:creationId xmlns:a16="http://schemas.microsoft.com/office/drawing/2014/main" id="{008B4671-526F-4067-9B72-4E4299892847}"/>
              </a:ext>
            </a:extLst>
          </p:cNvPr>
          <p:cNvPicPr>
            <a:picLocks noChangeAspect="1"/>
          </p:cNvPicPr>
          <p:nvPr/>
        </p:nvPicPr>
        <p:blipFill>
          <a:blip r:embed="rId2"/>
          <a:stretch>
            <a:fillRect/>
          </a:stretch>
        </p:blipFill>
        <p:spPr>
          <a:xfrm>
            <a:off x="1066213" y="3729747"/>
            <a:ext cx="4004455" cy="2393004"/>
          </a:xfrm>
          <a:prstGeom prst="rect">
            <a:avLst/>
          </a:prstGeom>
        </p:spPr>
      </p:pic>
      <p:pic>
        <p:nvPicPr>
          <p:cNvPr id="5" name="Picture 4">
            <a:extLst>
              <a:ext uri="{FF2B5EF4-FFF2-40B4-BE49-F238E27FC236}">
                <a16:creationId xmlns:a16="http://schemas.microsoft.com/office/drawing/2014/main" id="{F8E59A12-016C-4288-8D55-1399AC71E361}"/>
              </a:ext>
            </a:extLst>
          </p:cNvPr>
          <p:cNvPicPr>
            <a:picLocks noChangeAspect="1"/>
          </p:cNvPicPr>
          <p:nvPr/>
        </p:nvPicPr>
        <p:blipFill>
          <a:blip r:embed="rId3"/>
          <a:stretch>
            <a:fillRect/>
          </a:stretch>
        </p:blipFill>
        <p:spPr>
          <a:xfrm>
            <a:off x="5486494" y="1908123"/>
            <a:ext cx="6124880" cy="3643247"/>
          </a:xfrm>
          <a:prstGeom prst="rect">
            <a:avLst/>
          </a:prstGeom>
        </p:spPr>
      </p:pic>
      <p:sp>
        <p:nvSpPr>
          <p:cNvPr id="3" name="TextBox 2">
            <a:extLst>
              <a:ext uri="{FF2B5EF4-FFF2-40B4-BE49-F238E27FC236}">
                <a16:creationId xmlns:a16="http://schemas.microsoft.com/office/drawing/2014/main" id="{ACB554BC-F8CE-333A-A1FE-97991B2C059B}"/>
              </a:ext>
            </a:extLst>
          </p:cNvPr>
          <p:cNvSpPr txBox="1"/>
          <p:nvPr/>
        </p:nvSpPr>
        <p:spPr>
          <a:xfrm>
            <a:off x="580626" y="3128253"/>
            <a:ext cx="2804427" cy="461665"/>
          </a:xfrm>
          <a:prstGeom prst="rect">
            <a:avLst/>
          </a:prstGeom>
          <a:noFill/>
          <a:ln>
            <a:solidFill>
              <a:schemeClr val="accent1"/>
            </a:solidFill>
          </a:ln>
        </p:spPr>
        <p:txBody>
          <a:bodyPr wrap="square" rtlCol="0">
            <a:spAutoFit/>
          </a:bodyPr>
          <a:lstStyle/>
          <a:p>
            <a:r>
              <a:rPr lang="en-US" sz="2400" dirty="0">
                <a:solidFill>
                  <a:srgbClr val="FF0000"/>
                </a:solidFill>
              </a:rPr>
              <a:t>Column Subtraction</a:t>
            </a:r>
            <a:endParaRPr lang="en-AU" sz="2400" dirty="0">
              <a:solidFill>
                <a:srgbClr val="FF0000"/>
              </a:solidFill>
            </a:endParaRPr>
          </a:p>
        </p:txBody>
      </p:sp>
    </p:spTree>
    <p:extLst>
      <p:ext uri="{BB962C8B-B14F-4D97-AF65-F5344CB8AC3E}">
        <p14:creationId xmlns:p14="http://schemas.microsoft.com/office/powerpoint/2010/main" val="18947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1" end="11"/>
                                            </p:txEl>
                                          </p:spTgt>
                                        </p:tgtEl>
                                        <p:attrNameLst>
                                          <p:attrName>style.visibility</p:attrName>
                                        </p:attrNameLst>
                                      </p:cBhvr>
                                      <p:to>
                                        <p:strVal val="visible"/>
                                      </p:to>
                                    </p:set>
                                    <p:anim calcmode="lin" valueType="num">
                                      <p:cBhvr additive="base">
                                        <p:cTn id="7"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4: If the minimum number of lines required to cover all the zeros in the table is equal to the number of allocations to be made, jump to step 6. Otherwise, continue to step 5a.</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6"/>
            <a:ext cx="4628193" cy="5121613"/>
          </a:xfrm>
        </p:spPr>
        <p:txBody>
          <a:bodyPr>
            <a:normAutofit/>
          </a:bodyPr>
          <a:lstStyle/>
          <a:p>
            <a:r>
              <a:rPr lang="en-US" dirty="0">
                <a:solidFill>
                  <a:schemeClr val="tx1"/>
                </a:solidFill>
              </a:rPr>
              <a:t>The zeros can be covered with three lines. This is less than the number of allocations to be made (4).</a:t>
            </a:r>
          </a:p>
          <a:p>
            <a:r>
              <a:rPr lang="en-US" dirty="0">
                <a:solidFill>
                  <a:schemeClr val="tx1"/>
                </a:solidFill>
              </a:rPr>
              <a:t>Continue to step 5a.</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5" name="Picture 4">
            <a:extLst>
              <a:ext uri="{FF2B5EF4-FFF2-40B4-BE49-F238E27FC236}">
                <a16:creationId xmlns:a16="http://schemas.microsoft.com/office/drawing/2014/main" id="{F8E59A12-016C-4288-8D55-1399AC71E361}"/>
              </a:ext>
            </a:extLst>
          </p:cNvPr>
          <p:cNvPicPr>
            <a:picLocks noChangeAspect="1"/>
          </p:cNvPicPr>
          <p:nvPr/>
        </p:nvPicPr>
        <p:blipFill>
          <a:blip r:embed="rId2"/>
          <a:stretch>
            <a:fillRect/>
          </a:stretch>
        </p:blipFill>
        <p:spPr>
          <a:xfrm>
            <a:off x="5486494" y="1908123"/>
            <a:ext cx="6124880" cy="3643247"/>
          </a:xfrm>
          <a:prstGeom prst="rect">
            <a:avLst/>
          </a:prstGeom>
        </p:spPr>
      </p:pic>
      <p:pic>
        <p:nvPicPr>
          <p:cNvPr id="7" name="Picture 6">
            <a:extLst>
              <a:ext uri="{FF2B5EF4-FFF2-40B4-BE49-F238E27FC236}">
                <a16:creationId xmlns:a16="http://schemas.microsoft.com/office/drawing/2014/main" id="{9E31A59E-EC58-42F6-B00C-147789052E22}"/>
              </a:ext>
            </a:extLst>
          </p:cNvPr>
          <p:cNvPicPr>
            <a:picLocks noChangeAspect="1"/>
          </p:cNvPicPr>
          <p:nvPr/>
        </p:nvPicPr>
        <p:blipFill>
          <a:blip r:embed="rId3"/>
          <a:stretch>
            <a:fillRect/>
          </a:stretch>
        </p:blipFill>
        <p:spPr>
          <a:xfrm>
            <a:off x="5486494" y="1908123"/>
            <a:ext cx="6124880" cy="3709844"/>
          </a:xfrm>
          <a:prstGeom prst="rect">
            <a:avLst/>
          </a:prstGeom>
        </p:spPr>
      </p:pic>
    </p:spTree>
    <p:extLst>
      <p:ext uri="{BB962C8B-B14F-4D97-AF65-F5344CB8AC3E}">
        <p14:creationId xmlns:p14="http://schemas.microsoft.com/office/powerpoint/2010/main" val="165256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TM03457444[[fn=Basis]]</Template>
  <TotalTime>1368</TotalTime>
  <Words>889</Words>
  <Application>Microsoft Office PowerPoint</Application>
  <PresentationFormat>Widescreen</PresentationFormat>
  <Paragraphs>82</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Cambria Math</vt:lpstr>
      <vt:lpstr>Corbel</vt:lpstr>
      <vt:lpstr>Basis</vt:lpstr>
      <vt:lpstr>Matching and allocation problems</vt:lpstr>
      <vt:lpstr>Bipartite graphs</vt:lpstr>
      <vt:lpstr>Directed bipartite graphs</vt:lpstr>
      <vt:lpstr>Complete weighted bipartite graphs</vt:lpstr>
      <vt:lpstr>The Hungarian algorithm</vt:lpstr>
      <vt:lpstr>Performing the Hungarian algorithm Step 1: Subtract the lowest value in each row, from every value in that row.</vt:lpstr>
      <vt:lpstr>Step 2: If the minimum number of lines required to cover all the zeros in the table is equal to the number of allocations to be made, jump to step 6. Otherwise, continue to step 3.</vt:lpstr>
      <vt:lpstr>Step 3: If a column does not contain a zero, subtract the lowest value in that column from every value in that column.</vt:lpstr>
      <vt:lpstr>Step 4: If the minimum number of lines required to cover all the zeros in the table is equal to the number of allocations to be made, jump to step 6. Otherwise, continue to step 5a.</vt:lpstr>
      <vt:lpstr>Step 5a: Add the smallest uncovered value to any value that is covered by two lines. Subtract the smallest uncovered value from all the uncovered values.</vt:lpstr>
      <vt:lpstr>Step 5b: Repeat from step 4.</vt:lpstr>
      <vt:lpstr>Step 6: Draw a directed bipartite graph with an edge for every zero value in the table.</vt:lpstr>
      <vt:lpstr>Step 7: Make the allocation and calculate minimum cost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Matching and allocation problems</dc:title>
  <dc:creator>Lyn ZHANG</dc:creator>
  <cp:lastModifiedBy>Lyn ZHANG</cp:lastModifiedBy>
  <cp:revision>12</cp:revision>
  <dcterms:created xsi:type="dcterms:W3CDTF">2021-05-23T01:28:22Z</dcterms:created>
  <dcterms:modified xsi:type="dcterms:W3CDTF">2023-05-18T09:38:36Z</dcterms:modified>
</cp:coreProperties>
</file>