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1" r:id="rId3"/>
    <p:sldId id="369" r:id="rId4"/>
    <p:sldId id="425" r:id="rId5"/>
    <p:sldId id="428" r:id="rId6"/>
    <p:sldId id="262" r:id="rId7"/>
    <p:sldId id="297" r:id="rId8"/>
    <p:sldId id="298" r:id="rId9"/>
    <p:sldId id="299" r:id="rId10"/>
    <p:sldId id="301" r:id="rId11"/>
    <p:sldId id="782" r:id="rId12"/>
    <p:sldId id="313" r:id="rId13"/>
    <p:sldId id="320" r:id="rId14"/>
    <p:sldId id="323" r:id="rId15"/>
    <p:sldId id="992" r:id="rId16"/>
    <p:sldId id="993" r:id="rId17"/>
    <p:sldId id="968" r:id="rId18"/>
    <p:sldId id="967" r:id="rId19"/>
    <p:sldId id="974" r:id="rId20"/>
    <p:sldId id="285" r:id="rId21"/>
    <p:sldId id="994" r:id="rId22"/>
    <p:sldId id="460" r:id="rId23"/>
    <p:sldId id="461" r:id="rId24"/>
    <p:sldId id="995" r:id="rId25"/>
    <p:sldId id="259"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5284A-37B8-400F-9461-412C922F21E4}" type="doc">
      <dgm:prSet loTypeId="urn:microsoft.com/office/officeart/2005/8/layout/process2" loCatId="process" qsTypeId="urn:microsoft.com/office/officeart/2005/8/quickstyle/simple1" qsCatId="simple" csTypeId="urn:microsoft.com/office/officeart/2005/8/colors/accent0_2" csCatId="mainScheme" phldr="1"/>
      <dgm:spPr/>
      <dgm:t>
        <a:bodyPr/>
        <a:lstStyle/>
        <a:p>
          <a:endParaRPr lang="en-US"/>
        </a:p>
      </dgm:t>
    </dgm:pt>
    <dgm:pt modelId="{2F630778-B7F7-461A-9366-88270EA7C2FD}">
      <dgm:prSet phldrT="[Text]" custT="1">
        <dgm:style>
          <a:lnRef idx="1">
            <a:schemeClr val="accent6"/>
          </a:lnRef>
          <a:fillRef idx="2">
            <a:schemeClr val="accent6"/>
          </a:fillRef>
          <a:effectRef idx="1">
            <a:schemeClr val="accent6"/>
          </a:effectRef>
          <a:fontRef idx="minor">
            <a:schemeClr val="dk1"/>
          </a:fontRef>
        </dgm:style>
      </dgm:prSet>
      <dgm:spPr>
        <a:ln>
          <a:solidFill>
            <a:schemeClr val="tx1"/>
          </a:solidFill>
        </a:ln>
      </dgm:spPr>
      <dgm:t>
        <a:bodyPr/>
        <a:lstStyle/>
        <a:p>
          <a:r>
            <a:rPr lang="en-GB" sz="1600" b="0" dirty="0">
              <a:solidFill>
                <a:srgbClr val="00B05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ALL </a:t>
          </a:r>
          <a:r>
            <a:rPr lang="en-US" sz="1600" b="0" dirty="0">
              <a:solidFill>
                <a:schemeClr val="tx1"/>
              </a:solidFill>
              <a:latin typeface="AR CENA" panose="02000000000000000000" pitchFamily="2" charset="0"/>
              <a:cs typeface="Arial" panose="020B0604020202020204" pitchFamily="34" charset="0"/>
            </a:rPr>
            <a:t>Using the intercept and slope to find the equation</a:t>
          </a:r>
          <a:r>
            <a:rPr lang="en-GB" sz="1600" b="0" dirty="0">
              <a:solidFill>
                <a:schemeClr val="tx1"/>
              </a:solidFill>
              <a:latin typeface="AR CENA" panose="02000000000000000000" pitchFamily="2" charset="0"/>
              <a:cs typeface="Arial" panose="020B0604020202020204" pitchFamily="34" charset="0"/>
            </a:rPr>
            <a:t>.</a:t>
          </a:r>
          <a:endParaRPr lang="en-US" sz="1600" b="0" dirty="0">
            <a:latin typeface="AR CENA" panose="02000000000000000000" pitchFamily="2" charset="0"/>
          </a:endParaRPr>
        </a:p>
      </dgm:t>
    </dgm:pt>
    <dgm:pt modelId="{8A8492B7-726C-478B-B803-69370CB27EF3}" type="parTrans" cxnId="{BF8AAAE0-2580-4C9F-A79F-CEC8DEAFCBF5}">
      <dgm:prSet/>
      <dgm:spPr/>
      <dgm:t>
        <a:bodyPr/>
        <a:lstStyle/>
        <a:p>
          <a:endParaRPr lang="en-US" sz="2000">
            <a:latin typeface="AR CENA" panose="02000000000000000000" pitchFamily="2" charset="0"/>
          </a:endParaRPr>
        </a:p>
      </dgm:t>
    </dgm:pt>
    <dgm:pt modelId="{92A6CDF3-C868-4082-97FE-CBB81D0C24CC}" type="sibTrans" cxnId="{BF8AAAE0-2580-4C9F-A79F-CEC8DEAFCBF5}">
      <dgm:prSet custT="1"/>
      <dgm:spPr/>
      <dgm:t>
        <a:bodyPr/>
        <a:lstStyle/>
        <a:p>
          <a:endParaRPr lang="en-US" sz="2400">
            <a:latin typeface="AR CENA" panose="02000000000000000000" pitchFamily="2" charset="0"/>
          </a:endParaRPr>
        </a:p>
      </dgm:t>
    </dgm:pt>
    <dgm:pt modelId="{3C99FEC7-1552-49A6-A49F-B47A62CC9C15}">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GB" sz="1600" b="0" dirty="0">
              <a:solidFill>
                <a:srgbClr val="FFC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MOST</a:t>
          </a:r>
          <a:r>
            <a:rPr lang="en-GB" sz="1600" b="0" dirty="0">
              <a:solidFill>
                <a:schemeClr val="tx1"/>
              </a:solidFill>
              <a:latin typeface="AR CENA" panose="02000000000000000000" pitchFamily="2" charset="0"/>
              <a:cs typeface="Arial" panose="020B0604020202020204" pitchFamily="34" charset="0"/>
            </a:rPr>
            <a:t> </a:t>
          </a:r>
          <a:r>
            <a:rPr lang="en-US" sz="1600" b="0" dirty="0">
              <a:solidFill>
                <a:schemeClr val="tx1"/>
              </a:solidFill>
              <a:latin typeface="AR CENA" panose="02000000000000000000" pitchFamily="2" charset="0"/>
              <a:cs typeface="Arial" panose="020B0604020202020204" pitchFamily="34" charset="0"/>
            </a:rPr>
            <a:t>Using two points on a graph to find the equation</a:t>
          </a:r>
          <a:endParaRPr lang="en-US" sz="1600" b="0" dirty="0">
            <a:latin typeface="AR CENA" panose="02000000000000000000" pitchFamily="2" charset="0"/>
          </a:endParaRPr>
        </a:p>
      </dgm:t>
    </dgm:pt>
    <dgm:pt modelId="{2A4F0823-D49F-4B6D-9B9C-CA3385A42E69}" type="parTrans" cxnId="{5E9BD7A8-BF95-4DBE-A7F9-53B096765FE7}">
      <dgm:prSet/>
      <dgm:spPr/>
      <dgm:t>
        <a:bodyPr/>
        <a:lstStyle/>
        <a:p>
          <a:endParaRPr lang="en-US" sz="2000">
            <a:latin typeface="AR CENA" panose="02000000000000000000" pitchFamily="2" charset="0"/>
          </a:endParaRPr>
        </a:p>
      </dgm:t>
    </dgm:pt>
    <dgm:pt modelId="{6495A4CF-DEE3-4B82-9F37-9ECBF33614EE}" type="sibTrans" cxnId="{5E9BD7A8-BF95-4DBE-A7F9-53B096765FE7}">
      <dgm:prSet custT="1"/>
      <dgm:spPr/>
      <dgm:t>
        <a:bodyPr/>
        <a:lstStyle/>
        <a:p>
          <a:endParaRPr lang="en-US" sz="2400">
            <a:latin typeface="AR CENA" panose="02000000000000000000" pitchFamily="2" charset="0"/>
          </a:endParaRPr>
        </a:p>
      </dgm:t>
    </dgm:pt>
    <dgm:pt modelId="{0FA6B887-6893-4753-B9DF-B65873FC7302}">
      <dgm:prSet phldrT="[Text]" custT="1">
        <dgm:style>
          <a:lnRef idx="1">
            <a:schemeClr val="accent2"/>
          </a:lnRef>
          <a:fillRef idx="2">
            <a:schemeClr val="accent2"/>
          </a:fillRef>
          <a:effectRef idx="1">
            <a:schemeClr val="accent2"/>
          </a:effectRef>
          <a:fontRef idx="minor">
            <a:schemeClr val="dk1"/>
          </a:fontRef>
        </dgm:style>
      </dgm:prSet>
      <dgm:spPr>
        <a:ln>
          <a:solidFill>
            <a:schemeClr val="tx1"/>
          </a:solidFill>
        </a:ln>
      </dgm:spPr>
      <dgm:t>
        <a:bodyPr/>
        <a:lstStyle/>
        <a:p>
          <a:r>
            <a:rPr lang="en-GB" sz="1600" b="0" dirty="0">
              <a:solidFill>
                <a:srgbClr val="FF0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SOME</a:t>
          </a:r>
          <a:r>
            <a:rPr lang="en-GB" sz="1600" b="0" dirty="0">
              <a:solidFill>
                <a:schemeClr val="tx1"/>
              </a:solidFill>
              <a:latin typeface="AR CENA" panose="02000000000000000000" pitchFamily="2" charset="0"/>
              <a:cs typeface="Arial" panose="020B0604020202020204" pitchFamily="34" charset="0"/>
            </a:rPr>
            <a:t> </a:t>
          </a:r>
          <a:r>
            <a:rPr lang="en-US" sz="1600" b="0" dirty="0">
              <a:solidFill>
                <a:schemeClr val="tx1"/>
              </a:solidFill>
              <a:latin typeface="AR CENA" panose="02000000000000000000" pitchFamily="2" charset="0"/>
              <a:cs typeface="Arial" panose="020B0604020202020204" pitchFamily="34" charset="0"/>
            </a:rPr>
            <a:t>Finding the equation from two</a:t>
          </a:r>
          <a:endParaRPr lang="en-AU" sz="1600" b="0" dirty="0">
            <a:solidFill>
              <a:schemeClr val="tx1"/>
            </a:solidFill>
            <a:latin typeface="AR CENA" panose="02000000000000000000" pitchFamily="2" charset="0"/>
            <a:cs typeface="Arial" panose="020B0604020202020204" pitchFamily="34" charset="0"/>
          </a:endParaRPr>
        </a:p>
        <a:p>
          <a:r>
            <a:rPr lang="en-AU" sz="1600" b="0" dirty="0">
              <a:solidFill>
                <a:schemeClr val="tx1"/>
              </a:solidFill>
              <a:latin typeface="AR CENA" panose="02000000000000000000" pitchFamily="2" charset="0"/>
              <a:cs typeface="Arial" panose="020B0604020202020204" pitchFamily="34" charset="0"/>
            </a:rPr>
            <a:t>points using Mathematica</a:t>
          </a:r>
          <a:endParaRPr lang="en-US" sz="1600" b="0" dirty="0">
            <a:latin typeface="AR CENA" panose="02000000000000000000" pitchFamily="2" charset="0"/>
          </a:endParaRPr>
        </a:p>
      </dgm:t>
    </dgm:pt>
    <dgm:pt modelId="{BB32241F-AC75-4EC5-822B-A590B6B363BE}" type="parTrans" cxnId="{8613932A-4B1C-4A10-AF4C-59D2DA58369B}">
      <dgm:prSet/>
      <dgm:spPr/>
      <dgm:t>
        <a:bodyPr/>
        <a:lstStyle/>
        <a:p>
          <a:endParaRPr lang="en-US" sz="2000">
            <a:latin typeface="AR CENA" panose="02000000000000000000" pitchFamily="2" charset="0"/>
          </a:endParaRPr>
        </a:p>
      </dgm:t>
    </dgm:pt>
    <dgm:pt modelId="{477F00CA-493B-472A-A3E2-1AC21DA7BF02}" type="sibTrans" cxnId="{8613932A-4B1C-4A10-AF4C-59D2DA58369B}">
      <dgm:prSet/>
      <dgm:spPr/>
      <dgm:t>
        <a:bodyPr/>
        <a:lstStyle/>
        <a:p>
          <a:endParaRPr lang="en-US" sz="2000">
            <a:latin typeface="AR CENA" panose="02000000000000000000" pitchFamily="2" charset="0"/>
          </a:endParaRPr>
        </a:p>
      </dgm:t>
    </dgm:pt>
    <dgm:pt modelId="{6B913D74-5031-4CFA-AA94-EFBAC65AF847}" type="pres">
      <dgm:prSet presAssocID="{3A05284A-37B8-400F-9461-412C922F21E4}" presName="linearFlow" presStyleCnt="0">
        <dgm:presLayoutVars>
          <dgm:resizeHandles val="exact"/>
        </dgm:presLayoutVars>
      </dgm:prSet>
      <dgm:spPr/>
    </dgm:pt>
    <dgm:pt modelId="{B076427C-5F9D-4F04-9FEC-7CF9003A4A6C}" type="pres">
      <dgm:prSet presAssocID="{2F630778-B7F7-461A-9366-88270EA7C2FD}" presName="node" presStyleLbl="node1" presStyleIdx="0" presStyleCnt="3">
        <dgm:presLayoutVars>
          <dgm:bulletEnabled val="1"/>
        </dgm:presLayoutVars>
      </dgm:prSet>
      <dgm:spPr/>
    </dgm:pt>
    <dgm:pt modelId="{A2A50928-CEC7-417B-9CC0-D3023DB27B76}" type="pres">
      <dgm:prSet presAssocID="{92A6CDF3-C868-4082-97FE-CBB81D0C24CC}" presName="sibTrans" presStyleLbl="sibTrans2D1" presStyleIdx="0" presStyleCnt="2"/>
      <dgm:spPr/>
    </dgm:pt>
    <dgm:pt modelId="{6317A1BB-10FD-4A91-9475-4E8FDBD52D11}" type="pres">
      <dgm:prSet presAssocID="{92A6CDF3-C868-4082-97FE-CBB81D0C24CC}" presName="connectorText" presStyleLbl="sibTrans2D1" presStyleIdx="0" presStyleCnt="2"/>
      <dgm:spPr/>
    </dgm:pt>
    <dgm:pt modelId="{713C9468-4631-41A8-8BBD-0C1EB7941757}" type="pres">
      <dgm:prSet presAssocID="{3C99FEC7-1552-49A6-A49F-B47A62CC9C15}" presName="node" presStyleLbl="node1" presStyleIdx="1" presStyleCnt="3">
        <dgm:presLayoutVars>
          <dgm:bulletEnabled val="1"/>
        </dgm:presLayoutVars>
      </dgm:prSet>
      <dgm:spPr/>
    </dgm:pt>
    <dgm:pt modelId="{8E14B318-2DB7-4AD9-B17A-8F4A0ADDBFDA}" type="pres">
      <dgm:prSet presAssocID="{6495A4CF-DEE3-4B82-9F37-9ECBF33614EE}" presName="sibTrans" presStyleLbl="sibTrans2D1" presStyleIdx="1" presStyleCnt="2"/>
      <dgm:spPr/>
    </dgm:pt>
    <dgm:pt modelId="{2BCB429A-E792-4B7F-A23F-30D785EED0FB}" type="pres">
      <dgm:prSet presAssocID="{6495A4CF-DEE3-4B82-9F37-9ECBF33614EE}" presName="connectorText" presStyleLbl="sibTrans2D1" presStyleIdx="1" presStyleCnt="2"/>
      <dgm:spPr/>
    </dgm:pt>
    <dgm:pt modelId="{B5111FA2-0DC8-4AB5-A992-7DD94B627AE4}" type="pres">
      <dgm:prSet presAssocID="{0FA6B887-6893-4753-B9DF-B65873FC7302}" presName="node" presStyleLbl="node1" presStyleIdx="2" presStyleCnt="3">
        <dgm:presLayoutVars>
          <dgm:bulletEnabled val="1"/>
        </dgm:presLayoutVars>
      </dgm:prSet>
      <dgm:spPr/>
    </dgm:pt>
  </dgm:ptLst>
  <dgm:cxnLst>
    <dgm:cxn modelId="{F8EB8921-0A7E-45AB-BB29-AA0EE8E4395E}" type="presOf" srcId="{3A05284A-37B8-400F-9461-412C922F21E4}" destId="{6B913D74-5031-4CFA-AA94-EFBAC65AF847}" srcOrd="0" destOrd="0" presId="urn:microsoft.com/office/officeart/2005/8/layout/process2"/>
    <dgm:cxn modelId="{8613932A-4B1C-4A10-AF4C-59D2DA58369B}" srcId="{3A05284A-37B8-400F-9461-412C922F21E4}" destId="{0FA6B887-6893-4753-B9DF-B65873FC7302}" srcOrd="2" destOrd="0" parTransId="{BB32241F-AC75-4EC5-822B-A590B6B363BE}" sibTransId="{477F00CA-493B-472A-A3E2-1AC21DA7BF02}"/>
    <dgm:cxn modelId="{5F005332-4D00-401A-93B9-2D1B994384D0}" type="presOf" srcId="{3C99FEC7-1552-49A6-A49F-B47A62CC9C15}" destId="{713C9468-4631-41A8-8BBD-0C1EB7941757}" srcOrd="0" destOrd="0" presId="urn:microsoft.com/office/officeart/2005/8/layout/process2"/>
    <dgm:cxn modelId="{6EAEFE7F-BB61-4885-9B7F-6F8CA1B335BF}" type="presOf" srcId="{6495A4CF-DEE3-4B82-9F37-9ECBF33614EE}" destId="{8E14B318-2DB7-4AD9-B17A-8F4A0ADDBFDA}" srcOrd="0" destOrd="0" presId="urn:microsoft.com/office/officeart/2005/8/layout/process2"/>
    <dgm:cxn modelId="{C671FE85-9CCB-4680-A2CA-75EA5DFDFEA5}" type="presOf" srcId="{2F630778-B7F7-461A-9366-88270EA7C2FD}" destId="{B076427C-5F9D-4F04-9FEC-7CF9003A4A6C}" srcOrd="0" destOrd="0" presId="urn:microsoft.com/office/officeart/2005/8/layout/process2"/>
    <dgm:cxn modelId="{5B14FF91-3487-44E2-853F-5BBDA21B183F}" type="presOf" srcId="{0FA6B887-6893-4753-B9DF-B65873FC7302}" destId="{B5111FA2-0DC8-4AB5-A992-7DD94B627AE4}" srcOrd="0" destOrd="0" presId="urn:microsoft.com/office/officeart/2005/8/layout/process2"/>
    <dgm:cxn modelId="{5E9BD7A8-BF95-4DBE-A7F9-53B096765FE7}" srcId="{3A05284A-37B8-400F-9461-412C922F21E4}" destId="{3C99FEC7-1552-49A6-A49F-B47A62CC9C15}" srcOrd="1" destOrd="0" parTransId="{2A4F0823-D49F-4B6D-9B9C-CA3385A42E69}" sibTransId="{6495A4CF-DEE3-4B82-9F37-9ECBF33614EE}"/>
    <dgm:cxn modelId="{82115FB1-5CCE-46B7-AD0F-71A9962A6279}" type="presOf" srcId="{6495A4CF-DEE3-4B82-9F37-9ECBF33614EE}" destId="{2BCB429A-E792-4B7F-A23F-30D785EED0FB}" srcOrd="1" destOrd="0" presId="urn:microsoft.com/office/officeart/2005/8/layout/process2"/>
    <dgm:cxn modelId="{A78B89B6-F4CF-4977-8078-AF1AB86CB976}" type="presOf" srcId="{92A6CDF3-C868-4082-97FE-CBB81D0C24CC}" destId="{A2A50928-CEC7-417B-9CC0-D3023DB27B76}" srcOrd="0" destOrd="0" presId="urn:microsoft.com/office/officeart/2005/8/layout/process2"/>
    <dgm:cxn modelId="{BF8AAAE0-2580-4C9F-A79F-CEC8DEAFCBF5}" srcId="{3A05284A-37B8-400F-9461-412C922F21E4}" destId="{2F630778-B7F7-461A-9366-88270EA7C2FD}" srcOrd="0" destOrd="0" parTransId="{8A8492B7-726C-478B-B803-69370CB27EF3}" sibTransId="{92A6CDF3-C868-4082-97FE-CBB81D0C24CC}"/>
    <dgm:cxn modelId="{0D539CF0-8532-4F10-BA1C-8124B29ED3D3}" type="presOf" srcId="{92A6CDF3-C868-4082-97FE-CBB81D0C24CC}" destId="{6317A1BB-10FD-4A91-9475-4E8FDBD52D11}" srcOrd="1" destOrd="0" presId="urn:microsoft.com/office/officeart/2005/8/layout/process2"/>
    <dgm:cxn modelId="{D8C8D32E-9FD0-4920-9A2A-716E4A771F65}" type="presParOf" srcId="{6B913D74-5031-4CFA-AA94-EFBAC65AF847}" destId="{B076427C-5F9D-4F04-9FEC-7CF9003A4A6C}" srcOrd="0" destOrd="0" presId="urn:microsoft.com/office/officeart/2005/8/layout/process2"/>
    <dgm:cxn modelId="{231ADFE1-0F0C-4CAD-9B33-EF006CB265B9}" type="presParOf" srcId="{6B913D74-5031-4CFA-AA94-EFBAC65AF847}" destId="{A2A50928-CEC7-417B-9CC0-D3023DB27B76}" srcOrd="1" destOrd="0" presId="urn:microsoft.com/office/officeart/2005/8/layout/process2"/>
    <dgm:cxn modelId="{91014C02-E62B-4726-A221-7C7DA457530D}" type="presParOf" srcId="{A2A50928-CEC7-417B-9CC0-D3023DB27B76}" destId="{6317A1BB-10FD-4A91-9475-4E8FDBD52D11}" srcOrd="0" destOrd="0" presId="urn:microsoft.com/office/officeart/2005/8/layout/process2"/>
    <dgm:cxn modelId="{DEC8990E-DA74-430A-8808-BBAC010C5F67}" type="presParOf" srcId="{6B913D74-5031-4CFA-AA94-EFBAC65AF847}" destId="{713C9468-4631-41A8-8BBD-0C1EB7941757}" srcOrd="2" destOrd="0" presId="urn:microsoft.com/office/officeart/2005/8/layout/process2"/>
    <dgm:cxn modelId="{862314AD-8FBD-4154-971D-FDB32816BD79}" type="presParOf" srcId="{6B913D74-5031-4CFA-AA94-EFBAC65AF847}" destId="{8E14B318-2DB7-4AD9-B17A-8F4A0ADDBFDA}" srcOrd="3" destOrd="0" presId="urn:microsoft.com/office/officeart/2005/8/layout/process2"/>
    <dgm:cxn modelId="{5DC8BBE5-C854-46A4-91C9-4270CCBB11DF}" type="presParOf" srcId="{8E14B318-2DB7-4AD9-B17A-8F4A0ADDBFDA}" destId="{2BCB429A-E792-4B7F-A23F-30D785EED0FB}" srcOrd="0" destOrd="0" presId="urn:microsoft.com/office/officeart/2005/8/layout/process2"/>
    <dgm:cxn modelId="{D5FBADF8-43B6-4AE0-9F29-EA1D23AA4119}" type="presParOf" srcId="{6B913D74-5031-4CFA-AA94-EFBAC65AF847}" destId="{B5111FA2-0DC8-4AB5-A992-7DD94B627AE4}"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A05284A-37B8-400F-9461-412C922F21E4}" type="doc">
      <dgm:prSet loTypeId="urn:microsoft.com/office/officeart/2005/8/layout/process2" loCatId="process" qsTypeId="urn:microsoft.com/office/officeart/2005/8/quickstyle/simple1" qsCatId="simple" csTypeId="urn:microsoft.com/office/officeart/2005/8/colors/accent0_2" csCatId="mainScheme" phldr="1"/>
      <dgm:spPr/>
      <dgm:t>
        <a:bodyPr/>
        <a:lstStyle/>
        <a:p>
          <a:endParaRPr lang="en-US"/>
        </a:p>
      </dgm:t>
    </dgm:pt>
    <dgm:pt modelId="{2F630778-B7F7-461A-9366-88270EA7C2FD}">
      <dgm:prSet phldrT="[Text]" custT="1">
        <dgm:style>
          <a:lnRef idx="1">
            <a:schemeClr val="accent6"/>
          </a:lnRef>
          <a:fillRef idx="2">
            <a:schemeClr val="accent6"/>
          </a:fillRef>
          <a:effectRef idx="1">
            <a:schemeClr val="accent6"/>
          </a:effectRef>
          <a:fontRef idx="minor">
            <a:schemeClr val="dk1"/>
          </a:fontRef>
        </dgm:style>
      </dgm:prSet>
      <dgm:spPr>
        <a:ln>
          <a:solidFill>
            <a:schemeClr val="tx1"/>
          </a:solidFill>
        </a:ln>
      </dgm:spPr>
      <dgm:t>
        <a:bodyPr/>
        <a:lstStyle/>
        <a:p>
          <a:r>
            <a:rPr lang="en-GB" sz="1600" b="0" dirty="0">
              <a:solidFill>
                <a:srgbClr val="00B05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ALL </a:t>
          </a:r>
          <a:r>
            <a:rPr lang="en-US" sz="1600" b="0" dirty="0">
              <a:solidFill>
                <a:schemeClr val="tx1"/>
              </a:solidFill>
              <a:latin typeface="AR CENA" panose="02000000000000000000" pitchFamily="2" charset="0"/>
              <a:cs typeface="Arial" panose="020B0604020202020204" pitchFamily="34" charset="0"/>
            </a:rPr>
            <a:t>Using the intercept and slope to find the equation</a:t>
          </a:r>
          <a:r>
            <a:rPr lang="en-GB" sz="1600" b="0" dirty="0">
              <a:solidFill>
                <a:schemeClr val="tx1"/>
              </a:solidFill>
              <a:latin typeface="AR CENA" panose="02000000000000000000" pitchFamily="2" charset="0"/>
              <a:cs typeface="Arial" panose="020B0604020202020204" pitchFamily="34" charset="0"/>
            </a:rPr>
            <a:t>.</a:t>
          </a:r>
          <a:endParaRPr lang="en-US" sz="1600" b="0" dirty="0">
            <a:latin typeface="AR CENA" panose="02000000000000000000" pitchFamily="2" charset="0"/>
          </a:endParaRPr>
        </a:p>
      </dgm:t>
    </dgm:pt>
    <dgm:pt modelId="{8A8492B7-726C-478B-B803-69370CB27EF3}" type="parTrans" cxnId="{BF8AAAE0-2580-4C9F-A79F-CEC8DEAFCBF5}">
      <dgm:prSet/>
      <dgm:spPr/>
      <dgm:t>
        <a:bodyPr/>
        <a:lstStyle/>
        <a:p>
          <a:endParaRPr lang="en-US" sz="2000">
            <a:latin typeface="AR CENA" panose="02000000000000000000" pitchFamily="2" charset="0"/>
          </a:endParaRPr>
        </a:p>
      </dgm:t>
    </dgm:pt>
    <dgm:pt modelId="{92A6CDF3-C868-4082-97FE-CBB81D0C24CC}" type="sibTrans" cxnId="{BF8AAAE0-2580-4C9F-A79F-CEC8DEAFCBF5}">
      <dgm:prSet custT="1"/>
      <dgm:spPr/>
      <dgm:t>
        <a:bodyPr/>
        <a:lstStyle/>
        <a:p>
          <a:endParaRPr lang="en-US" sz="2400">
            <a:latin typeface="AR CENA" panose="02000000000000000000" pitchFamily="2" charset="0"/>
          </a:endParaRPr>
        </a:p>
      </dgm:t>
    </dgm:pt>
    <dgm:pt modelId="{3C99FEC7-1552-49A6-A49F-B47A62CC9C15}">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GB" sz="1600" b="0" dirty="0">
              <a:solidFill>
                <a:srgbClr val="FFC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MOST</a:t>
          </a:r>
          <a:r>
            <a:rPr lang="en-GB" sz="1600" b="0" dirty="0">
              <a:solidFill>
                <a:schemeClr val="tx1"/>
              </a:solidFill>
              <a:latin typeface="AR CENA" panose="02000000000000000000" pitchFamily="2" charset="0"/>
              <a:cs typeface="Arial" panose="020B0604020202020204" pitchFamily="34" charset="0"/>
            </a:rPr>
            <a:t> </a:t>
          </a:r>
          <a:r>
            <a:rPr lang="en-US" sz="1600" b="0" dirty="0">
              <a:solidFill>
                <a:schemeClr val="tx1"/>
              </a:solidFill>
              <a:latin typeface="AR CENA" panose="02000000000000000000" pitchFamily="2" charset="0"/>
              <a:cs typeface="Arial" panose="020B0604020202020204" pitchFamily="34" charset="0"/>
            </a:rPr>
            <a:t>Using two points on a graph to find the equation</a:t>
          </a:r>
          <a:endParaRPr lang="en-US" sz="1600" b="0" dirty="0">
            <a:latin typeface="AR CENA" panose="02000000000000000000" pitchFamily="2" charset="0"/>
          </a:endParaRPr>
        </a:p>
      </dgm:t>
    </dgm:pt>
    <dgm:pt modelId="{2A4F0823-D49F-4B6D-9B9C-CA3385A42E69}" type="parTrans" cxnId="{5E9BD7A8-BF95-4DBE-A7F9-53B096765FE7}">
      <dgm:prSet/>
      <dgm:spPr/>
      <dgm:t>
        <a:bodyPr/>
        <a:lstStyle/>
        <a:p>
          <a:endParaRPr lang="en-US" sz="2000">
            <a:latin typeface="AR CENA" panose="02000000000000000000" pitchFamily="2" charset="0"/>
          </a:endParaRPr>
        </a:p>
      </dgm:t>
    </dgm:pt>
    <dgm:pt modelId="{6495A4CF-DEE3-4B82-9F37-9ECBF33614EE}" type="sibTrans" cxnId="{5E9BD7A8-BF95-4DBE-A7F9-53B096765FE7}">
      <dgm:prSet custT="1"/>
      <dgm:spPr/>
      <dgm:t>
        <a:bodyPr/>
        <a:lstStyle/>
        <a:p>
          <a:endParaRPr lang="en-US" sz="2400">
            <a:latin typeface="AR CENA" panose="02000000000000000000" pitchFamily="2" charset="0"/>
          </a:endParaRPr>
        </a:p>
      </dgm:t>
    </dgm:pt>
    <dgm:pt modelId="{0FA6B887-6893-4753-B9DF-B65873FC7302}">
      <dgm:prSet phldrT="[Text]" custT="1">
        <dgm:style>
          <a:lnRef idx="1">
            <a:schemeClr val="accent2"/>
          </a:lnRef>
          <a:fillRef idx="2">
            <a:schemeClr val="accent2"/>
          </a:fillRef>
          <a:effectRef idx="1">
            <a:schemeClr val="accent2"/>
          </a:effectRef>
          <a:fontRef idx="minor">
            <a:schemeClr val="dk1"/>
          </a:fontRef>
        </dgm:style>
      </dgm:prSet>
      <dgm:spPr>
        <a:ln>
          <a:solidFill>
            <a:schemeClr val="tx1"/>
          </a:solidFill>
        </a:ln>
      </dgm:spPr>
      <dgm:t>
        <a:bodyPr/>
        <a:lstStyle/>
        <a:p>
          <a:r>
            <a:rPr lang="en-GB" sz="1600" b="0" dirty="0">
              <a:solidFill>
                <a:srgbClr val="FF0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SOME</a:t>
          </a:r>
          <a:r>
            <a:rPr lang="en-GB" sz="1600" b="0" dirty="0">
              <a:solidFill>
                <a:schemeClr val="tx1"/>
              </a:solidFill>
              <a:latin typeface="AR CENA" panose="02000000000000000000" pitchFamily="2" charset="0"/>
              <a:cs typeface="Arial" panose="020B0604020202020204" pitchFamily="34" charset="0"/>
            </a:rPr>
            <a:t> </a:t>
          </a:r>
          <a:r>
            <a:rPr lang="en-US" sz="1600" b="0" dirty="0">
              <a:solidFill>
                <a:schemeClr val="tx1"/>
              </a:solidFill>
              <a:latin typeface="AR CENA" panose="02000000000000000000" pitchFamily="2" charset="0"/>
              <a:cs typeface="Arial" panose="020B0604020202020204" pitchFamily="34" charset="0"/>
            </a:rPr>
            <a:t>Finding the equation from two</a:t>
          </a:r>
          <a:endParaRPr lang="en-AU" sz="1600" b="0" dirty="0">
            <a:solidFill>
              <a:schemeClr val="tx1"/>
            </a:solidFill>
            <a:latin typeface="AR CENA" panose="02000000000000000000" pitchFamily="2" charset="0"/>
            <a:cs typeface="Arial" panose="020B0604020202020204" pitchFamily="34" charset="0"/>
          </a:endParaRPr>
        </a:p>
        <a:p>
          <a:r>
            <a:rPr lang="en-AU" sz="1600" b="0" dirty="0">
              <a:solidFill>
                <a:schemeClr val="tx1"/>
              </a:solidFill>
              <a:latin typeface="AR CENA" panose="02000000000000000000" pitchFamily="2" charset="0"/>
              <a:cs typeface="Arial" panose="020B0604020202020204" pitchFamily="34" charset="0"/>
            </a:rPr>
            <a:t>points using Mathematica</a:t>
          </a:r>
          <a:endParaRPr lang="en-US" sz="1600" b="0" dirty="0">
            <a:latin typeface="AR CENA" panose="02000000000000000000" pitchFamily="2" charset="0"/>
          </a:endParaRPr>
        </a:p>
      </dgm:t>
    </dgm:pt>
    <dgm:pt modelId="{BB32241F-AC75-4EC5-822B-A590B6B363BE}" type="parTrans" cxnId="{8613932A-4B1C-4A10-AF4C-59D2DA58369B}">
      <dgm:prSet/>
      <dgm:spPr/>
      <dgm:t>
        <a:bodyPr/>
        <a:lstStyle/>
        <a:p>
          <a:endParaRPr lang="en-US" sz="2000">
            <a:latin typeface="AR CENA" panose="02000000000000000000" pitchFamily="2" charset="0"/>
          </a:endParaRPr>
        </a:p>
      </dgm:t>
    </dgm:pt>
    <dgm:pt modelId="{477F00CA-493B-472A-A3E2-1AC21DA7BF02}" type="sibTrans" cxnId="{8613932A-4B1C-4A10-AF4C-59D2DA58369B}">
      <dgm:prSet/>
      <dgm:spPr/>
      <dgm:t>
        <a:bodyPr/>
        <a:lstStyle/>
        <a:p>
          <a:endParaRPr lang="en-US" sz="2000">
            <a:latin typeface="AR CENA" panose="02000000000000000000" pitchFamily="2" charset="0"/>
          </a:endParaRPr>
        </a:p>
      </dgm:t>
    </dgm:pt>
    <dgm:pt modelId="{6B913D74-5031-4CFA-AA94-EFBAC65AF847}" type="pres">
      <dgm:prSet presAssocID="{3A05284A-37B8-400F-9461-412C922F21E4}" presName="linearFlow" presStyleCnt="0">
        <dgm:presLayoutVars>
          <dgm:resizeHandles val="exact"/>
        </dgm:presLayoutVars>
      </dgm:prSet>
      <dgm:spPr/>
    </dgm:pt>
    <dgm:pt modelId="{B076427C-5F9D-4F04-9FEC-7CF9003A4A6C}" type="pres">
      <dgm:prSet presAssocID="{2F630778-B7F7-461A-9366-88270EA7C2FD}" presName="node" presStyleLbl="node1" presStyleIdx="0" presStyleCnt="3">
        <dgm:presLayoutVars>
          <dgm:bulletEnabled val="1"/>
        </dgm:presLayoutVars>
      </dgm:prSet>
      <dgm:spPr/>
    </dgm:pt>
    <dgm:pt modelId="{A2A50928-CEC7-417B-9CC0-D3023DB27B76}" type="pres">
      <dgm:prSet presAssocID="{92A6CDF3-C868-4082-97FE-CBB81D0C24CC}" presName="sibTrans" presStyleLbl="sibTrans2D1" presStyleIdx="0" presStyleCnt="2"/>
      <dgm:spPr/>
    </dgm:pt>
    <dgm:pt modelId="{6317A1BB-10FD-4A91-9475-4E8FDBD52D11}" type="pres">
      <dgm:prSet presAssocID="{92A6CDF3-C868-4082-97FE-CBB81D0C24CC}" presName="connectorText" presStyleLbl="sibTrans2D1" presStyleIdx="0" presStyleCnt="2"/>
      <dgm:spPr/>
    </dgm:pt>
    <dgm:pt modelId="{713C9468-4631-41A8-8BBD-0C1EB7941757}" type="pres">
      <dgm:prSet presAssocID="{3C99FEC7-1552-49A6-A49F-B47A62CC9C15}" presName="node" presStyleLbl="node1" presStyleIdx="1" presStyleCnt="3">
        <dgm:presLayoutVars>
          <dgm:bulletEnabled val="1"/>
        </dgm:presLayoutVars>
      </dgm:prSet>
      <dgm:spPr/>
    </dgm:pt>
    <dgm:pt modelId="{8E14B318-2DB7-4AD9-B17A-8F4A0ADDBFDA}" type="pres">
      <dgm:prSet presAssocID="{6495A4CF-DEE3-4B82-9F37-9ECBF33614EE}" presName="sibTrans" presStyleLbl="sibTrans2D1" presStyleIdx="1" presStyleCnt="2"/>
      <dgm:spPr/>
    </dgm:pt>
    <dgm:pt modelId="{2BCB429A-E792-4B7F-A23F-30D785EED0FB}" type="pres">
      <dgm:prSet presAssocID="{6495A4CF-DEE3-4B82-9F37-9ECBF33614EE}" presName="connectorText" presStyleLbl="sibTrans2D1" presStyleIdx="1" presStyleCnt="2"/>
      <dgm:spPr/>
    </dgm:pt>
    <dgm:pt modelId="{B5111FA2-0DC8-4AB5-A992-7DD94B627AE4}" type="pres">
      <dgm:prSet presAssocID="{0FA6B887-6893-4753-B9DF-B65873FC7302}" presName="node" presStyleLbl="node1" presStyleIdx="2" presStyleCnt="3">
        <dgm:presLayoutVars>
          <dgm:bulletEnabled val="1"/>
        </dgm:presLayoutVars>
      </dgm:prSet>
      <dgm:spPr/>
    </dgm:pt>
  </dgm:ptLst>
  <dgm:cxnLst>
    <dgm:cxn modelId="{F8EB8921-0A7E-45AB-BB29-AA0EE8E4395E}" type="presOf" srcId="{3A05284A-37B8-400F-9461-412C922F21E4}" destId="{6B913D74-5031-4CFA-AA94-EFBAC65AF847}" srcOrd="0" destOrd="0" presId="urn:microsoft.com/office/officeart/2005/8/layout/process2"/>
    <dgm:cxn modelId="{8613932A-4B1C-4A10-AF4C-59D2DA58369B}" srcId="{3A05284A-37B8-400F-9461-412C922F21E4}" destId="{0FA6B887-6893-4753-B9DF-B65873FC7302}" srcOrd="2" destOrd="0" parTransId="{BB32241F-AC75-4EC5-822B-A590B6B363BE}" sibTransId="{477F00CA-493B-472A-A3E2-1AC21DA7BF02}"/>
    <dgm:cxn modelId="{5F005332-4D00-401A-93B9-2D1B994384D0}" type="presOf" srcId="{3C99FEC7-1552-49A6-A49F-B47A62CC9C15}" destId="{713C9468-4631-41A8-8BBD-0C1EB7941757}" srcOrd="0" destOrd="0" presId="urn:microsoft.com/office/officeart/2005/8/layout/process2"/>
    <dgm:cxn modelId="{6EAEFE7F-BB61-4885-9B7F-6F8CA1B335BF}" type="presOf" srcId="{6495A4CF-DEE3-4B82-9F37-9ECBF33614EE}" destId="{8E14B318-2DB7-4AD9-B17A-8F4A0ADDBFDA}" srcOrd="0" destOrd="0" presId="urn:microsoft.com/office/officeart/2005/8/layout/process2"/>
    <dgm:cxn modelId="{C671FE85-9CCB-4680-A2CA-75EA5DFDFEA5}" type="presOf" srcId="{2F630778-B7F7-461A-9366-88270EA7C2FD}" destId="{B076427C-5F9D-4F04-9FEC-7CF9003A4A6C}" srcOrd="0" destOrd="0" presId="urn:microsoft.com/office/officeart/2005/8/layout/process2"/>
    <dgm:cxn modelId="{5B14FF91-3487-44E2-853F-5BBDA21B183F}" type="presOf" srcId="{0FA6B887-6893-4753-B9DF-B65873FC7302}" destId="{B5111FA2-0DC8-4AB5-A992-7DD94B627AE4}" srcOrd="0" destOrd="0" presId="urn:microsoft.com/office/officeart/2005/8/layout/process2"/>
    <dgm:cxn modelId="{5E9BD7A8-BF95-4DBE-A7F9-53B096765FE7}" srcId="{3A05284A-37B8-400F-9461-412C922F21E4}" destId="{3C99FEC7-1552-49A6-A49F-B47A62CC9C15}" srcOrd="1" destOrd="0" parTransId="{2A4F0823-D49F-4B6D-9B9C-CA3385A42E69}" sibTransId="{6495A4CF-DEE3-4B82-9F37-9ECBF33614EE}"/>
    <dgm:cxn modelId="{82115FB1-5CCE-46B7-AD0F-71A9962A6279}" type="presOf" srcId="{6495A4CF-DEE3-4B82-9F37-9ECBF33614EE}" destId="{2BCB429A-E792-4B7F-A23F-30D785EED0FB}" srcOrd="1" destOrd="0" presId="urn:microsoft.com/office/officeart/2005/8/layout/process2"/>
    <dgm:cxn modelId="{A78B89B6-F4CF-4977-8078-AF1AB86CB976}" type="presOf" srcId="{92A6CDF3-C868-4082-97FE-CBB81D0C24CC}" destId="{A2A50928-CEC7-417B-9CC0-D3023DB27B76}" srcOrd="0" destOrd="0" presId="urn:microsoft.com/office/officeart/2005/8/layout/process2"/>
    <dgm:cxn modelId="{BF8AAAE0-2580-4C9F-A79F-CEC8DEAFCBF5}" srcId="{3A05284A-37B8-400F-9461-412C922F21E4}" destId="{2F630778-B7F7-461A-9366-88270EA7C2FD}" srcOrd="0" destOrd="0" parTransId="{8A8492B7-726C-478B-B803-69370CB27EF3}" sibTransId="{92A6CDF3-C868-4082-97FE-CBB81D0C24CC}"/>
    <dgm:cxn modelId="{0D539CF0-8532-4F10-BA1C-8124B29ED3D3}" type="presOf" srcId="{92A6CDF3-C868-4082-97FE-CBB81D0C24CC}" destId="{6317A1BB-10FD-4A91-9475-4E8FDBD52D11}" srcOrd="1" destOrd="0" presId="urn:microsoft.com/office/officeart/2005/8/layout/process2"/>
    <dgm:cxn modelId="{D8C8D32E-9FD0-4920-9A2A-716E4A771F65}" type="presParOf" srcId="{6B913D74-5031-4CFA-AA94-EFBAC65AF847}" destId="{B076427C-5F9D-4F04-9FEC-7CF9003A4A6C}" srcOrd="0" destOrd="0" presId="urn:microsoft.com/office/officeart/2005/8/layout/process2"/>
    <dgm:cxn modelId="{231ADFE1-0F0C-4CAD-9B33-EF006CB265B9}" type="presParOf" srcId="{6B913D74-5031-4CFA-AA94-EFBAC65AF847}" destId="{A2A50928-CEC7-417B-9CC0-D3023DB27B76}" srcOrd="1" destOrd="0" presId="urn:microsoft.com/office/officeart/2005/8/layout/process2"/>
    <dgm:cxn modelId="{91014C02-E62B-4726-A221-7C7DA457530D}" type="presParOf" srcId="{A2A50928-CEC7-417B-9CC0-D3023DB27B76}" destId="{6317A1BB-10FD-4A91-9475-4E8FDBD52D11}" srcOrd="0" destOrd="0" presId="urn:microsoft.com/office/officeart/2005/8/layout/process2"/>
    <dgm:cxn modelId="{DEC8990E-DA74-430A-8808-BBAC010C5F67}" type="presParOf" srcId="{6B913D74-5031-4CFA-AA94-EFBAC65AF847}" destId="{713C9468-4631-41A8-8BBD-0C1EB7941757}" srcOrd="2" destOrd="0" presId="urn:microsoft.com/office/officeart/2005/8/layout/process2"/>
    <dgm:cxn modelId="{862314AD-8FBD-4154-971D-FDB32816BD79}" type="presParOf" srcId="{6B913D74-5031-4CFA-AA94-EFBAC65AF847}" destId="{8E14B318-2DB7-4AD9-B17A-8F4A0ADDBFDA}" srcOrd="3" destOrd="0" presId="urn:microsoft.com/office/officeart/2005/8/layout/process2"/>
    <dgm:cxn modelId="{5DC8BBE5-C854-46A4-91C9-4270CCBB11DF}" type="presParOf" srcId="{8E14B318-2DB7-4AD9-B17A-8F4A0ADDBFDA}" destId="{2BCB429A-E792-4B7F-A23F-30D785EED0FB}" srcOrd="0" destOrd="0" presId="urn:microsoft.com/office/officeart/2005/8/layout/process2"/>
    <dgm:cxn modelId="{D5FBADF8-43B6-4AE0-9F29-EA1D23AA4119}" type="presParOf" srcId="{6B913D74-5031-4CFA-AA94-EFBAC65AF847}" destId="{B5111FA2-0DC8-4AB5-A992-7DD94B627AE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427C-5F9D-4F04-9FEC-7CF9003A4A6C}">
      <dsp:nvSpPr>
        <dsp:cNvPr id="0" name=""/>
        <dsp:cNvSpPr/>
      </dsp:nvSpPr>
      <dsp:spPr>
        <a:xfrm>
          <a:off x="0" y="0"/>
          <a:ext cx="1584175" cy="147616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00B05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ALL </a:t>
          </a:r>
          <a:r>
            <a:rPr lang="en-US" sz="1600" b="0" kern="1200" dirty="0">
              <a:solidFill>
                <a:schemeClr val="tx1"/>
              </a:solidFill>
              <a:latin typeface="AR CENA" panose="02000000000000000000" pitchFamily="2" charset="0"/>
              <a:cs typeface="Arial" panose="020B0604020202020204" pitchFamily="34" charset="0"/>
            </a:rPr>
            <a:t>Using the intercept and slope to find the equation</a:t>
          </a:r>
          <a:r>
            <a:rPr lang="en-GB" sz="1600" b="0" kern="1200" dirty="0">
              <a:solidFill>
                <a:schemeClr val="tx1"/>
              </a:solidFill>
              <a:latin typeface="AR CENA" panose="02000000000000000000" pitchFamily="2" charset="0"/>
              <a:cs typeface="Arial" panose="020B0604020202020204" pitchFamily="34" charset="0"/>
            </a:rPr>
            <a:t>.</a:t>
          </a:r>
          <a:endParaRPr lang="en-US" sz="1600" b="0" kern="1200" dirty="0">
            <a:latin typeface="AR CENA" panose="02000000000000000000" pitchFamily="2" charset="0"/>
          </a:endParaRPr>
        </a:p>
      </dsp:txBody>
      <dsp:txXfrm>
        <a:off x="43235" y="43235"/>
        <a:ext cx="1497705" cy="1389694"/>
      </dsp:txXfrm>
    </dsp:sp>
    <dsp:sp modelId="{A2A50928-CEC7-417B-9CC0-D3023DB27B76}">
      <dsp:nvSpPr>
        <dsp:cNvPr id="0" name=""/>
        <dsp:cNvSpPr/>
      </dsp:nvSpPr>
      <dsp:spPr>
        <a:xfrm rot="5400000">
          <a:off x="515307" y="1513068"/>
          <a:ext cx="553561" cy="66427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 CENA" panose="02000000000000000000" pitchFamily="2" charset="0"/>
          </a:endParaRPr>
        </a:p>
      </dsp:txBody>
      <dsp:txXfrm rot="-5400000">
        <a:off x="592806" y="1568424"/>
        <a:ext cx="398563" cy="387493"/>
      </dsp:txXfrm>
    </dsp:sp>
    <dsp:sp modelId="{713C9468-4631-41A8-8BBD-0C1EB7941757}">
      <dsp:nvSpPr>
        <dsp:cNvPr id="0" name=""/>
        <dsp:cNvSpPr/>
      </dsp:nvSpPr>
      <dsp:spPr>
        <a:xfrm>
          <a:off x="0" y="2214246"/>
          <a:ext cx="1584175" cy="1476164"/>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FFC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MOST</a:t>
          </a:r>
          <a:r>
            <a:rPr lang="en-GB" sz="1600" b="0" kern="1200" dirty="0">
              <a:solidFill>
                <a:schemeClr val="tx1"/>
              </a:solidFill>
              <a:latin typeface="AR CENA" panose="02000000000000000000" pitchFamily="2" charset="0"/>
              <a:cs typeface="Arial" panose="020B0604020202020204" pitchFamily="34" charset="0"/>
            </a:rPr>
            <a:t> </a:t>
          </a:r>
          <a:r>
            <a:rPr lang="en-US" sz="1600" b="0" kern="1200" dirty="0">
              <a:solidFill>
                <a:schemeClr val="tx1"/>
              </a:solidFill>
              <a:latin typeface="AR CENA" panose="02000000000000000000" pitchFamily="2" charset="0"/>
              <a:cs typeface="Arial" panose="020B0604020202020204" pitchFamily="34" charset="0"/>
            </a:rPr>
            <a:t>Using two points on a graph to find the equation</a:t>
          </a:r>
          <a:endParaRPr lang="en-US" sz="1600" b="0" kern="1200" dirty="0">
            <a:latin typeface="AR CENA" panose="02000000000000000000" pitchFamily="2" charset="0"/>
          </a:endParaRPr>
        </a:p>
      </dsp:txBody>
      <dsp:txXfrm>
        <a:off x="43235" y="2257481"/>
        <a:ext cx="1497705" cy="1389694"/>
      </dsp:txXfrm>
    </dsp:sp>
    <dsp:sp modelId="{8E14B318-2DB7-4AD9-B17A-8F4A0ADDBFDA}">
      <dsp:nvSpPr>
        <dsp:cNvPr id="0" name=""/>
        <dsp:cNvSpPr/>
      </dsp:nvSpPr>
      <dsp:spPr>
        <a:xfrm rot="5400000">
          <a:off x="515307" y="3727314"/>
          <a:ext cx="553561" cy="66427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 CENA" panose="02000000000000000000" pitchFamily="2" charset="0"/>
          </a:endParaRPr>
        </a:p>
      </dsp:txBody>
      <dsp:txXfrm rot="-5400000">
        <a:off x="592806" y="3782670"/>
        <a:ext cx="398563" cy="387493"/>
      </dsp:txXfrm>
    </dsp:sp>
    <dsp:sp modelId="{B5111FA2-0DC8-4AB5-A992-7DD94B627AE4}">
      <dsp:nvSpPr>
        <dsp:cNvPr id="0" name=""/>
        <dsp:cNvSpPr/>
      </dsp:nvSpPr>
      <dsp:spPr>
        <a:xfrm>
          <a:off x="0" y="4428492"/>
          <a:ext cx="1584175" cy="147616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FF0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SOME</a:t>
          </a:r>
          <a:r>
            <a:rPr lang="en-GB" sz="1600" b="0" kern="1200" dirty="0">
              <a:solidFill>
                <a:schemeClr val="tx1"/>
              </a:solidFill>
              <a:latin typeface="AR CENA" panose="02000000000000000000" pitchFamily="2" charset="0"/>
              <a:cs typeface="Arial" panose="020B0604020202020204" pitchFamily="34" charset="0"/>
            </a:rPr>
            <a:t> </a:t>
          </a:r>
          <a:r>
            <a:rPr lang="en-US" sz="1600" b="0" kern="1200" dirty="0">
              <a:solidFill>
                <a:schemeClr val="tx1"/>
              </a:solidFill>
              <a:latin typeface="AR CENA" panose="02000000000000000000" pitchFamily="2" charset="0"/>
              <a:cs typeface="Arial" panose="020B0604020202020204" pitchFamily="34" charset="0"/>
            </a:rPr>
            <a:t>Finding the equation from two</a:t>
          </a:r>
          <a:endParaRPr lang="en-AU" sz="1600" b="0" kern="1200" dirty="0">
            <a:solidFill>
              <a:schemeClr val="tx1"/>
            </a:solidFill>
            <a:latin typeface="AR CENA" panose="02000000000000000000" pitchFamily="2" charset="0"/>
            <a:cs typeface="Arial" panose="020B0604020202020204" pitchFamily="34" charset="0"/>
          </a:endParaRPr>
        </a:p>
        <a:p>
          <a:pPr marL="0" lvl="0" indent="0" algn="ctr" defTabSz="711200">
            <a:lnSpc>
              <a:spcPct val="90000"/>
            </a:lnSpc>
            <a:spcBef>
              <a:spcPct val="0"/>
            </a:spcBef>
            <a:spcAft>
              <a:spcPct val="35000"/>
            </a:spcAft>
            <a:buNone/>
          </a:pPr>
          <a:r>
            <a:rPr lang="en-AU" sz="1600" b="0" kern="1200" dirty="0">
              <a:solidFill>
                <a:schemeClr val="tx1"/>
              </a:solidFill>
              <a:latin typeface="AR CENA" panose="02000000000000000000" pitchFamily="2" charset="0"/>
              <a:cs typeface="Arial" panose="020B0604020202020204" pitchFamily="34" charset="0"/>
            </a:rPr>
            <a:t>points using Mathematica</a:t>
          </a:r>
          <a:endParaRPr lang="en-US" sz="1600" b="0" kern="1200" dirty="0">
            <a:latin typeface="AR CENA" panose="02000000000000000000" pitchFamily="2" charset="0"/>
          </a:endParaRPr>
        </a:p>
      </dsp:txBody>
      <dsp:txXfrm>
        <a:off x="43235" y="4471727"/>
        <a:ext cx="1497705" cy="1389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6427C-5F9D-4F04-9FEC-7CF9003A4A6C}">
      <dsp:nvSpPr>
        <dsp:cNvPr id="0" name=""/>
        <dsp:cNvSpPr/>
      </dsp:nvSpPr>
      <dsp:spPr>
        <a:xfrm>
          <a:off x="0" y="0"/>
          <a:ext cx="1584175" cy="1476164"/>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00B05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ALL </a:t>
          </a:r>
          <a:r>
            <a:rPr lang="en-US" sz="1600" b="0" kern="1200" dirty="0">
              <a:solidFill>
                <a:schemeClr val="tx1"/>
              </a:solidFill>
              <a:latin typeface="AR CENA" panose="02000000000000000000" pitchFamily="2" charset="0"/>
              <a:cs typeface="Arial" panose="020B0604020202020204" pitchFamily="34" charset="0"/>
            </a:rPr>
            <a:t>Using the intercept and slope to find the equation</a:t>
          </a:r>
          <a:r>
            <a:rPr lang="en-GB" sz="1600" b="0" kern="1200" dirty="0">
              <a:solidFill>
                <a:schemeClr val="tx1"/>
              </a:solidFill>
              <a:latin typeface="AR CENA" panose="02000000000000000000" pitchFamily="2" charset="0"/>
              <a:cs typeface="Arial" panose="020B0604020202020204" pitchFamily="34" charset="0"/>
            </a:rPr>
            <a:t>.</a:t>
          </a:r>
          <a:endParaRPr lang="en-US" sz="1600" b="0" kern="1200" dirty="0">
            <a:latin typeface="AR CENA" panose="02000000000000000000" pitchFamily="2" charset="0"/>
          </a:endParaRPr>
        </a:p>
      </dsp:txBody>
      <dsp:txXfrm>
        <a:off x="43235" y="43235"/>
        <a:ext cx="1497705" cy="1389694"/>
      </dsp:txXfrm>
    </dsp:sp>
    <dsp:sp modelId="{A2A50928-CEC7-417B-9CC0-D3023DB27B76}">
      <dsp:nvSpPr>
        <dsp:cNvPr id="0" name=""/>
        <dsp:cNvSpPr/>
      </dsp:nvSpPr>
      <dsp:spPr>
        <a:xfrm rot="5400000">
          <a:off x="515307" y="1513068"/>
          <a:ext cx="553561" cy="66427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 CENA" panose="02000000000000000000" pitchFamily="2" charset="0"/>
          </a:endParaRPr>
        </a:p>
      </dsp:txBody>
      <dsp:txXfrm rot="-5400000">
        <a:off x="592806" y="1568424"/>
        <a:ext cx="398563" cy="387493"/>
      </dsp:txXfrm>
    </dsp:sp>
    <dsp:sp modelId="{713C9468-4631-41A8-8BBD-0C1EB7941757}">
      <dsp:nvSpPr>
        <dsp:cNvPr id="0" name=""/>
        <dsp:cNvSpPr/>
      </dsp:nvSpPr>
      <dsp:spPr>
        <a:xfrm>
          <a:off x="0" y="2214246"/>
          <a:ext cx="1584175" cy="1476164"/>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FFC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MOST</a:t>
          </a:r>
          <a:r>
            <a:rPr lang="en-GB" sz="1600" b="0" kern="1200" dirty="0">
              <a:solidFill>
                <a:schemeClr val="tx1"/>
              </a:solidFill>
              <a:latin typeface="AR CENA" panose="02000000000000000000" pitchFamily="2" charset="0"/>
              <a:cs typeface="Arial" panose="020B0604020202020204" pitchFamily="34" charset="0"/>
            </a:rPr>
            <a:t> </a:t>
          </a:r>
          <a:r>
            <a:rPr lang="en-US" sz="1600" b="0" kern="1200" dirty="0">
              <a:solidFill>
                <a:schemeClr val="tx1"/>
              </a:solidFill>
              <a:latin typeface="AR CENA" panose="02000000000000000000" pitchFamily="2" charset="0"/>
              <a:cs typeface="Arial" panose="020B0604020202020204" pitchFamily="34" charset="0"/>
            </a:rPr>
            <a:t>Using two points on a graph to find the equation</a:t>
          </a:r>
          <a:endParaRPr lang="en-US" sz="1600" b="0" kern="1200" dirty="0">
            <a:latin typeface="AR CENA" panose="02000000000000000000" pitchFamily="2" charset="0"/>
          </a:endParaRPr>
        </a:p>
      </dsp:txBody>
      <dsp:txXfrm>
        <a:off x="43235" y="2257481"/>
        <a:ext cx="1497705" cy="1389694"/>
      </dsp:txXfrm>
    </dsp:sp>
    <dsp:sp modelId="{8E14B318-2DB7-4AD9-B17A-8F4A0ADDBFDA}">
      <dsp:nvSpPr>
        <dsp:cNvPr id="0" name=""/>
        <dsp:cNvSpPr/>
      </dsp:nvSpPr>
      <dsp:spPr>
        <a:xfrm rot="5400000">
          <a:off x="515307" y="3727314"/>
          <a:ext cx="553561" cy="66427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 CENA" panose="02000000000000000000" pitchFamily="2" charset="0"/>
          </a:endParaRPr>
        </a:p>
      </dsp:txBody>
      <dsp:txXfrm rot="-5400000">
        <a:off x="592806" y="3782670"/>
        <a:ext cx="398563" cy="387493"/>
      </dsp:txXfrm>
    </dsp:sp>
    <dsp:sp modelId="{B5111FA2-0DC8-4AB5-A992-7DD94B627AE4}">
      <dsp:nvSpPr>
        <dsp:cNvPr id="0" name=""/>
        <dsp:cNvSpPr/>
      </dsp:nvSpPr>
      <dsp:spPr>
        <a:xfrm>
          <a:off x="0" y="4428492"/>
          <a:ext cx="1584175" cy="1476164"/>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kern="1200" dirty="0">
              <a:solidFill>
                <a:srgbClr val="FF0000"/>
              </a:solidFill>
              <a:effectLst>
                <a:outerShdw blurRad="38100" dist="38100" dir="2700000" algn="tl">
                  <a:srgbClr val="000000">
                    <a:alpha val="43137"/>
                  </a:srgbClr>
                </a:outerShdw>
              </a:effectLst>
              <a:latin typeface="AR CENA" panose="02000000000000000000" pitchFamily="2" charset="0"/>
              <a:cs typeface="Arial" panose="020B0604020202020204" pitchFamily="34" charset="0"/>
            </a:rPr>
            <a:t>SOME</a:t>
          </a:r>
          <a:r>
            <a:rPr lang="en-GB" sz="1600" b="0" kern="1200" dirty="0">
              <a:solidFill>
                <a:schemeClr val="tx1"/>
              </a:solidFill>
              <a:latin typeface="AR CENA" panose="02000000000000000000" pitchFamily="2" charset="0"/>
              <a:cs typeface="Arial" panose="020B0604020202020204" pitchFamily="34" charset="0"/>
            </a:rPr>
            <a:t> </a:t>
          </a:r>
          <a:r>
            <a:rPr lang="en-US" sz="1600" b="0" kern="1200" dirty="0">
              <a:solidFill>
                <a:schemeClr val="tx1"/>
              </a:solidFill>
              <a:latin typeface="AR CENA" panose="02000000000000000000" pitchFamily="2" charset="0"/>
              <a:cs typeface="Arial" panose="020B0604020202020204" pitchFamily="34" charset="0"/>
            </a:rPr>
            <a:t>Finding the equation from two</a:t>
          </a:r>
          <a:endParaRPr lang="en-AU" sz="1600" b="0" kern="1200" dirty="0">
            <a:solidFill>
              <a:schemeClr val="tx1"/>
            </a:solidFill>
            <a:latin typeface="AR CENA" panose="02000000000000000000" pitchFamily="2" charset="0"/>
            <a:cs typeface="Arial" panose="020B0604020202020204" pitchFamily="34" charset="0"/>
          </a:endParaRPr>
        </a:p>
        <a:p>
          <a:pPr marL="0" lvl="0" indent="0" algn="ctr" defTabSz="711200">
            <a:lnSpc>
              <a:spcPct val="90000"/>
            </a:lnSpc>
            <a:spcBef>
              <a:spcPct val="0"/>
            </a:spcBef>
            <a:spcAft>
              <a:spcPct val="35000"/>
            </a:spcAft>
            <a:buNone/>
          </a:pPr>
          <a:r>
            <a:rPr lang="en-AU" sz="1600" b="0" kern="1200" dirty="0">
              <a:solidFill>
                <a:schemeClr val="tx1"/>
              </a:solidFill>
              <a:latin typeface="AR CENA" panose="02000000000000000000" pitchFamily="2" charset="0"/>
              <a:cs typeface="Arial" panose="020B0604020202020204" pitchFamily="34" charset="0"/>
            </a:rPr>
            <a:t>points using Mathematica</a:t>
          </a:r>
          <a:endParaRPr lang="en-US" sz="1600" b="0" kern="1200" dirty="0">
            <a:latin typeface="AR CENA" panose="02000000000000000000" pitchFamily="2" charset="0"/>
          </a:endParaRPr>
        </a:p>
      </dsp:txBody>
      <dsp:txXfrm>
        <a:off x="43235" y="4471727"/>
        <a:ext cx="1497705" cy="13896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A208A-E53B-4500-86D1-59319B5B78C5}" type="datetimeFigureOut">
              <a:rPr lang="en-AU" smtClean="0"/>
              <a:t>23/05/2023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710A3-16C9-4AB7-96FB-C099E9652211}" type="slidenum">
              <a:rPr lang="en-AU" smtClean="0"/>
              <a:t>‹#›</a:t>
            </a:fld>
            <a:endParaRPr lang="en-AU"/>
          </a:p>
        </p:txBody>
      </p:sp>
    </p:spTree>
    <p:extLst>
      <p:ext uri="{BB962C8B-B14F-4D97-AF65-F5344CB8AC3E}">
        <p14:creationId xmlns:p14="http://schemas.microsoft.com/office/powerpoint/2010/main" val="92920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F5A96FC-276D-7824-DA48-43CE08876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5B527B2-4439-0026-EDDD-05A07A708F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spcBef>
                <a:spcPct val="0"/>
              </a:spcBef>
            </a:pPr>
            <a:r>
              <a:rPr lang="en-US" altLang="en-US"/>
              <a:t>(Time on this slide - 3 min) Time passed 30 min</a:t>
            </a:r>
          </a:p>
          <a:p>
            <a:pPr eaLnBrk="1" hangingPunct="1">
              <a:spcBef>
                <a:spcPct val="0"/>
              </a:spcBef>
            </a:pPr>
            <a:r>
              <a:rPr lang="en-US" altLang="en-US" u="sng"/>
              <a:t>In-Class Notes</a:t>
            </a:r>
          </a:p>
          <a:p>
            <a:pPr eaLnBrk="1" hangingPunct="1">
              <a:spcBef>
                <a:spcPct val="0"/>
              </a:spcBef>
              <a:buFontTx/>
              <a:buChar char="•"/>
            </a:pPr>
            <a:r>
              <a:rPr lang="en-US" altLang="en-US"/>
              <a:t> In class practice.  </a:t>
            </a:r>
          </a:p>
          <a:p>
            <a:pPr eaLnBrk="1" hangingPunct="1">
              <a:spcBef>
                <a:spcPct val="0"/>
              </a:spcBef>
              <a:buFontTx/>
              <a:buChar char="•"/>
            </a:pPr>
            <a:r>
              <a:rPr lang="en-US" altLang="en-US"/>
              <a:t> Can be done individually or with a partner.  </a:t>
            </a:r>
          </a:p>
          <a:p>
            <a:pPr eaLnBrk="1" hangingPunct="1">
              <a:spcBef>
                <a:spcPct val="0"/>
              </a:spcBef>
              <a:buFontTx/>
              <a:buChar char="•"/>
            </a:pPr>
            <a:r>
              <a:rPr lang="en-US" altLang="en-US"/>
              <a:t> Encourage students to follow the steps to evaluate the expression.</a:t>
            </a:r>
          </a:p>
          <a:p>
            <a:pPr eaLnBrk="1" hangingPunct="1">
              <a:spcBef>
                <a:spcPct val="0"/>
              </a:spcBef>
              <a:buFontTx/>
              <a:buChar char="•"/>
            </a:pPr>
            <a:r>
              <a:rPr lang="en-US" altLang="en-US"/>
              <a:t> Give students about 5 minutes to complete.  </a:t>
            </a:r>
          </a:p>
          <a:p>
            <a:pPr eaLnBrk="1" hangingPunct="1">
              <a:spcBef>
                <a:spcPct val="0"/>
              </a:spcBef>
              <a:buFontTx/>
              <a:buChar char="•"/>
            </a:pPr>
            <a:r>
              <a:rPr lang="en-US" altLang="en-US"/>
              <a:t> Depending on the level of your students, an explanation of more than one variable next to each other means to  multiply.</a:t>
            </a:r>
          </a:p>
          <a:p>
            <a:pPr eaLnBrk="1" hangingPunct="1">
              <a:spcBef>
                <a:spcPct val="0"/>
              </a:spcBef>
              <a:buFontTx/>
              <a:buChar char="•"/>
            </a:pPr>
            <a:r>
              <a:rPr lang="en-US" altLang="en-US"/>
              <a:t> Advance the slide to show the process in obtaining the answer. </a:t>
            </a:r>
          </a:p>
          <a:p>
            <a:pPr eaLnBrk="1" hangingPunct="1">
              <a:spcBef>
                <a:spcPct val="0"/>
              </a:spcBef>
              <a:buFontTx/>
              <a:buChar char="•"/>
            </a:pPr>
            <a:r>
              <a:rPr lang="en-US" altLang="en-US"/>
              <a:t> Students may need reassurance that formulas can be evaluated as well following the steps/process.</a:t>
            </a:r>
          </a:p>
          <a:p>
            <a:pPr eaLnBrk="1" hangingPunct="1">
              <a:spcBef>
                <a:spcPct val="0"/>
              </a:spcBef>
            </a:pPr>
            <a:endParaRPr lang="en-US" altLang="en-US" u="sng"/>
          </a:p>
          <a:p>
            <a:pPr eaLnBrk="1" hangingPunct="1">
              <a:spcBef>
                <a:spcPct val="0"/>
              </a:spcBef>
            </a:pPr>
            <a:r>
              <a:rPr lang="en-US" altLang="en-US" u="sng"/>
              <a:t>Preparation Notes</a:t>
            </a:r>
          </a:p>
          <a:p>
            <a:pPr eaLnBrk="1" hangingPunct="1">
              <a:spcBef>
                <a:spcPct val="0"/>
              </a:spcBef>
            </a:pPr>
            <a:endParaRPr lang="en-US" altLang="en-US"/>
          </a:p>
          <a:p>
            <a:pPr eaLnBrk="1" hangingPunct="1">
              <a:spcBef>
                <a:spcPct val="0"/>
              </a:spcBef>
            </a:pPr>
            <a:r>
              <a:rPr lang="en-US" altLang="en-US"/>
              <a:t>The practice is designed for students to work individually or with a partner.  There are two problems provided.  These are optional problems depending on the level of your students.  A group work assignment is provided for students after these problems.  </a:t>
            </a:r>
          </a:p>
          <a:p>
            <a:pPr eaLnBrk="1" hangingPunct="1">
              <a:spcBef>
                <a:spcPct val="0"/>
              </a:spcBef>
            </a:pPr>
            <a:endParaRPr lang="en-US" altLang="en-US"/>
          </a:p>
          <a:p>
            <a:pPr eaLnBrk="1" hangingPunct="1">
              <a:spcBef>
                <a:spcPct val="0"/>
              </a:spcBef>
            </a:pPr>
            <a:r>
              <a:rPr lang="en-US" altLang="en-US"/>
              <a:t>If these slides are chosen to be used, reassure the students that formulas are expressions that are evaluated.  If they have not been exposed to these formulas yet, explain that in their upcoming units, a complete understanding of the formulas will take place.  Otherwise, make the connection that they have seen these formulas before.  An explanation of more than one variable next to each other means to  multiply.  Point out the dimensions of the prism leading the students to decided which number takes the place of which variable.  </a:t>
            </a:r>
          </a:p>
          <a:p>
            <a:pPr eaLnBrk="1" hangingPunct="1">
              <a:spcBef>
                <a:spcPct val="0"/>
              </a:spcBef>
            </a:pPr>
            <a:endParaRPr lang="en-US" altLang="en-US"/>
          </a:p>
          <a:p>
            <a:pPr eaLnBrk="1" hangingPunct="1">
              <a:spcBef>
                <a:spcPct val="0"/>
              </a:spcBef>
            </a:pPr>
            <a:r>
              <a:rPr lang="en-US" altLang="en-US"/>
              <a:t>These types of problems were chosen because the standards reference formulas.  Give students about 5 minutes to work on the problems.  Depending on the level of your students, an explanation of more than one variable next to each other means to  multiply.  Advancing the slide will show the process to obtaining the answer.  </a:t>
            </a:r>
          </a:p>
        </p:txBody>
      </p:sp>
      <p:sp>
        <p:nvSpPr>
          <p:cNvPr id="29700" name="Slide Number Placeholder 3">
            <a:extLst>
              <a:ext uri="{FF2B5EF4-FFF2-40B4-BE49-F238E27FC236}">
                <a16:creationId xmlns:a16="http://schemas.microsoft.com/office/drawing/2014/main" id="{068765BC-9FC5-C443-C901-1090C5377E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MS PGothic" panose="020B0600070205080204" pitchFamily="34" charset="-128"/>
              </a:defRPr>
            </a:lvl1pPr>
            <a:lvl2pPr marL="742950" indent="-285750">
              <a:defRPr>
                <a:solidFill>
                  <a:schemeClr val="tx1"/>
                </a:solidFill>
                <a:latin typeface="Book Antiqua" panose="02040602050305030304" pitchFamily="18" charset="0"/>
                <a:ea typeface="MS PGothic" panose="020B0600070205080204" pitchFamily="34" charset="-128"/>
              </a:defRPr>
            </a:lvl2pPr>
            <a:lvl3pPr marL="1143000" indent="-228600">
              <a:defRPr>
                <a:solidFill>
                  <a:schemeClr val="tx1"/>
                </a:solidFill>
                <a:latin typeface="Book Antiqua" panose="02040602050305030304" pitchFamily="18" charset="0"/>
                <a:ea typeface="MS PGothic" panose="020B0600070205080204" pitchFamily="34" charset="-128"/>
              </a:defRPr>
            </a:lvl3pPr>
            <a:lvl4pPr marL="1600200" indent="-228600">
              <a:defRPr>
                <a:solidFill>
                  <a:schemeClr val="tx1"/>
                </a:solidFill>
                <a:latin typeface="Book Antiqua" panose="02040602050305030304" pitchFamily="18" charset="0"/>
                <a:ea typeface="MS PGothic" panose="020B0600070205080204" pitchFamily="34" charset="-128"/>
              </a:defRPr>
            </a:lvl4pPr>
            <a:lvl5pPr marL="2057400" indent="-228600">
              <a:defRPr>
                <a:solidFill>
                  <a:schemeClr val="tx1"/>
                </a:solidFill>
                <a:latin typeface="Book Antiqua" panose="0204060205030503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fld id="{34BFDFF3-AA7C-4923-BA7A-D521222E0EC6}"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F7DA-5B00-893D-1BF2-B857473F4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D700596-E936-81C4-C377-041A48E8B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5A29F6B-A702-4A53-CBB5-661686EE85E9}"/>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5" name="Footer Placeholder 4">
            <a:extLst>
              <a:ext uri="{FF2B5EF4-FFF2-40B4-BE49-F238E27FC236}">
                <a16:creationId xmlns:a16="http://schemas.microsoft.com/office/drawing/2014/main" id="{302486EC-B2D9-858D-5FDC-3EB9863CFC9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EF79E9-2859-8C48-484E-A66CA7ACE7A5}"/>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13524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A798-2690-2D67-6202-7786E1E27AA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397E71-F976-36C6-07C0-C7EBE7D668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11048F2-0911-EA2B-571E-C4F829C203D1}"/>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5" name="Footer Placeholder 4">
            <a:extLst>
              <a:ext uri="{FF2B5EF4-FFF2-40B4-BE49-F238E27FC236}">
                <a16:creationId xmlns:a16="http://schemas.microsoft.com/office/drawing/2014/main" id="{786C3832-DF07-870B-1507-F8E4AF4884D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420DB3-A358-6851-B5C2-8E74D19A3094}"/>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57175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06245-5C76-0C7D-5B67-52541C56AB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012E48C-945D-E826-7B4B-0E81E26E32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AC56125-F63E-B960-A384-13145D14F342}"/>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5" name="Footer Placeholder 4">
            <a:extLst>
              <a:ext uri="{FF2B5EF4-FFF2-40B4-BE49-F238E27FC236}">
                <a16:creationId xmlns:a16="http://schemas.microsoft.com/office/drawing/2014/main" id="{C9E3F5EB-F437-3121-3846-15F0C5A166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47D1E3-3AD0-2D23-05AA-B30E7F7A18FF}"/>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125152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A500C2F6-D871-1FE9-855A-BE69E0B6F77C}"/>
              </a:ext>
            </a:extLst>
          </p:cNvPr>
          <p:cNvSpPr>
            <a:spLocks noGrp="1"/>
          </p:cNvSpPr>
          <p:nvPr>
            <p:ph type="dt" sz="half" idx="10"/>
          </p:nvPr>
        </p:nvSpPr>
        <p:spPr/>
        <p:txBody>
          <a:bodyPr/>
          <a:lstStyle>
            <a:lvl1pPr>
              <a:defRPr smtClean="0"/>
            </a:lvl1pPr>
          </a:lstStyle>
          <a:p>
            <a:pPr>
              <a:defRPr/>
            </a:pPr>
            <a:fld id="{33407A4E-5C9A-4367-A18E-0AF3034072A0}" type="datetime1">
              <a:rPr lang="en-US" altLang="en-US"/>
              <a:pPr>
                <a:defRPr/>
              </a:pPr>
              <a:t>5/23/2023</a:t>
            </a:fld>
            <a:endParaRPr lang="en-US" altLang="en-US"/>
          </a:p>
        </p:txBody>
      </p:sp>
      <p:sp>
        <p:nvSpPr>
          <p:cNvPr id="4" name="Footer Placeholder 4">
            <a:extLst>
              <a:ext uri="{FF2B5EF4-FFF2-40B4-BE49-F238E27FC236}">
                <a16:creationId xmlns:a16="http://schemas.microsoft.com/office/drawing/2014/main" id="{96066B33-E297-F6EF-E085-745ABCEFA5C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F0993AC-9792-587E-3224-7BC9F73935A4}"/>
              </a:ext>
            </a:extLst>
          </p:cNvPr>
          <p:cNvSpPr>
            <a:spLocks noGrp="1"/>
          </p:cNvSpPr>
          <p:nvPr>
            <p:ph type="sldNum" sz="quarter" idx="12"/>
          </p:nvPr>
        </p:nvSpPr>
        <p:spPr>
          <a:xfrm>
            <a:off x="0" y="6492876"/>
            <a:ext cx="609600" cy="365125"/>
          </a:xfrm>
        </p:spPr>
        <p:txBody>
          <a:bodyPr/>
          <a:lstStyle>
            <a:lvl1pPr>
              <a:defRPr smtClean="0">
                <a:solidFill>
                  <a:schemeClr val="bg1"/>
                </a:solidFill>
              </a:defRPr>
            </a:lvl1pPr>
          </a:lstStyle>
          <a:p>
            <a:pPr>
              <a:defRPr/>
            </a:pPr>
            <a:fld id="{BD64A6C5-EACB-4618-938D-EFA5B5B319D3}" type="slidenum">
              <a:rPr lang="en-US" altLang="en-US"/>
              <a:pPr>
                <a:defRPr/>
              </a:pPr>
              <a:t>‹#›</a:t>
            </a:fld>
            <a:endParaRPr lang="en-US" altLang="en-US"/>
          </a:p>
        </p:txBody>
      </p:sp>
    </p:spTree>
    <p:extLst>
      <p:ext uri="{BB962C8B-B14F-4D97-AF65-F5344CB8AC3E}">
        <p14:creationId xmlns:p14="http://schemas.microsoft.com/office/powerpoint/2010/main" val="257174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63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7">
            <a:extLst>
              <a:ext uri="{FF2B5EF4-FFF2-40B4-BE49-F238E27FC236}">
                <a16:creationId xmlns:a16="http://schemas.microsoft.com/office/drawing/2014/main" id="{0E964A75-0AAC-3248-835A-F221E73F222C}"/>
              </a:ext>
            </a:extLst>
          </p:cNvPr>
          <p:cNvSpPr>
            <a:spLocks noGrp="1" noChangeArrowheads="1"/>
          </p:cNvSpPr>
          <p:nvPr>
            <p:ph type="dt" sz="half" idx="10"/>
          </p:nvPr>
        </p:nvSpPr>
        <p:spPr>
          <a:ln/>
        </p:spPr>
        <p:txBody>
          <a:bodyPr/>
          <a:lstStyle>
            <a:lvl1pPr>
              <a:defRPr/>
            </a:lvl1pPr>
          </a:lstStyle>
          <a:p>
            <a:pPr>
              <a:defRPr/>
            </a:pPr>
            <a:fld id="{D9D1A05D-2FE5-4041-8B00-82F34058A5D9}" type="datetime5">
              <a:rPr lang="en-GB"/>
              <a:pPr>
                <a:defRPr/>
              </a:pPr>
              <a:t>23-May-23</a:t>
            </a:fld>
            <a:endParaRPr lang="en-GB"/>
          </a:p>
        </p:txBody>
      </p:sp>
      <p:sp>
        <p:nvSpPr>
          <p:cNvPr id="4" name="Rectangle 18">
            <a:extLst>
              <a:ext uri="{FF2B5EF4-FFF2-40B4-BE49-F238E27FC236}">
                <a16:creationId xmlns:a16="http://schemas.microsoft.com/office/drawing/2014/main" id="{5FEB645A-187A-864A-ADEF-9E175EA37E87}"/>
              </a:ext>
            </a:extLst>
          </p:cNvPr>
          <p:cNvSpPr>
            <a:spLocks noGrp="1" noChangeArrowheads="1"/>
          </p:cNvSpPr>
          <p:nvPr>
            <p:ph type="ftr" sz="quarter" idx="11"/>
          </p:nvPr>
        </p:nvSpPr>
        <p:spPr>
          <a:ln/>
        </p:spPr>
        <p:txBody>
          <a:bodyPr/>
          <a:lstStyle>
            <a:lvl1pPr>
              <a:defRPr/>
            </a:lvl1pPr>
          </a:lstStyle>
          <a:p>
            <a:pPr>
              <a:defRPr/>
            </a:pPr>
            <a:r>
              <a:rPr lang="en-GB"/>
              <a:t>Created by Mr. Lafferty Maths Department</a:t>
            </a:r>
          </a:p>
        </p:txBody>
      </p:sp>
      <p:sp>
        <p:nvSpPr>
          <p:cNvPr id="5" name="Rectangle 19">
            <a:extLst>
              <a:ext uri="{FF2B5EF4-FFF2-40B4-BE49-F238E27FC236}">
                <a16:creationId xmlns:a16="http://schemas.microsoft.com/office/drawing/2014/main" id="{729BAAE9-7EAF-4044-AF1D-0EAB0E21B528}"/>
              </a:ext>
            </a:extLst>
          </p:cNvPr>
          <p:cNvSpPr>
            <a:spLocks noGrp="1" noChangeArrowheads="1"/>
          </p:cNvSpPr>
          <p:nvPr>
            <p:ph type="sldNum" sz="quarter" idx="12"/>
          </p:nvPr>
        </p:nvSpPr>
        <p:spPr>
          <a:ln/>
        </p:spPr>
        <p:txBody>
          <a:bodyPr/>
          <a:lstStyle>
            <a:lvl1pPr>
              <a:defRPr/>
            </a:lvl1pPr>
          </a:lstStyle>
          <a:p>
            <a:fld id="{1B0B55A2-87B0-184C-94EA-070DE924974A}" type="slidenum">
              <a:rPr lang="en-GB" altLang="en-US"/>
              <a:pPr/>
              <a:t>‹#›</a:t>
            </a:fld>
            <a:endParaRPr lang="en-GB" altLang="en-US"/>
          </a:p>
        </p:txBody>
      </p:sp>
    </p:spTree>
    <p:extLst>
      <p:ext uri="{BB962C8B-B14F-4D97-AF65-F5344CB8AC3E}">
        <p14:creationId xmlns:p14="http://schemas.microsoft.com/office/powerpoint/2010/main" val="139139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E9E1-FD30-8621-5FBD-F820C41B39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3A5BAA6-F207-8898-0C18-1DB2FF755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93DF5F-2146-112B-94B7-A5B155841C54}"/>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5" name="Footer Placeholder 4">
            <a:extLst>
              <a:ext uri="{FF2B5EF4-FFF2-40B4-BE49-F238E27FC236}">
                <a16:creationId xmlns:a16="http://schemas.microsoft.com/office/drawing/2014/main" id="{FDBA8BBC-D5D6-D358-C13B-692B7AA08F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A9EAD5-A795-1338-66D5-14B7C9C4F319}"/>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17368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EE08-DEE4-B690-EF30-FC6F13411F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CCFB096-79CB-60BB-82F0-7551DF04C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E5FF1C-96E5-8348-9510-A80748A77026}"/>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5" name="Footer Placeholder 4">
            <a:extLst>
              <a:ext uri="{FF2B5EF4-FFF2-40B4-BE49-F238E27FC236}">
                <a16:creationId xmlns:a16="http://schemas.microsoft.com/office/drawing/2014/main" id="{7FB5FB9F-24A2-2B58-8772-9AF362E2CC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941A9FE-4FA3-7403-DDC8-D547479B1918}"/>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31852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924A-A3B7-915F-F04A-FEE15DF78B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652BEAF-41AF-3CF9-AE2F-6B382CBFA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D478D63-8B06-7688-D23C-6471B5466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ACB7C64-4088-8EC2-E30C-89783F3B559C}"/>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6" name="Footer Placeholder 5">
            <a:extLst>
              <a:ext uri="{FF2B5EF4-FFF2-40B4-BE49-F238E27FC236}">
                <a16:creationId xmlns:a16="http://schemas.microsoft.com/office/drawing/2014/main" id="{D27F31FC-C76B-0519-6719-2F8009E217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20F15DE-BBB3-79B7-7D6A-7B9107D28559}"/>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275802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AA23-B9DB-9FFB-FEE4-866822507EC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1BD844-0622-504F-87BB-B21B50CC1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BFF36-8950-C4ED-8764-7ADC6B3CD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70CD5A5-949E-7AA8-BC1E-55F2CB52A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1D4663-8F66-07B4-E58A-C97B76726B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587A465-F34C-99CC-2927-33802DD3CF54}"/>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8" name="Footer Placeholder 7">
            <a:extLst>
              <a:ext uri="{FF2B5EF4-FFF2-40B4-BE49-F238E27FC236}">
                <a16:creationId xmlns:a16="http://schemas.microsoft.com/office/drawing/2014/main" id="{396A1AC5-B709-78AA-D322-9D4CD4424E6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F61943-83DC-99B3-534E-909293438547}"/>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418910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5AF6-CDFD-93CF-09B9-FBD60CCB5BE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4D4C659-5225-DD61-094C-4242AB19AF69}"/>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4" name="Footer Placeholder 3">
            <a:extLst>
              <a:ext uri="{FF2B5EF4-FFF2-40B4-BE49-F238E27FC236}">
                <a16:creationId xmlns:a16="http://schemas.microsoft.com/office/drawing/2014/main" id="{69BA8F51-8890-4E53-890A-C44E8705972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705CB0D-D081-BFED-B660-87F652F8104F}"/>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65759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66B50-D2AA-A3C8-EFE7-4FD665F3ADD0}"/>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3" name="Footer Placeholder 2">
            <a:extLst>
              <a:ext uri="{FF2B5EF4-FFF2-40B4-BE49-F238E27FC236}">
                <a16:creationId xmlns:a16="http://schemas.microsoft.com/office/drawing/2014/main" id="{2652BFE1-193F-29F6-096D-DE7CF093F8E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198A155-901D-05A7-66C2-7A5AA416904C}"/>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137555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5865-187F-75E7-757E-E78C19783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049ED8E-0FB5-D4E4-BD6F-D4F5BAE49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7718778-20AE-4A78-FAA2-0A12908ED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9B6AF-4A44-C14C-6053-D9B8504B706F}"/>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6" name="Footer Placeholder 5">
            <a:extLst>
              <a:ext uri="{FF2B5EF4-FFF2-40B4-BE49-F238E27FC236}">
                <a16:creationId xmlns:a16="http://schemas.microsoft.com/office/drawing/2014/main" id="{8D1F64FE-DAC0-1FEE-CB97-9998D81FC81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3C786F3-F415-A15D-A330-5909FC0B0B68}"/>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2500992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9D86-C8BC-D079-100F-77A4A485D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B130CCB-24BD-AD55-3193-8F6634579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48BB008-62B1-EB46-F221-F3C187AEB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4664D-0B66-0999-3A02-C14EBC8D2636}"/>
              </a:ext>
            </a:extLst>
          </p:cNvPr>
          <p:cNvSpPr>
            <a:spLocks noGrp="1"/>
          </p:cNvSpPr>
          <p:nvPr>
            <p:ph type="dt" sz="half" idx="10"/>
          </p:nvPr>
        </p:nvSpPr>
        <p:spPr/>
        <p:txBody>
          <a:bodyPr/>
          <a:lstStyle/>
          <a:p>
            <a:fld id="{B2D3AE22-69FA-4734-8C5C-FDC4BEEC7BC3}" type="datetimeFigureOut">
              <a:rPr lang="en-AU" smtClean="0"/>
              <a:t>23/05/2023</a:t>
            </a:fld>
            <a:endParaRPr lang="en-AU"/>
          </a:p>
        </p:txBody>
      </p:sp>
      <p:sp>
        <p:nvSpPr>
          <p:cNvPr id="6" name="Footer Placeholder 5">
            <a:extLst>
              <a:ext uri="{FF2B5EF4-FFF2-40B4-BE49-F238E27FC236}">
                <a16:creationId xmlns:a16="http://schemas.microsoft.com/office/drawing/2014/main" id="{2C0258E7-9006-CF5D-062E-32523A08B9D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A59C498-E931-6CBC-11FC-0A0C468BD766}"/>
              </a:ext>
            </a:extLst>
          </p:cNvPr>
          <p:cNvSpPr>
            <a:spLocks noGrp="1"/>
          </p:cNvSpPr>
          <p:nvPr>
            <p:ph type="sldNum" sz="quarter" idx="12"/>
          </p:nvPr>
        </p:nvSpPr>
        <p:spPr/>
        <p:txBody>
          <a:bodyPr/>
          <a:lstStyle/>
          <a:p>
            <a:fld id="{A94EFBA3-15AA-43FB-958B-DAA0DEA8927B}" type="slidenum">
              <a:rPr lang="en-AU" smtClean="0"/>
              <a:t>‹#›</a:t>
            </a:fld>
            <a:endParaRPr lang="en-AU"/>
          </a:p>
        </p:txBody>
      </p:sp>
    </p:spTree>
    <p:extLst>
      <p:ext uri="{BB962C8B-B14F-4D97-AF65-F5344CB8AC3E}">
        <p14:creationId xmlns:p14="http://schemas.microsoft.com/office/powerpoint/2010/main" val="275874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CE0F4-BB19-4FB4-3F3C-67F79F901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D34F87-BAA7-D8EF-AAF4-9186349B9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9CEBD2-216E-588D-F9FC-CC2447636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3AE22-69FA-4734-8C5C-FDC4BEEC7BC3}" type="datetimeFigureOut">
              <a:rPr lang="en-AU" smtClean="0"/>
              <a:t>23/05/2023</a:t>
            </a:fld>
            <a:endParaRPr lang="en-AU"/>
          </a:p>
        </p:txBody>
      </p:sp>
      <p:sp>
        <p:nvSpPr>
          <p:cNvPr id="5" name="Footer Placeholder 4">
            <a:extLst>
              <a:ext uri="{FF2B5EF4-FFF2-40B4-BE49-F238E27FC236}">
                <a16:creationId xmlns:a16="http://schemas.microsoft.com/office/drawing/2014/main" id="{C7C52311-BB49-C2A4-0177-7BBB0839F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5534525-AEAA-8487-C55B-6096D62585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FBA3-15AA-43FB-958B-DAA0DEA8927B}" type="slidenum">
              <a:rPr lang="en-AU" smtClean="0"/>
              <a:t>‹#›</a:t>
            </a:fld>
            <a:endParaRPr lang="en-AU"/>
          </a:p>
        </p:txBody>
      </p:sp>
    </p:spTree>
    <p:extLst>
      <p:ext uri="{BB962C8B-B14F-4D97-AF65-F5344CB8AC3E}">
        <p14:creationId xmlns:p14="http://schemas.microsoft.com/office/powerpoint/2010/main" val="337492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eacher.desmos.com/activitybuilder/custom/5e7551522cfdb40bc427ffab?collections=5e7583112425277414fdc1b1" TargetMode="External"/><Relationship Id="rId3" Type="http://schemas.openxmlformats.org/officeDocument/2006/relationships/hyperlink" Target="https://create.kahoot.it/details/90c1dfaa-a467-4032-9b68-31a537aa05cd" TargetMode="External"/><Relationship Id="rId7" Type="http://schemas.openxmlformats.org/officeDocument/2006/relationships/hyperlink" Target="https://teacher.desmos.com/activitybuilder/custom/6062d6020bd0ae4e278d1efa" TargetMode="External"/><Relationship Id="rId2" Type="http://schemas.openxmlformats.org/officeDocument/2006/relationships/hyperlink" Target="https://www.transum.org/Software/SW/Starter_of_the_day/starter_April20.ASP" TargetMode="External"/><Relationship Id="rId1" Type="http://schemas.openxmlformats.org/officeDocument/2006/relationships/slideLayout" Target="../slideLayouts/slideLayout1.xml"/><Relationship Id="rId6" Type="http://schemas.openxmlformats.org/officeDocument/2006/relationships/hyperlink" Target="https://create.kahoot.it/details/082f61cb-bdff-4d42-a316-f982f506f9a3" TargetMode="External"/><Relationship Id="rId5" Type="http://schemas.openxmlformats.org/officeDocument/2006/relationships/hyperlink" Target="https://create.kahoot.it/details/00af65e5-2629-49b2-a08e-228a95bd8e91" TargetMode="External"/><Relationship Id="rId4" Type="http://schemas.openxmlformats.org/officeDocument/2006/relationships/hyperlink" Target="https://create.kahoot.it/details/729869f7-ce64-45fe-a93f-1b7251a6f78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4.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8.emf"/><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18" Type="http://schemas.openxmlformats.org/officeDocument/2006/relationships/oleObject" Target="../embeddings/oleObject8.bin"/><Relationship Id="rId3" Type="http://schemas.openxmlformats.org/officeDocument/2006/relationships/image" Target="../media/image3.png"/><Relationship Id="rId21" Type="http://schemas.openxmlformats.org/officeDocument/2006/relationships/image" Target="../media/image12.emf"/><Relationship Id="rId7" Type="http://schemas.openxmlformats.org/officeDocument/2006/relationships/image" Target="../media/image5.wmf"/><Relationship Id="rId12" Type="http://schemas.openxmlformats.org/officeDocument/2006/relationships/oleObject" Target="../embeddings/oleObject5.bin"/><Relationship Id="rId17" Type="http://schemas.openxmlformats.org/officeDocument/2006/relationships/image" Target="../media/image10.wmf"/><Relationship Id="rId2" Type="http://schemas.openxmlformats.org/officeDocument/2006/relationships/notesSlide" Target="../notesSlides/notesSlide1.xml"/><Relationship Id="rId16" Type="http://schemas.openxmlformats.org/officeDocument/2006/relationships/oleObject" Target="../embeddings/oleObject7.bin"/><Relationship Id="rId20" Type="http://schemas.openxmlformats.org/officeDocument/2006/relationships/image" Target="../media/image11.wmf"/><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slide" Target="slide11.xml"/><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15.png"/><Relationship Id="rId5" Type="http://schemas.openxmlformats.org/officeDocument/2006/relationships/slide" Target="slide19.xml"/><Relationship Id="rId10" Type="http://schemas.openxmlformats.org/officeDocument/2006/relationships/slide" Target="slide9.xml"/><Relationship Id="rId4" Type="http://schemas.openxmlformats.org/officeDocument/2006/relationships/slide" Target="slide12.xml"/><Relationship Id="rId9" Type="http://schemas.openxmlformats.org/officeDocument/2006/relationships/slide" Target="slide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DDAC-32C5-B719-C4B3-E82721B61B42}"/>
              </a:ext>
            </a:extLst>
          </p:cNvPr>
          <p:cNvSpPr>
            <a:spLocks noGrp="1"/>
          </p:cNvSpPr>
          <p:nvPr>
            <p:ph type="ctrTitle"/>
          </p:nvPr>
        </p:nvSpPr>
        <p:spPr>
          <a:xfrm>
            <a:off x="1747934" y="730477"/>
            <a:ext cx="9144000" cy="837066"/>
          </a:xfrm>
        </p:spPr>
        <p:txBody>
          <a:bodyPr>
            <a:normAutofit fontScale="90000"/>
          </a:bodyPr>
          <a:lstStyle/>
          <a:p>
            <a:r>
              <a:rPr lang="en-US" dirty="0"/>
              <a:t>Chapter 5 Revision</a:t>
            </a:r>
            <a:endParaRPr lang="en-AU" dirty="0"/>
          </a:p>
        </p:txBody>
      </p:sp>
      <p:sp>
        <p:nvSpPr>
          <p:cNvPr id="5" name="TextBox 4">
            <a:extLst>
              <a:ext uri="{FF2B5EF4-FFF2-40B4-BE49-F238E27FC236}">
                <a16:creationId xmlns:a16="http://schemas.microsoft.com/office/drawing/2014/main" id="{50779BFB-70C1-1B5F-B6BE-2BBA021A4C5D}"/>
              </a:ext>
            </a:extLst>
          </p:cNvPr>
          <p:cNvSpPr txBox="1"/>
          <p:nvPr/>
        </p:nvSpPr>
        <p:spPr>
          <a:xfrm>
            <a:off x="0" y="2866759"/>
            <a:ext cx="12192000" cy="3970318"/>
          </a:xfrm>
          <a:prstGeom prst="rect">
            <a:avLst/>
          </a:prstGeom>
          <a:noFill/>
        </p:spPr>
        <p:txBody>
          <a:bodyPr wrap="square">
            <a:spAutoFit/>
          </a:bodyPr>
          <a:lstStyle/>
          <a:p>
            <a:r>
              <a:rPr lang="en-AU" dirty="0">
                <a:hlinkClick r:id="rId2"/>
              </a:rPr>
              <a:t>https://www.transum.org/Software/SW/Starter_of_the_day/starter_April20</a:t>
            </a:r>
            <a:r>
              <a:rPr lang="en-AU">
                <a:hlinkClick r:id="rId2"/>
              </a:rPr>
              <a:t>.ASP</a:t>
            </a:r>
            <a:endParaRPr lang="en-AU"/>
          </a:p>
          <a:p>
            <a:endParaRPr lang="en-AU" dirty="0"/>
          </a:p>
          <a:p>
            <a:r>
              <a:rPr lang="en-US" dirty="0">
                <a:hlinkClick r:id="rId3"/>
              </a:rPr>
              <a:t>https://create.kahoot.it/details/90c1dfaa-a467-4032-9b68-31a537aa05cd</a:t>
            </a:r>
            <a:endParaRPr lang="en-US" dirty="0"/>
          </a:p>
          <a:p>
            <a:endParaRPr lang="en-AU" dirty="0"/>
          </a:p>
          <a:p>
            <a:r>
              <a:rPr lang="en-US" dirty="0">
                <a:hlinkClick r:id="rId4"/>
              </a:rPr>
              <a:t>https://create.kahoot.it/details/729869f7-ce64-45fe-a93f-1b7251a6f789</a:t>
            </a:r>
            <a:endParaRPr lang="en-US" dirty="0"/>
          </a:p>
          <a:p>
            <a:endParaRPr lang="en-AU" dirty="0"/>
          </a:p>
          <a:p>
            <a:r>
              <a:rPr lang="en-US" dirty="0">
                <a:hlinkClick r:id="rId5"/>
              </a:rPr>
              <a:t>https://create.kahoot.it/details/00af65e5-2629-49b2-a08e-228a95bd8e91</a:t>
            </a:r>
            <a:endParaRPr lang="en-US" dirty="0"/>
          </a:p>
          <a:p>
            <a:endParaRPr lang="en-AU" dirty="0"/>
          </a:p>
          <a:p>
            <a:r>
              <a:rPr lang="en-US" dirty="0">
                <a:hlinkClick r:id="rId6"/>
              </a:rPr>
              <a:t>https://create.kahoot.it/details/082f61cb-bdff-4d42-a316-f982f506f9a3</a:t>
            </a:r>
            <a:endParaRPr lang="en-US" dirty="0"/>
          </a:p>
          <a:p>
            <a:endParaRPr lang="en-AU" dirty="0"/>
          </a:p>
          <a:p>
            <a:r>
              <a:rPr lang="en-US" dirty="0">
                <a:hlinkClick r:id="rId7"/>
              </a:rPr>
              <a:t>https://teacher.desmos.com/activitybuilder/custom/6062d6020bd0ae4e278d1efa</a:t>
            </a:r>
            <a:endParaRPr lang="en-US" dirty="0"/>
          </a:p>
          <a:p>
            <a:endParaRPr lang="en-AU" dirty="0"/>
          </a:p>
          <a:p>
            <a:r>
              <a:rPr lang="en-US" dirty="0">
                <a:hlinkClick r:id="rId8"/>
              </a:rPr>
              <a:t>https://teacher.desmos.com/activitybuilder/custom/5e7551522cfdb40bc427ffab?collections=5e7583112425277414fdc1b1</a:t>
            </a:r>
            <a:endParaRPr lang="en-US" dirty="0"/>
          </a:p>
          <a:p>
            <a:endParaRPr lang="en-US" dirty="0"/>
          </a:p>
        </p:txBody>
      </p:sp>
    </p:spTree>
    <p:extLst>
      <p:ext uri="{BB962C8B-B14F-4D97-AF65-F5344CB8AC3E}">
        <p14:creationId xmlns:p14="http://schemas.microsoft.com/office/powerpoint/2010/main" val="400603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C8A10BE-45C1-BE3E-ED5A-4AF651BFA3CE}"/>
              </a:ext>
            </a:extLst>
          </p:cNvPr>
          <p:cNvSpPr>
            <a:spLocks noGrp="1" noChangeArrowheads="1"/>
          </p:cNvSpPr>
          <p:nvPr>
            <p:ph type="title"/>
          </p:nvPr>
        </p:nvSpPr>
        <p:spPr/>
        <p:txBody>
          <a:bodyPr/>
          <a:lstStyle/>
          <a:p>
            <a:pPr eaLnBrk="1" hangingPunct="1">
              <a:defRPr/>
            </a:pPr>
            <a:r>
              <a:rPr lang="en-US" sz="4000">
                <a:ea typeface="ＭＳ Ｐゴシック" panose="020B0600070205080204" pitchFamily="34" charset="-128"/>
              </a:rPr>
              <a:t>Write an algebraic phrase for these situations</a:t>
            </a:r>
          </a:p>
        </p:txBody>
      </p:sp>
      <p:sp>
        <p:nvSpPr>
          <p:cNvPr id="57347" name="Rectangle 3">
            <a:extLst>
              <a:ext uri="{FF2B5EF4-FFF2-40B4-BE49-F238E27FC236}">
                <a16:creationId xmlns:a16="http://schemas.microsoft.com/office/drawing/2014/main" id="{68612FBA-C497-236A-DEF3-0DFBFE6D9A0F}"/>
              </a:ext>
            </a:extLst>
          </p:cNvPr>
          <p:cNvSpPr>
            <a:spLocks noGrp="1"/>
          </p:cNvSpPr>
          <p:nvPr>
            <p:ph type="body" idx="1"/>
          </p:nvPr>
        </p:nvSpPr>
        <p:spPr>
          <a:xfrm>
            <a:off x="402167" y="1526117"/>
            <a:ext cx="11338984" cy="4572000"/>
          </a:xfrm>
        </p:spPr>
        <p:txBody>
          <a:bodyPr/>
          <a:lstStyle/>
          <a:p>
            <a:pPr marL="609585" indent="-609585">
              <a:buFont typeface="Wingdings" panose="05000000000000000000" pitchFamily="2" charset="2"/>
              <a:buAutoNum type="arabicPeriod"/>
            </a:pPr>
            <a:r>
              <a:rPr lang="en-US" altLang="en-US"/>
              <a:t>A car was traveling 35 miles per hour for a number of hours.</a:t>
            </a:r>
          </a:p>
          <a:p>
            <a:pPr marL="609585" indent="-609585">
              <a:buFont typeface="Wingdings" panose="05000000000000000000" pitchFamily="2" charset="2"/>
              <a:buAutoNum type="arabicPeriod"/>
            </a:pPr>
            <a:r>
              <a:rPr lang="en-US" altLang="en-US"/>
              <a:t>Bob ran 7 times a week for a number of weeks.</a:t>
            </a:r>
          </a:p>
          <a:p>
            <a:pPr marL="609585" indent="-609585">
              <a:buFont typeface="Wingdings" panose="05000000000000000000" pitchFamily="2" charset="2"/>
              <a:buAutoNum type="arabicPeriod"/>
            </a:pPr>
            <a:r>
              <a:rPr lang="en-US" altLang="en-US"/>
              <a:t>The plumber added an extra $35 to her bill.</a:t>
            </a:r>
          </a:p>
          <a:p>
            <a:pPr marL="609585" indent="-609585">
              <a:buFont typeface="Wingdings" panose="05000000000000000000" pitchFamily="2" charset="2"/>
              <a:buAutoNum type="arabicPeriod"/>
            </a:pPr>
            <a:r>
              <a:rPr lang="en-US" altLang="en-US"/>
              <a:t>Thirty-five fewer people came than the number expected.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p:nvPr/>
        </p:nvSpPr>
        <p:spPr>
          <a:xfrm>
            <a:off x="8075525" y="263770"/>
            <a:ext cx="2496010" cy="442500"/>
          </a:xfrm>
          <a:prstGeom prst="roundRect">
            <a:avLst>
              <a:gd name="adj" fmla="val 7082"/>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41450">
              <a:defRPr/>
            </a:pPr>
            <a:fld id="{6F1F6AC6-1D64-45EE-A157-703D61577F9D}" type="datetime4">
              <a:rPr lang="en-GB" sz="2031">
                <a:solidFill>
                  <a:prstClr val="black"/>
                </a:solidFill>
                <a:latin typeface="Arial" panose="020B0604020202020204" pitchFamily="34" charset="0"/>
                <a:cs typeface="Arial" panose="020B0604020202020204" pitchFamily="34" charset="0"/>
              </a:rPr>
              <a:pPr algn="ctr" defTabSz="441450">
                <a:defRPr/>
              </a:pPr>
              <a:t>23 May 2023</a:t>
            </a:fld>
            <a:endParaRPr lang="en-GB" sz="2031" dirty="0">
              <a:solidFill>
                <a:prstClr val="black"/>
              </a:solidFill>
              <a:latin typeface="Arial" panose="020B0604020202020204" pitchFamily="34" charset="0"/>
              <a:cs typeface="Arial" panose="020B0604020202020204" pitchFamily="34" charset="0"/>
            </a:endParaRPr>
          </a:p>
        </p:txBody>
      </p:sp>
      <p:sp>
        <p:nvSpPr>
          <p:cNvPr id="6" name="Pentagon 5">
            <a:extLst>
              <a:ext uri="{FF2B5EF4-FFF2-40B4-BE49-F238E27FC236}">
                <a16:creationId xmlns:a16="http://schemas.microsoft.com/office/drawing/2014/main" id="{B53FDE9D-41A1-42CC-A12D-4CAF8E00C17D}"/>
              </a:ext>
            </a:extLst>
          </p:cNvPr>
          <p:cNvSpPr/>
          <p:nvPr/>
        </p:nvSpPr>
        <p:spPr>
          <a:xfrm>
            <a:off x="1852901" y="401635"/>
            <a:ext cx="2430391" cy="2430391"/>
          </a:xfrm>
          <a:prstGeom prst="pentagon">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Rounded Rectangle 1">
            <a:extLst>
              <a:ext uri="{FF2B5EF4-FFF2-40B4-BE49-F238E27FC236}">
                <a16:creationId xmlns:a16="http://schemas.microsoft.com/office/drawing/2014/main" id="{273CD5E6-A0D5-48C2-B8B8-8C755913EB31}"/>
              </a:ext>
            </a:extLst>
          </p:cNvPr>
          <p:cNvSpPr/>
          <p:nvPr/>
        </p:nvSpPr>
        <p:spPr>
          <a:xfrm>
            <a:off x="3712030" y="1621063"/>
            <a:ext cx="4767943" cy="1224832"/>
          </a:xfrm>
          <a:prstGeom prst="roundRect">
            <a:avLst/>
          </a:prstGeom>
          <a:ln w="28575"/>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441450">
              <a:defRPr/>
            </a:pPr>
            <a:r>
              <a:rPr lang="en-GB" sz="2769" b="1" u="sng" dirty="0">
                <a:solidFill>
                  <a:prstClr val="black"/>
                </a:solidFill>
                <a:latin typeface="Arial" panose="020B0604020202020204" pitchFamily="34" charset="0"/>
                <a:cs typeface="Arial" panose="020B0604020202020204" pitchFamily="34" charset="0"/>
              </a:rPr>
              <a:t>Plotting Linear Graphs:</a:t>
            </a:r>
          </a:p>
          <a:p>
            <a:pPr algn="ctr" defTabSz="441450">
              <a:defRPr/>
            </a:pPr>
            <a:r>
              <a:rPr lang="en-GB" sz="2769" b="1" u="sng" dirty="0">
                <a:solidFill>
                  <a:prstClr val="black"/>
                </a:solidFill>
                <a:latin typeface="Arial" panose="020B0604020202020204" pitchFamily="34" charset="0"/>
                <a:cs typeface="Arial" panose="020B0604020202020204" pitchFamily="34" charset="0"/>
              </a:rPr>
              <a:t>Table of Values</a:t>
            </a:r>
            <a:endParaRPr lang="en-GB" sz="2800" b="1" u="sng"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96A4DDF-E451-FC61-2BBF-C45111B75FAC}"/>
              </a:ext>
            </a:extLst>
          </p:cNvPr>
          <p:cNvPicPr>
            <a:picLocks noChangeAspect="1"/>
          </p:cNvPicPr>
          <p:nvPr/>
        </p:nvPicPr>
        <p:blipFill>
          <a:blip r:embed="rId2"/>
          <a:stretch>
            <a:fillRect/>
          </a:stretch>
        </p:blipFill>
        <p:spPr>
          <a:xfrm>
            <a:off x="3133470" y="3054897"/>
            <a:ext cx="5925063" cy="3211089"/>
          </a:xfrm>
          <a:prstGeom prst="rect">
            <a:avLst/>
          </a:prstGeom>
        </p:spPr>
      </p:pic>
    </p:spTree>
    <p:extLst>
      <p:ext uri="{BB962C8B-B14F-4D97-AF65-F5344CB8AC3E}">
        <p14:creationId xmlns:p14="http://schemas.microsoft.com/office/powerpoint/2010/main" val="3162361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AABE0-FB14-B34C-9F1B-7D24F7120F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61646"/>
            <a:ext cx="9144000" cy="6534708"/>
          </a:xfrm>
          <a:prstGeom prst="rect">
            <a:avLst/>
          </a:prstGeom>
        </p:spPr>
      </p:pic>
      <p:pic>
        <p:nvPicPr>
          <p:cNvPr id="1026" name="Picture 2" descr="Remix of &quot;Mr. Slope Man Activity&quot;">
            <a:extLst>
              <a:ext uri="{FF2B5EF4-FFF2-40B4-BE49-F238E27FC236}">
                <a16:creationId xmlns:a16="http://schemas.microsoft.com/office/drawing/2014/main" id="{7F3C8EF0-6571-D78A-6E15-9481D026B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4154489"/>
            <a:ext cx="206692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6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59688E-A477-7849-B404-BBE28C30B9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55081"/>
            <a:ext cx="9144000" cy="6547839"/>
          </a:xfrm>
          <a:prstGeom prst="rect">
            <a:avLst/>
          </a:prstGeom>
        </p:spPr>
      </p:pic>
    </p:spTree>
    <p:extLst>
      <p:ext uri="{BB962C8B-B14F-4D97-AF65-F5344CB8AC3E}">
        <p14:creationId xmlns:p14="http://schemas.microsoft.com/office/powerpoint/2010/main" val="365751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D33D04-0ACD-5542-86FF-551F76CEA9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97201"/>
            <a:ext cx="9144000" cy="6463598"/>
          </a:xfrm>
          <a:prstGeom prst="rect">
            <a:avLst/>
          </a:prstGeom>
        </p:spPr>
      </p:pic>
    </p:spTree>
    <p:extLst>
      <p:ext uri="{BB962C8B-B14F-4D97-AF65-F5344CB8AC3E}">
        <p14:creationId xmlns:p14="http://schemas.microsoft.com/office/powerpoint/2010/main" val="31700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19198-D100-B998-D589-6D2426CF5D31}"/>
              </a:ext>
            </a:extLst>
          </p:cNvPr>
          <p:cNvSpPr txBox="1"/>
          <p:nvPr/>
        </p:nvSpPr>
        <p:spPr>
          <a:xfrm>
            <a:off x="1396591" y="5567771"/>
            <a:ext cx="9697988" cy="461665"/>
          </a:xfrm>
          <a:prstGeom prst="rect">
            <a:avLst/>
          </a:prstGeom>
          <a:solidFill>
            <a:srgbClr val="CCFF99"/>
          </a:solidFill>
          <a:ln w="38100">
            <a:solidFill>
              <a:srgbClr val="00B050"/>
            </a:solidFill>
          </a:ln>
        </p:spPr>
        <p:txBody>
          <a:bodyPr wrap="square" rtlCol="0">
            <a:spAutoFit/>
          </a:bodyPr>
          <a:lstStyle/>
          <a:p>
            <a:pPr algn="ctr"/>
            <a:r>
              <a:rPr lang="en-GB" sz="2400" dirty="0">
                <a:latin typeface="AR CENA" panose="02000000000000000000" pitchFamily="2" charset="0"/>
                <a:cs typeface="Arial" panose="020B0604020202020204" pitchFamily="34" charset="0"/>
              </a:rPr>
              <a:t>Keywords: The intercept slope form Equation  </a:t>
            </a:r>
            <a:r>
              <a:rPr lang="en-GB" sz="2400" dirty="0">
                <a:latin typeface="AR CENA" panose="02000000000000000000" pitchFamily="2" charset="0"/>
                <a:cs typeface="Arial" panose="020B0604020202020204" pitchFamily="34" charset="0"/>
                <a:sym typeface="Wingdings" panose="05000000000000000000" pitchFamily="2" charset="2"/>
              </a:rPr>
              <a:t> y = </a:t>
            </a:r>
            <a:r>
              <a:rPr lang="en-GB" sz="2400" dirty="0" err="1">
                <a:latin typeface="AR CENA" panose="02000000000000000000" pitchFamily="2" charset="0"/>
                <a:cs typeface="Arial" panose="020B0604020202020204" pitchFamily="34" charset="0"/>
                <a:sym typeface="Wingdings" panose="05000000000000000000" pitchFamily="2" charset="2"/>
              </a:rPr>
              <a:t>c+mx</a:t>
            </a:r>
            <a:endParaRPr lang="en-GB" sz="2400" dirty="0">
              <a:latin typeface="AR CENA"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FFE41FAF-4105-6DF7-7A67-6723597F94C3}"/>
              </a:ext>
            </a:extLst>
          </p:cNvPr>
          <p:cNvSpPr txBox="1"/>
          <p:nvPr/>
        </p:nvSpPr>
        <p:spPr>
          <a:xfrm>
            <a:off x="2064524" y="601743"/>
            <a:ext cx="8362121" cy="523220"/>
          </a:xfrm>
          <a:prstGeom prst="rect">
            <a:avLst/>
          </a:prstGeom>
          <a:noFill/>
        </p:spPr>
        <p:txBody>
          <a:bodyPr wrap="square" rtlCol="0">
            <a:spAutoFit/>
          </a:bodyPr>
          <a:lstStyle/>
          <a:p>
            <a:pPr algn="ctr"/>
            <a:r>
              <a:rPr lang="en-GB" sz="2800" b="1" dirty="0">
                <a:solidFill>
                  <a:srgbClr val="0070C0"/>
                </a:solidFill>
                <a:latin typeface="AR CENA" panose="02000000000000000000" pitchFamily="2" charset="0"/>
                <a:ea typeface="Tahoma" panose="020B0604030504040204" pitchFamily="34" charset="0"/>
                <a:cs typeface="Arial" panose="020B0604020202020204" pitchFamily="34" charset="0"/>
              </a:rPr>
              <a:t>General Equation of a Straight Line…</a:t>
            </a:r>
            <a:endParaRPr lang="en-GB" sz="2800" b="1" dirty="0">
              <a:solidFill>
                <a:srgbClr val="0070C0"/>
              </a:solidFill>
              <a:latin typeface="AR CENA" panose="02000000000000000000" pitchFamily="2" charset="0"/>
              <a:ea typeface="Tahoma" panose="020B0604030504040204" pitchFamily="34" charset="0"/>
              <a:cs typeface="Arial" panose="020B0604020202020204" pitchFamily="34" charset="0"/>
              <a:sym typeface="Wingdings" panose="05000000000000000000" pitchFamily="2" charset="2"/>
            </a:endParaRPr>
          </a:p>
        </p:txBody>
      </p:sp>
      <p:sp>
        <p:nvSpPr>
          <p:cNvPr id="5" name="Rectangle 4">
            <a:extLst>
              <a:ext uri="{FF2B5EF4-FFF2-40B4-BE49-F238E27FC236}">
                <a16:creationId xmlns:a16="http://schemas.microsoft.com/office/drawing/2014/main" id="{D26EABFD-7CFF-0D08-9582-7F7DBFFB0DBC}"/>
              </a:ext>
            </a:extLst>
          </p:cNvPr>
          <p:cNvSpPr/>
          <p:nvPr/>
        </p:nvSpPr>
        <p:spPr>
          <a:xfrm>
            <a:off x="702508" y="804563"/>
            <a:ext cx="9724137" cy="2215991"/>
          </a:xfrm>
          <a:prstGeom prst="rect">
            <a:avLst/>
          </a:prstGeom>
          <a:noFill/>
        </p:spPr>
        <p:txBody>
          <a:bodyPr wrap="none" lIns="91440" tIns="45720" rIns="91440" bIns="45720">
            <a:spAutoFit/>
          </a:bodyPr>
          <a:lstStyle/>
          <a:p>
            <a:pPr algn="ctr"/>
            <a:r>
              <a:rPr lang="en-US" sz="13800" b="1" cap="none" spc="0" dirty="0">
                <a:ln w="9525">
                  <a:solidFill>
                    <a:sysClr val="windowText" lastClr="000000"/>
                  </a:solidFill>
                  <a:prstDash val="solid"/>
                </a:ln>
                <a:solidFill>
                  <a:srgbClr val="00B050"/>
                </a:solidFill>
                <a:effectLst>
                  <a:outerShdw blurRad="12700" dist="38100" dir="2700000" algn="tl" rotWithShape="0">
                    <a:schemeClr val="bg1">
                      <a:lumMod val="50000"/>
                    </a:schemeClr>
                  </a:outerShdw>
                </a:effectLst>
                <a:latin typeface="AR CENA" panose="02000000000000000000" pitchFamily="2" charset="0"/>
              </a:rPr>
              <a:t>y </a:t>
            </a:r>
            <a:r>
              <a:rPr lang="en-US" sz="13800" b="1" dirty="0">
                <a:ln w="9525">
                  <a:solidFill>
                    <a:sysClr val="windowText" lastClr="000000"/>
                  </a:solidFill>
                  <a:prstDash val="solid"/>
                </a:ln>
                <a:solidFill>
                  <a:srgbClr val="00B050"/>
                </a:solidFill>
                <a:effectLst>
                  <a:outerShdw blurRad="12700" dist="38100" dir="2700000" algn="tl" rotWithShape="0">
                    <a:schemeClr val="bg1">
                      <a:lumMod val="50000"/>
                    </a:schemeClr>
                  </a:outerShdw>
                </a:effectLst>
                <a:latin typeface="AR CENA" panose="02000000000000000000" pitchFamily="2" charset="0"/>
              </a:rPr>
              <a:t>= c + </a:t>
            </a:r>
            <a:r>
              <a:rPr lang="en-US" sz="13800" b="1" cap="none" spc="0" dirty="0">
                <a:ln w="9525">
                  <a:solidFill>
                    <a:sysClr val="windowText" lastClr="000000"/>
                  </a:solidFill>
                  <a:prstDash val="solid"/>
                </a:ln>
                <a:solidFill>
                  <a:srgbClr val="00B050"/>
                </a:solidFill>
                <a:effectLst>
                  <a:outerShdw blurRad="12700" dist="38100" dir="2700000" algn="tl" rotWithShape="0">
                    <a:schemeClr val="bg1">
                      <a:lumMod val="50000"/>
                    </a:schemeClr>
                  </a:outerShdw>
                </a:effectLst>
                <a:latin typeface="AR CENA" panose="02000000000000000000" pitchFamily="2" charset="0"/>
              </a:rPr>
              <a:t>mx</a:t>
            </a:r>
          </a:p>
        </p:txBody>
      </p:sp>
      <p:sp>
        <p:nvSpPr>
          <p:cNvPr id="6" name="Rectangle 5">
            <a:extLst>
              <a:ext uri="{FF2B5EF4-FFF2-40B4-BE49-F238E27FC236}">
                <a16:creationId xmlns:a16="http://schemas.microsoft.com/office/drawing/2014/main" id="{E4FBC1E1-AC77-3CAC-A613-AC2462F2BFCD}"/>
              </a:ext>
            </a:extLst>
          </p:cNvPr>
          <p:cNvSpPr/>
          <p:nvPr/>
        </p:nvSpPr>
        <p:spPr>
          <a:xfrm>
            <a:off x="7689914" y="818246"/>
            <a:ext cx="1560042" cy="2215991"/>
          </a:xfrm>
          <a:prstGeom prst="rect">
            <a:avLst/>
          </a:prstGeom>
          <a:noFill/>
        </p:spPr>
        <p:txBody>
          <a:bodyPr wrap="none" lIns="91440" tIns="45720" rIns="91440" bIns="45720">
            <a:spAutoFit/>
          </a:bodyPr>
          <a:lstStyle/>
          <a:p>
            <a:pPr algn="ctr"/>
            <a:r>
              <a:rPr lang="en-US" sz="13800" b="1" cap="none" spc="0" dirty="0">
                <a:ln w="9525">
                  <a:solidFill>
                    <a:sysClr val="windowText" lastClr="000000"/>
                  </a:solidFill>
                  <a:prstDash val="solid"/>
                </a:ln>
                <a:solidFill>
                  <a:srgbClr val="FF0000"/>
                </a:solidFill>
                <a:effectLst>
                  <a:outerShdw blurRad="12700" dist="38100" dir="2700000" algn="tl" rotWithShape="0">
                    <a:schemeClr val="bg1">
                      <a:lumMod val="50000"/>
                    </a:schemeClr>
                  </a:outerShdw>
                </a:effectLst>
                <a:latin typeface="AR CENA" panose="02000000000000000000" pitchFamily="2" charset="0"/>
              </a:rPr>
              <a:t>m</a:t>
            </a:r>
          </a:p>
        </p:txBody>
      </p:sp>
      <p:cxnSp>
        <p:nvCxnSpPr>
          <p:cNvPr id="7" name="Straight Arrow Connector 6">
            <a:extLst>
              <a:ext uri="{FF2B5EF4-FFF2-40B4-BE49-F238E27FC236}">
                <a16:creationId xmlns:a16="http://schemas.microsoft.com/office/drawing/2014/main" id="{D7338592-B001-0D0E-6935-E0782E57CA30}"/>
              </a:ext>
            </a:extLst>
          </p:cNvPr>
          <p:cNvCxnSpPr>
            <a:cxnSpLocks/>
          </p:cNvCxnSpPr>
          <p:nvPr/>
        </p:nvCxnSpPr>
        <p:spPr>
          <a:xfrm flipH="1" flipV="1">
            <a:off x="8368768" y="2702447"/>
            <a:ext cx="1064911" cy="539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56C253C-FAD8-FFD7-DC3A-36C94B1665F4}"/>
                  </a:ext>
                </a:extLst>
              </p:cNvPr>
              <p:cNvSpPr txBox="1"/>
              <p:nvPr/>
            </p:nvSpPr>
            <p:spPr>
              <a:xfrm>
                <a:off x="8524068" y="3339245"/>
                <a:ext cx="3155366" cy="1781450"/>
              </a:xfrm>
              <a:prstGeom prst="rect">
                <a:avLst/>
              </a:prstGeom>
              <a:noFill/>
            </p:spPr>
            <p:txBody>
              <a:bodyPr wrap="square" rtlCol="0">
                <a:spAutoFit/>
              </a:bodyPr>
              <a:lstStyle/>
              <a:p>
                <a:pPr algn="ctr"/>
                <a:r>
                  <a:rPr lang="en-GB" sz="2400" dirty="0">
                    <a:latin typeface="AR CENA" panose="02000000000000000000" pitchFamily="2" charset="0"/>
                  </a:rPr>
                  <a:t>The ‘m’ represents the gradient/slope of the line:</a:t>
                </a:r>
              </a:p>
              <a:p>
                <a:pPr algn="ctr"/>
                <a:r>
                  <a:rPr lang="en-GB" sz="2400" b="0" dirty="0">
                    <a:solidFill>
                      <a:srgbClr val="FF0000"/>
                    </a:solidFill>
                  </a:rPr>
                  <a:t>m = </a:t>
                </a:r>
                <a14:m>
                  <m:oMath xmlns:m="http://schemas.openxmlformats.org/officeDocument/2006/math">
                    <m:f>
                      <m:fPr>
                        <m:ctrlPr>
                          <a:rPr lang="en-GB" sz="2400" b="0" i="1" smtClean="0">
                            <a:solidFill>
                              <a:srgbClr val="FF0000"/>
                            </a:solidFill>
                            <a:latin typeface="Cambria Math" panose="02040503050406030204" pitchFamily="18" charset="0"/>
                          </a:rPr>
                        </m:ctrlPr>
                      </m:fPr>
                      <m:num>
                        <m:sSub>
                          <m:sSubPr>
                            <m:ctrlPr>
                              <a:rPr lang="en-GB" sz="2400" b="0" i="1" smtClean="0">
                                <a:solidFill>
                                  <a:srgbClr val="FF0000"/>
                                </a:solidFill>
                                <a:latin typeface="Cambria Math" panose="02040503050406030204" pitchFamily="18" charset="0"/>
                              </a:rPr>
                            </m:ctrlPr>
                          </m:sSubPr>
                          <m:e>
                            <m:r>
                              <a:rPr lang="en-GB" sz="2400" b="0" i="0" smtClean="0">
                                <a:solidFill>
                                  <a:srgbClr val="FF0000"/>
                                </a:solidFill>
                                <a:latin typeface="Cambria Math" panose="02040503050406030204" pitchFamily="18" charset="0"/>
                              </a:rPr>
                              <m:t>𝑦</m:t>
                            </m:r>
                          </m:e>
                          <m:sub>
                            <m:r>
                              <a:rPr lang="en-GB" sz="2400" b="0" i="0" smtClean="0">
                                <a:solidFill>
                                  <a:srgbClr val="FF0000"/>
                                </a:solidFill>
                                <a:latin typeface="Cambria Math" panose="02040503050406030204" pitchFamily="18" charset="0"/>
                              </a:rPr>
                              <m:t>2</m:t>
                            </m:r>
                          </m:sub>
                        </m:sSub>
                        <m:r>
                          <a:rPr lang="en-GB" sz="2400" b="0" i="0" smtClean="0">
                            <a:solidFill>
                              <a:srgbClr val="FF0000"/>
                            </a:solidFill>
                            <a:latin typeface="Cambria Math" panose="02040503050406030204" pitchFamily="18" charset="0"/>
                          </a:rPr>
                          <m:t>−</m:t>
                        </m:r>
                        <m:sSub>
                          <m:sSubPr>
                            <m:ctrlPr>
                              <a:rPr lang="en-GB" sz="2400" b="0" i="1" smtClean="0">
                                <a:solidFill>
                                  <a:srgbClr val="FF0000"/>
                                </a:solidFill>
                                <a:latin typeface="Cambria Math" panose="02040503050406030204" pitchFamily="18" charset="0"/>
                              </a:rPr>
                            </m:ctrlPr>
                          </m:sSubPr>
                          <m:e>
                            <m:r>
                              <a:rPr lang="en-GB" sz="2400" b="0" i="0" smtClean="0">
                                <a:solidFill>
                                  <a:srgbClr val="FF0000"/>
                                </a:solidFill>
                                <a:latin typeface="Cambria Math" panose="02040503050406030204" pitchFamily="18" charset="0"/>
                              </a:rPr>
                              <m:t>𝑦</m:t>
                            </m:r>
                          </m:e>
                          <m:sub>
                            <m:r>
                              <a:rPr lang="en-GB" sz="2400" b="0" i="0" smtClean="0">
                                <a:solidFill>
                                  <a:srgbClr val="FF0000"/>
                                </a:solidFill>
                                <a:latin typeface="Cambria Math" panose="02040503050406030204" pitchFamily="18" charset="0"/>
                              </a:rPr>
                              <m:t>1</m:t>
                            </m:r>
                          </m:sub>
                        </m:sSub>
                      </m:num>
                      <m:den>
                        <m:sSub>
                          <m:sSubPr>
                            <m:ctrlPr>
                              <a:rPr lang="en-GB" sz="2400" b="0" i="1" smtClean="0">
                                <a:solidFill>
                                  <a:srgbClr val="FF0000"/>
                                </a:solidFill>
                                <a:latin typeface="Cambria Math" panose="02040503050406030204" pitchFamily="18" charset="0"/>
                              </a:rPr>
                            </m:ctrlPr>
                          </m:sSubPr>
                          <m:e>
                            <m:r>
                              <a:rPr lang="en-GB" sz="2400" b="0" i="0" smtClean="0">
                                <a:solidFill>
                                  <a:srgbClr val="FF0000"/>
                                </a:solidFill>
                                <a:latin typeface="Cambria Math" panose="02040503050406030204" pitchFamily="18" charset="0"/>
                              </a:rPr>
                              <m:t>𝑥</m:t>
                            </m:r>
                          </m:e>
                          <m:sub>
                            <m:r>
                              <a:rPr lang="en-GB" sz="2400" b="0" i="0" smtClean="0">
                                <a:solidFill>
                                  <a:srgbClr val="FF0000"/>
                                </a:solidFill>
                                <a:latin typeface="Cambria Math" panose="02040503050406030204" pitchFamily="18" charset="0"/>
                              </a:rPr>
                              <m:t>2</m:t>
                            </m:r>
                          </m:sub>
                        </m:sSub>
                        <m:r>
                          <a:rPr lang="en-GB" sz="2400" b="0" i="0" smtClean="0">
                            <a:solidFill>
                              <a:srgbClr val="FF0000"/>
                            </a:solidFill>
                            <a:latin typeface="Cambria Math" panose="02040503050406030204" pitchFamily="18" charset="0"/>
                          </a:rPr>
                          <m:t>−</m:t>
                        </m:r>
                        <m:sSub>
                          <m:sSubPr>
                            <m:ctrlPr>
                              <a:rPr lang="en-GB" sz="2400" b="0" i="1" smtClean="0">
                                <a:solidFill>
                                  <a:srgbClr val="FF0000"/>
                                </a:solidFill>
                                <a:latin typeface="Cambria Math" panose="02040503050406030204" pitchFamily="18" charset="0"/>
                              </a:rPr>
                            </m:ctrlPr>
                          </m:sSubPr>
                          <m:e>
                            <m:r>
                              <a:rPr lang="en-GB" sz="2400" b="0" i="0" smtClean="0">
                                <a:solidFill>
                                  <a:srgbClr val="FF0000"/>
                                </a:solidFill>
                                <a:latin typeface="Cambria Math" panose="02040503050406030204" pitchFamily="18" charset="0"/>
                              </a:rPr>
                              <m:t>𝑥</m:t>
                            </m:r>
                          </m:e>
                          <m:sub>
                            <m:r>
                              <a:rPr lang="en-GB" sz="2400" b="0" i="0" smtClean="0">
                                <a:solidFill>
                                  <a:srgbClr val="FF0000"/>
                                </a:solidFill>
                                <a:latin typeface="Cambria Math" panose="02040503050406030204" pitchFamily="18" charset="0"/>
                              </a:rPr>
                              <m:t>1</m:t>
                            </m:r>
                          </m:sub>
                        </m:sSub>
                      </m:den>
                    </m:f>
                  </m:oMath>
                </a14:m>
                <a:endParaRPr lang="en-GB" sz="2400" dirty="0">
                  <a:solidFill>
                    <a:srgbClr val="FF0000"/>
                  </a:solidFill>
                  <a:latin typeface="AR CENA" panose="02000000000000000000" pitchFamily="2" charset="0"/>
                </a:endParaRPr>
              </a:p>
            </p:txBody>
          </p:sp>
        </mc:Choice>
        <mc:Fallback xmlns="">
          <p:sp>
            <p:nvSpPr>
              <p:cNvPr id="8" name="TextBox 7">
                <a:extLst>
                  <a:ext uri="{FF2B5EF4-FFF2-40B4-BE49-F238E27FC236}">
                    <a16:creationId xmlns:a16="http://schemas.microsoft.com/office/drawing/2014/main" id="{D56C253C-FAD8-FFD7-DC3A-36C94B1665F4}"/>
                  </a:ext>
                </a:extLst>
              </p:cNvPr>
              <p:cNvSpPr txBox="1">
                <a:spLocks noRot="1" noChangeAspect="1" noMove="1" noResize="1" noEditPoints="1" noAdjustHandles="1" noChangeArrowheads="1" noChangeShapeType="1" noTextEdit="1"/>
              </p:cNvSpPr>
              <p:nvPr/>
            </p:nvSpPr>
            <p:spPr>
              <a:xfrm>
                <a:off x="8524068" y="3339245"/>
                <a:ext cx="3155366" cy="1781450"/>
              </a:xfrm>
              <a:prstGeom prst="rect">
                <a:avLst/>
              </a:prstGeom>
              <a:blipFill>
                <a:blip r:embed="rId2"/>
                <a:stretch>
                  <a:fillRect t="-2740" r="-772"/>
                </a:stretch>
              </a:blipFill>
            </p:spPr>
            <p:txBody>
              <a:bodyPr/>
              <a:lstStyle/>
              <a:p>
                <a:r>
                  <a:rPr lang="en-AU">
                    <a:noFill/>
                  </a:rPr>
                  <a:t> </a:t>
                </a:r>
              </a:p>
            </p:txBody>
          </p:sp>
        </mc:Fallback>
      </mc:AlternateContent>
      <p:sp>
        <p:nvSpPr>
          <p:cNvPr id="10" name="Rectangle 9">
            <a:extLst>
              <a:ext uri="{FF2B5EF4-FFF2-40B4-BE49-F238E27FC236}">
                <a16:creationId xmlns:a16="http://schemas.microsoft.com/office/drawing/2014/main" id="{54D5B320-AAB4-92AF-5572-FB5E94F70BAC}"/>
              </a:ext>
            </a:extLst>
          </p:cNvPr>
          <p:cNvSpPr/>
          <p:nvPr/>
        </p:nvSpPr>
        <p:spPr>
          <a:xfrm>
            <a:off x="4198156" y="760663"/>
            <a:ext cx="2941832" cy="2215991"/>
          </a:xfrm>
          <a:prstGeom prst="rect">
            <a:avLst/>
          </a:prstGeom>
          <a:noFill/>
        </p:spPr>
        <p:txBody>
          <a:bodyPr wrap="none" lIns="91440" tIns="45720" rIns="91440" bIns="45720">
            <a:spAutoFit/>
          </a:bodyPr>
          <a:lstStyle/>
          <a:p>
            <a:pPr algn="ctr"/>
            <a:r>
              <a:rPr lang="en-US" sz="13800" b="1" dirty="0">
                <a:ln w="9525">
                  <a:solidFill>
                    <a:sysClr val="windowText" lastClr="000000"/>
                  </a:solidFill>
                  <a:prstDash val="solid"/>
                </a:ln>
                <a:solidFill>
                  <a:srgbClr val="00B0F0"/>
                </a:solidFill>
                <a:effectLst>
                  <a:outerShdw blurRad="12700" dist="38100" dir="2700000" algn="tl" rotWithShape="0">
                    <a:schemeClr val="bg1">
                      <a:lumMod val="50000"/>
                    </a:schemeClr>
                  </a:outerShdw>
                </a:effectLst>
                <a:latin typeface="AR CENA" panose="02000000000000000000" pitchFamily="2" charset="0"/>
              </a:rPr>
              <a:t>c +</a:t>
            </a:r>
            <a:endParaRPr lang="en-US" sz="13800" b="1" cap="none" spc="0" dirty="0">
              <a:ln w="9525">
                <a:solidFill>
                  <a:sysClr val="windowText" lastClr="000000"/>
                </a:solidFill>
                <a:prstDash val="solid"/>
              </a:ln>
              <a:solidFill>
                <a:srgbClr val="00B0F0"/>
              </a:solidFill>
              <a:effectLst>
                <a:outerShdw blurRad="12700" dist="38100" dir="2700000" algn="tl" rotWithShape="0">
                  <a:schemeClr val="bg1">
                    <a:lumMod val="50000"/>
                  </a:schemeClr>
                </a:outerShdw>
              </a:effectLst>
              <a:latin typeface="AR CENA" panose="02000000000000000000" pitchFamily="2" charset="0"/>
            </a:endParaRPr>
          </a:p>
        </p:txBody>
      </p:sp>
      <p:cxnSp>
        <p:nvCxnSpPr>
          <p:cNvPr id="12" name="Straight Arrow Connector 11">
            <a:extLst>
              <a:ext uri="{FF2B5EF4-FFF2-40B4-BE49-F238E27FC236}">
                <a16:creationId xmlns:a16="http://schemas.microsoft.com/office/drawing/2014/main" id="{52CB6357-1E46-2B05-2AA3-8258A46F2005}"/>
              </a:ext>
            </a:extLst>
          </p:cNvPr>
          <p:cNvCxnSpPr>
            <a:cxnSpLocks/>
          </p:cNvCxnSpPr>
          <p:nvPr/>
        </p:nvCxnSpPr>
        <p:spPr>
          <a:xfrm flipV="1">
            <a:off x="3823233" y="2702447"/>
            <a:ext cx="678854" cy="48299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25A22E-E687-2EF1-6A11-7B1ED221C9E3}"/>
              </a:ext>
            </a:extLst>
          </p:cNvPr>
          <p:cNvSpPr txBox="1"/>
          <p:nvPr/>
        </p:nvSpPr>
        <p:spPr>
          <a:xfrm>
            <a:off x="1203871" y="3216684"/>
            <a:ext cx="3341260" cy="1938992"/>
          </a:xfrm>
          <a:prstGeom prst="rect">
            <a:avLst/>
          </a:prstGeom>
          <a:noFill/>
        </p:spPr>
        <p:txBody>
          <a:bodyPr wrap="square" rtlCol="0">
            <a:spAutoFit/>
          </a:bodyPr>
          <a:lstStyle/>
          <a:p>
            <a:pPr algn="ctr"/>
            <a:r>
              <a:rPr lang="en-GB" sz="2400" dirty="0">
                <a:latin typeface="AR CENA" panose="02000000000000000000" pitchFamily="2" charset="0"/>
              </a:rPr>
              <a:t>The ‘c’ represents the y-intercept of the line:</a:t>
            </a:r>
          </a:p>
          <a:p>
            <a:pPr algn="ctr"/>
            <a:r>
              <a:rPr lang="en-GB" sz="2400" b="0" dirty="0">
                <a:solidFill>
                  <a:srgbClr val="FF0000"/>
                </a:solidFill>
                <a:latin typeface="AR CENA" panose="02000000000000000000" pitchFamily="2" charset="0"/>
              </a:rPr>
              <a:t>(where the line crosses the y-axis).</a:t>
            </a:r>
            <a:endParaRPr lang="en-GB" sz="2400" dirty="0">
              <a:solidFill>
                <a:srgbClr val="FF0000"/>
              </a:solidFill>
              <a:latin typeface="AR CENA" panose="02000000000000000000" pitchFamily="2" charset="0"/>
            </a:endParaRPr>
          </a:p>
        </p:txBody>
      </p:sp>
      <p:pic>
        <p:nvPicPr>
          <p:cNvPr id="20" name="Picture 19">
            <a:extLst>
              <a:ext uri="{FF2B5EF4-FFF2-40B4-BE49-F238E27FC236}">
                <a16:creationId xmlns:a16="http://schemas.microsoft.com/office/drawing/2014/main" id="{FB990DD6-AFC8-EF7C-EC3E-F2FBF7B8E22C}"/>
              </a:ext>
            </a:extLst>
          </p:cNvPr>
          <p:cNvPicPr>
            <a:picLocks noChangeAspect="1"/>
          </p:cNvPicPr>
          <p:nvPr/>
        </p:nvPicPr>
        <p:blipFill>
          <a:blip r:embed="rId3"/>
          <a:stretch>
            <a:fillRect/>
          </a:stretch>
        </p:blipFill>
        <p:spPr>
          <a:xfrm>
            <a:off x="4923085" y="2851216"/>
            <a:ext cx="3565429" cy="2600351"/>
          </a:xfrm>
          <a:prstGeom prst="rect">
            <a:avLst/>
          </a:prstGeom>
        </p:spPr>
      </p:pic>
      <p:sp>
        <p:nvSpPr>
          <p:cNvPr id="16" name="TextBox 15">
            <a:extLst>
              <a:ext uri="{FF2B5EF4-FFF2-40B4-BE49-F238E27FC236}">
                <a16:creationId xmlns:a16="http://schemas.microsoft.com/office/drawing/2014/main" id="{CD18A28B-9C2D-2918-81CF-85CA8308FBA6}"/>
              </a:ext>
            </a:extLst>
          </p:cNvPr>
          <p:cNvSpPr txBox="1"/>
          <p:nvPr/>
        </p:nvSpPr>
        <p:spPr>
          <a:xfrm>
            <a:off x="1396591" y="858079"/>
            <a:ext cx="1673817" cy="461665"/>
          </a:xfrm>
          <a:prstGeom prst="rect">
            <a:avLst/>
          </a:prstGeom>
          <a:noFill/>
        </p:spPr>
        <p:txBody>
          <a:bodyPr wrap="square" rtlCol="0">
            <a:spAutoFit/>
          </a:bodyPr>
          <a:lstStyle/>
          <a:p>
            <a:r>
              <a:rPr lang="en-US" sz="2400" b="1" dirty="0"/>
              <a:t>y = c + mx</a:t>
            </a:r>
            <a:endParaRPr lang="en-AU" sz="2400" b="1" dirty="0"/>
          </a:p>
        </p:txBody>
      </p:sp>
      <p:pic>
        <p:nvPicPr>
          <p:cNvPr id="19" name="Picture 18">
            <a:extLst>
              <a:ext uri="{FF2B5EF4-FFF2-40B4-BE49-F238E27FC236}">
                <a16:creationId xmlns:a16="http://schemas.microsoft.com/office/drawing/2014/main" id="{E2240EC4-39FD-D21C-C6D1-2C8B06B9C7FE}"/>
              </a:ext>
            </a:extLst>
          </p:cNvPr>
          <p:cNvPicPr>
            <a:picLocks noChangeAspect="1"/>
          </p:cNvPicPr>
          <p:nvPr/>
        </p:nvPicPr>
        <p:blipFill>
          <a:blip r:embed="rId4"/>
          <a:stretch>
            <a:fillRect/>
          </a:stretch>
        </p:blipFill>
        <p:spPr>
          <a:xfrm>
            <a:off x="5986447" y="3352789"/>
            <a:ext cx="219106" cy="152421"/>
          </a:xfrm>
          <a:prstGeom prst="rect">
            <a:avLst/>
          </a:prstGeom>
        </p:spPr>
      </p:pic>
      <p:pic>
        <p:nvPicPr>
          <p:cNvPr id="22" name="Picture 21">
            <a:extLst>
              <a:ext uri="{FF2B5EF4-FFF2-40B4-BE49-F238E27FC236}">
                <a16:creationId xmlns:a16="http://schemas.microsoft.com/office/drawing/2014/main" id="{21F9594C-C553-D97F-B5E5-6DE980F4B153}"/>
              </a:ext>
            </a:extLst>
          </p:cNvPr>
          <p:cNvPicPr>
            <a:picLocks noChangeAspect="1"/>
          </p:cNvPicPr>
          <p:nvPr/>
        </p:nvPicPr>
        <p:blipFill>
          <a:blip r:embed="rId5"/>
          <a:stretch>
            <a:fillRect/>
          </a:stretch>
        </p:blipFill>
        <p:spPr>
          <a:xfrm>
            <a:off x="5514316" y="4190906"/>
            <a:ext cx="171474" cy="181000"/>
          </a:xfrm>
          <a:prstGeom prst="rect">
            <a:avLst/>
          </a:prstGeom>
        </p:spPr>
      </p:pic>
      <p:pic>
        <p:nvPicPr>
          <p:cNvPr id="24" name="Picture 23">
            <a:extLst>
              <a:ext uri="{FF2B5EF4-FFF2-40B4-BE49-F238E27FC236}">
                <a16:creationId xmlns:a16="http://schemas.microsoft.com/office/drawing/2014/main" id="{6940F1E3-116F-DAA9-539D-5A2C8451CF8C}"/>
              </a:ext>
            </a:extLst>
          </p:cNvPr>
          <p:cNvPicPr>
            <a:picLocks noChangeAspect="1"/>
          </p:cNvPicPr>
          <p:nvPr/>
        </p:nvPicPr>
        <p:blipFill>
          <a:blip r:embed="rId6"/>
          <a:stretch>
            <a:fillRect/>
          </a:stretch>
        </p:blipFill>
        <p:spPr>
          <a:xfrm>
            <a:off x="7227887" y="4232748"/>
            <a:ext cx="1037106" cy="256604"/>
          </a:xfrm>
          <a:prstGeom prst="rect">
            <a:avLst/>
          </a:prstGeom>
        </p:spPr>
      </p:pic>
    </p:spTree>
    <p:extLst>
      <p:ext uri="{BB962C8B-B14F-4D97-AF65-F5344CB8AC3E}">
        <p14:creationId xmlns:p14="http://schemas.microsoft.com/office/powerpoint/2010/main" val="2422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down)">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barn(inVertical)">
                                      <p:cBhvr>
                                        <p:cTn id="4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035D74-5EAE-1546-89C5-205D5C5F234F}"/>
              </a:ext>
            </a:extLst>
          </p:cNvPr>
          <p:cNvPicPr>
            <a:picLocks noChangeAspect="1"/>
          </p:cNvPicPr>
          <p:nvPr/>
        </p:nvPicPr>
        <p:blipFill>
          <a:blip r:embed="rId2"/>
          <a:stretch>
            <a:fillRect/>
          </a:stretch>
        </p:blipFill>
        <p:spPr>
          <a:xfrm>
            <a:off x="643467" y="729996"/>
            <a:ext cx="10905066" cy="5398008"/>
          </a:xfrm>
          <a:prstGeom prst="rect">
            <a:avLst/>
          </a:prstGeom>
        </p:spPr>
      </p:pic>
      <p:pic>
        <p:nvPicPr>
          <p:cNvPr id="16" name="Picture 15">
            <a:extLst>
              <a:ext uri="{FF2B5EF4-FFF2-40B4-BE49-F238E27FC236}">
                <a16:creationId xmlns:a16="http://schemas.microsoft.com/office/drawing/2014/main" id="{5487BCC1-6C78-F48F-AAEC-95E501FFF45E}"/>
              </a:ext>
            </a:extLst>
          </p:cNvPr>
          <p:cNvPicPr>
            <a:picLocks noChangeAspect="1"/>
          </p:cNvPicPr>
          <p:nvPr/>
        </p:nvPicPr>
        <p:blipFill>
          <a:blip r:embed="rId3"/>
          <a:stretch>
            <a:fillRect/>
          </a:stretch>
        </p:blipFill>
        <p:spPr>
          <a:xfrm>
            <a:off x="6096000" y="2359779"/>
            <a:ext cx="5494771" cy="3791085"/>
          </a:xfrm>
          <a:prstGeom prst="rect">
            <a:avLst/>
          </a:prstGeom>
        </p:spPr>
      </p:pic>
      <p:pic>
        <p:nvPicPr>
          <p:cNvPr id="19" name="Picture 18">
            <a:extLst>
              <a:ext uri="{FF2B5EF4-FFF2-40B4-BE49-F238E27FC236}">
                <a16:creationId xmlns:a16="http://schemas.microsoft.com/office/drawing/2014/main" id="{A2CA8613-AC2F-D20F-42A5-37B283D00DFB}"/>
              </a:ext>
            </a:extLst>
          </p:cNvPr>
          <p:cNvPicPr>
            <a:picLocks noChangeAspect="1"/>
          </p:cNvPicPr>
          <p:nvPr/>
        </p:nvPicPr>
        <p:blipFill>
          <a:blip r:embed="rId4"/>
          <a:stretch>
            <a:fillRect/>
          </a:stretch>
        </p:blipFill>
        <p:spPr>
          <a:xfrm>
            <a:off x="3668453" y="4013007"/>
            <a:ext cx="2639357" cy="913468"/>
          </a:xfrm>
          <a:prstGeom prst="rect">
            <a:avLst/>
          </a:prstGeom>
        </p:spPr>
      </p:pic>
      <p:pic>
        <p:nvPicPr>
          <p:cNvPr id="2" name="Picture 1">
            <a:extLst>
              <a:ext uri="{FF2B5EF4-FFF2-40B4-BE49-F238E27FC236}">
                <a16:creationId xmlns:a16="http://schemas.microsoft.com/office/drawing/2014/main" id="{11E27C2E-6D5E-5B51-10BC-77BFE7FB24D0}"/>
              </a:ext>
            </a:extLst>
          </p:cNvPr>
          <p:cNvPicPr>
            <a:picLocks noChangeAspect="1"/>
          </p:cNvPicPr>
          <p:nvPr/>
        </p:nvPicPr>
        <p:blipFill>
          <a:blip r:embed="rId5"/>
          <a:stretch>
            <a:fillRect/>
          </a:stretch>
        </p:blipFill>
        <p:spPr>
          <a:xfrm>
            <a:off x="1221285" y="1376389"/>
            <a:ext cx="415229" cy="438296"/>
          </a:xfrm>
          <a:prstGeom prst="rect">
            <a:avLst/>
          </a:prstGeom>
        </p:spPr>
      </p:pic>
      <p:pic>
        <p:nvPicPr>
          <p:cNvPr id="6" name="Picture 5">
            <a:extLst>
              <a:ext uri="{FF2B5EF4-FFF2-40B4-BE49-F238E27FC236}">
                <a16:creationId xmlns:a16="http://schemas.microsoft.com/office/drawing/2014/main" id="{B5BB350D-253E-6518-E186-F1CE1E3ADBA9}"/>
              </a:ext>
            </a:extLst>
          </p:cNvPr>
          <p:cNvPicPr>
            <a:picLocks noChangeAspect="1"/>
          </p:cNvPicPr>
          <p:nvPr/>
        </p:nvPicPr>
        <p:blipFill>
          <a:blip r:embed="rId5"/>
          <a:stretch>
            <a:fillRect/>
          </a:stretch>
        </p:blipFill>
        <p:spPr>
          <a:xfrm>
            <a:off x="4752314" y="800366"/>
            <a:ext cx="289729" cy="305824"/>
          </a:xfrm>
          <a:prstGeom prst="rect">
            <a:avLst/>
          </a:prstGeom>
        </p:spPr>
      </p:pic>
    </p:spTree>
    <p:extLst>
      <p:ext uri="{BB962C8B-B14F-4D97-AF65-F5344CB8AC3E}">
        <p14:creationId xmlns:p14="http://schemas.microsoft.com/office/powerpoint/2010/main" val="420063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49EBB3-7EF2-419B-ADB1-1C21A6842F4C}"/>
                  </a:ext>
                </a:extLst>
              </p:cNvPr>
              <p:cNvSpPr txBox="1"/>
              <p:nvPr/>
            </p:nvSpPr>
            <p:spPr>
              <a:xfrm>
                <a:off x="1574092" y="625415"/>
                <a:ext cx="9023496" cy="523220"/>
              </a:xfrm>
              <a:prstGeom prst="rect">
                <a:avLst/>
              </a:prstGeom>
              <a:noFill/>
            </p:spPr>
            <p:txBody>
              <a:bodyPr wrap="none" rtlCol="0">
                <a:spAutoFit/>
              </a:bodyPr>
              <a:lstStyle/>
              <a:p>
                <a:pPr algn="ctr"/>
                <a:r>
                  <a:rPr lang="en-GB" sz="2800" dirty="0"/>
                  <a:t>Find the gradient &amp; </a:t>
                </a:r>
                <a14:m>
                  <m:oMath xmlns:m="http://schemas.openxmlformats.org/officeDocument/2006/math">
                    <m:r>
                      <a:rPr lang="en-GB" sz="2800" i="1" dirty="0">
                        <a:latin typeface="Cambria Math" panose="02040503050406030204" pitchFamily="18" charset="0"/>
                      </a:rPr>
                      <m:t>𝑦</m:t>
                    </m:r>
                  </m:oMath>
                </a14:m>
                <a:r>
                  <a:rPr lang="en-GB" sz="2800" dirty="0"/>
                  <a:t>-intercept for each equation of a line.</a:t>
                </a:r>
              </a:p>
            </p:txBody>
          </p:sp>
        </mc:Choice>
        <mc:Fallback xmlns="">
          <p:sp>
            <p:nvSpPr>
              <p:cNvPr id="4" name="TextBox 3">
                <a:extLst>
                  <a:ext uri="{FF2B5EF4-FFF2-40B4-BE49-F238E27FC236}">
                    <a16:creationId xmlns:a16="http://schemas.microsoft.com/office/drawing/2014/main" id="{A749EBB3-7EF2-419B-ADB1-1C21A6842F4C}"/>
                  </a:ext>
                </a:extLst>
              </p:cNvPr>
              <p:cNvSpPr txBox="1">
                <a:spLocks noRot="1" noChangeAspect="1" noMove="1" noResize="1" noEditPoints="1" noAdjustHandles="1" noChangeArrowheads="1" noChangeShapeType="1" noTextEdit="1"/>
              </p:cNvSpPr>
              <p:nvPr/>
            </p:nvSpPr>
            <p:spPr>
              <a:xfrm>
                <a:off x="1574092" y="625415"/>
                <a:ext cx="9023496" cy="523220"/>
              </a:xfrm>
              <a:prstGeom prst="rect">
                <a:avLst/>
              </a:prstGeom>
              <a:blipFill>
                <a:blip r:embed="rId2"/>
                <a:stretch>
                  <a:fillRect l="-844" t="-9524" r="-844" b="-3095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639DA2F-D808-493F-B00C-C1B9330A9B85}"/>
              </a:ext>
            </a:extLst>
          </p:cNvPr>
          <p:cNvSpPr txBox="1"/>
          <p:nvPr/>
        </p:nvSpPr>
        <p:spPr>
          <a:xfrm>
            <a:off x="6227222" y="1213339"/>
            <a:ext cx="1583960" cy="461665"/>
          </a:xfrm>
          <a:prstGeom prst="rect">
            <a:avLst/>
          </a:prstGeom>
          <a:noFill/>
        </p:spPr>
        <p:txBody>
          <a:bodyPr wrap="none" rtlCol="0">
            <a:spAutoFit/>
          </a:bodyPr>
          <a:lstStyle/>
          <a:p>
            <a:pPr algn="ctr"/>
            <a:r>
              <a:rPr lang="en-GB" sz="2400" dirty="0">
                <a:solidFill>
                  <a:srgbClr val="0070C0"/>
                </a:solidFill>
              </a:rPr>
              <a:t>Gradient b</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08FABF7-FE73-4161-8EE8-FE1BF4D76B49}"/>
                  </a:ext>
                </a:extLst>
              </p:cNvPr>
              <p:cNvSpPr txBox="1"/>
              <p:nvPr/>
            </p:nvSpPr>
            <p:spPr>
              <a:xfrm>
                <a:off x="8897870" y="1213339"/>
                <a:ext cx="1869743" cy="461665"/>
              </a:xfrm>
              <a:prstGeom prst="rect">
                <a:avLst/>
              </a:prstGeom>
              <a:noFill/>
            </p:spPr>
            <p:txBody>
              <a:bodyPr wrap="none" rtlCol="0">
                <a:spAutoFit/>
              </a:bodyPr>
              <a:lstStyle/>
              <a:p>
                <a:pPr algn="ctr"/>
                <a14:m>
                  <m:oMath xmlns:m="http://schemas.openxmlformats.org/officeDocument/2006/math">
                    <m:r>
                      <a:rPr lang="en-GB" sz="2400" i="1" dirty="0" smtClean="0">
                        <a:solidFill>
                          <a:srgbClr val="00B050"/>
                        </a:solidFill>
                        <a:latin typeface="Cambria Math" panose="02040503050406030204" pitchFamily="18" charset="0"/>
                      </a:rPr>
                      <m:t>𝑦</m:t>
                    </m:r>
                  </m:oMath>
                </a14:m>
                <a:r>
                  <a:rPr lang="en-GB" sz="2400" dirty="0">
                    <a:solidFill>
                      <a:srgbClr val="00B050"/>
                    </a:solidFill>
                  </a:rPr>
                  <a:t>-intercept a</a:t>
                </a:r>
              </a:p>
            </p:txBody>
          </p:sp>
        </mc:Choice>
        <mc:Fallback xmlns="">
          <p:sp>
            <p:nvSpPr>
              <p:cNvPr id="11" name="TextBox 10">
                <a:extLst>
                  <a:ext uri="{FF2B5EF4-FFF2-40B4-BE49-F238E27FC236}">
                    <a16:creationId xmlns:a16="http://schemas.microsoft.com/office/drawing/2014/main" id="{D08FABF7-FE73-4161-8EE8-FE1BF4D76B49}"/>
                  </a:ext>
                </a:extLst>
              </p:cNvPr>
              <p:cNvSpPr txBox="1">
                <a:spLocks noRot="1" noChangeAspect="1" noMove="1" noResize="1" noEditPoints="1" noAdjustHandles="1" noChangeArrowheads="1" noChangeShapeType="1" noTextEdit="1"/>
              </p:cNvSpPr>
              <p:nvPr/>
            </p:nvSpPr>
            <p:spPr>
              <a:xfrm>
                <a:off x="8897870" y="1213339"/>
                <a:ext cx="1869743" cy="461665"/>
              </a:xfrm>
              <a:prstGeom prst="rect">
                <a:avLst/>
              </a:prstGeom>
              <a:blipFill>
                <a:blip r:embed="rId3"/>
                <a:stretch>
                  <a:fillRect l="-327" t="-10526" r="-4248" b="-289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EB6FC63-0A72-44C8-8773-45D563281974}"/>
                  </a:ext>
                </a:extLst>
              </p:cNvPr>
              <p:cNvSpPr txBox="1"/>
              <p:nvPr/>
            </p:nvSpPr>
            <p:spPr>
              <a:xfrm>
                <a:off x="2716456" y="2154116"/>
                <a:ext cx="2222275"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a:latin typeface="Cambria Math" panose="02040503050406030204" pitchFamily="18" charset="0"/>
                        </a:rPr>
                        <m:t>𝑦</m:t>
                      </m:r>
                      <m:r>
                        <a:rPr lang="en-GB" sz="3200" i="1" dirty="0">
                          <a:latin typeface="Cambria Math" panose="02040503050406030204" pitchFamily="18" charset="0"/>
                        </a:rPr>
                        <m:t>=2</m:t>
                      </m:r>
                      <m:r>
                        <a:rPr lang="en-GB" sz="3200" i="1" dirty="0">
                          <a:latin typeface="Cambria Math" panose="02040503050406030204" pitchFamily="18" charset="0"/>
                        </a:rPr>
                        <m:t>𝑥</m:t>
                      </m:r>
                      <m:r>
                        <a:rPr lang="en-GB" sz="3200" i="1" dirty="0">
                          <a:latin typeface="Cambria Math" panose="02040503050406030204" pitchFamily="18" charset="0"/>
                        </a:rPr>
                        <m:t>+3</m:t>
                      </m:r>
                    </m:oMath>
                  </m:oMathPara>
                </a14:m>
                <a:endParaRPr lang="en-GB" sz="3200" dirty="0"/>
              </a:p>
            </p:txBody>
          </p:sp>
        </mc:Choice>
        <mc:Fallback xmlns="">
          <p:sp>
            <p:nvSpPr>
              <p:cNvPr id="6" name="TextBox 5">
                <a:extLst>
                  <a:ext uri="{FF2B5EF4-FFF2-40B4-BE49-F238E27FC236}">
                    <a16:creationId xmlns:a16="http://schemas.microsoft.com/office/drawing/2014/main" id="{9EB6FC63-0A72-44C8-8773-45D563281974}"/>
                  </a:ext>
                </a:extLst>
              </p:cNvPr>
              <p:cNvSpPr txBox="1">
                <a:spLocks noRot="1" noChangeAspect="1" noMove="1" noResize="1" noEditPoints="1" noAdjustHandles="1" noChangeArrowheads="1" noChangeShapeType="1" noTextEdit="1"/>
              </p:cNvSpPr>
              <p:nvPr/>
            </p:nvSpPr>
            <p:spPr>
              <a:xfrm>
                <a:off x="2716456" y="2154116"/>
                <a:ext cx="2222275" cy="584775"/>
              </a:xfrm>
              <a:prstGeom prst="rect">
                <a:avLst/>
              </a:prstGeom>
              <a:blipFill>
                <a:blip r:embed="rId4"/>
                <a:stretch>
                  <a:fillRect l="-1705"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4564C2-DC03-4C31-943F-C500F178C3CC}"/>
                  </a:ext>
                </a:extLst>
              </p:cNvPr>
              <p:cNvSpPr txBox="1"/>
              <p:nvPr/>
            </p:nvSpPr>
            <p:spPr>
              <a:xfrm>
                <a:off x="6606267" y="2154116"/>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70C0"/>
                          </a:solidFill>
                          <a:latin typeface="Cambria Math" panose="02040503050406030204" pitchFamily="18" charset="0"/>
                        </a:rPr>
                        <m:t>+2</m:t>
                      </m:r>
                    </m:oMath>
                  </m:oMathPara>
                </a14:m>
                <a:endParaRPr lang="en-GB" sz="3200" dirty="0">
                  <a:solidFill>
                    <a:srgbClr val="0070C0"/>
                  </a:solidFill>
                </a:endParaRPr>
              </a:p>
            </p:txBody>
          </p:sp>
        </mc:Choice>
        <mc:Fallback xmlns="">
          <p:sp>
            <p:nvSpPr>
              <p:cNvPr id="9" name="TextBox 8">
                <a:extLst>
                  <a:ext uri="{FF2B5EF4-FFF2-40B4-BE49-F238E27FC236}">
                    <a16:creationId xmlns:a16="http://schemas.microsoft.com/office/drawing/2014/main" id="{7D4564C2-DC03-4C31-943F-C500F178C3CC}"/>
                  </a:ext>
                </a:extLst>
              </p:cNvPr>
              <p:cNvSpPr txBox="1">
                <a:spLocks noRot="1" noChangeAspect="1" noMove="1" noResize="1" noEditPoints="1" noAdjustHandles="1" noChangeArrowheads="1" noChangeShapeType="1" noTextEdit="1"/>
              </p:cNvSpPr>
              <p:nvPr/>
            </p:nvSpPr>
            <p:spPr>
              <a:xfrm>
                <a:off x="6606267" y="2154116"/>
                <a:ext cx="825867" cy="584775"/>
              </a:xfrm>
              <a:prstGeom prst="rect">
                <a:avLst/>
              </a:prstGeom>
              <a:blipFill>
                <a:blip r:embed="rId5"/>
                <a:stretch>
                  <a:fillRect l="-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146D84B-D824-42A9-A5E2-7C5A13D4E2BE}"/>
                  </a:ext>
                </a:extLst>
              </p:cNvPr>
              <p:cNvSpPr txBox="1"/>
              <p:nvPr/>
            </p:nvSpPr>
            <p:spPr>
              <a:xfrm>
                <a:off x="9481352" y="2154116"/>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+3</m:t>
                      </m:r>
                    </m:oMath>
                  </m:oMathPara>
                </a14:m>
                <a:endParaRPr lang="en-GB" sz="3200" dirty="0">
                  <a:solidFill>
                    <a:srgbClr val="00B050"/>
                  </a:solidFill>
                </a:endParaRPr>
              </a:p>
            </p:txBody>
          </p:sp>
        </mc:Choice>
        <mc:Fallback xmlns="">
          <p:sp>
            <p:nvSpPr>
              <p:cNvPr id="12" name="TextBox 11">
                <a:extLst>
                  <a:ext uri="{FF2B5EF4-FFF2-40B4-BE49-F238E27FC236}">
                    <a16:creationId xmlns:a16="http://schemas.microsoft.com/office/drawing/2014/main" id="{6146D84B-D824-42A9-A5E2-7C5A13D4E2BE}"/>
                  </a:ext>
                </a:extLst>
              </p:cNvPr>
              <p:cNvSpPr txBox="1">
                <a:spLocks noRot="1" noChangeAspect="1" noMove="1" noResize="1" noEditPoints="1" noAdjustHandles="1" noChangeArrowheads="1" noChangeShapeType="1" noTextEdit="1"/>
              </p:cNvSpPr>
              <p:nvPr/>
            </p:nvSpPr>
            <p:spPr>
              <a:xfrm>
                <a:off x="9481352" y="2154116"/>
                <a:ext cx="825867" cy="584775"/>
              </a:xfrm>
              <a:prstGeom prst="rect">
                <a:avLst/>
              </a:prstGeom>
              <a:blipFill>
                <a:blip r:embed="rId6"/>
                <a:stretch>
                  <a:fillRect l="-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97DA6B-0026-4C83-B33B-00E1DEA30DE1}"/>
                  </a:ext>
                </a:extLst>
              </p:cNvPr>
              <p:cNvSpPr txBox="1"/>
              <p:nvPr/>
            </p:nvSpPr>
            <p:spPr>
              <a:xfrm>
                <a:off x="2716456" y="3317631"/>
                <a:ext cx="2222275"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a:latin typeface="Cambria Math" panose="02040503050406030204" pitchFamily="18" charset="0"/>
                        </a:rPr>
                        <m:t>𝑦</m:t>
                      </m:r>
                      <m:r>
                        <a:rPr lang="en-GB" sz="3200" i="1" dirty="0">
                          <a:latin typeface="Cambria Math" panose="02040503050406030204" pitchFamily="18" charset="0"/>
                        </a:rPr>
                        <m:t>=3</m:t>
                      </m:r>
                      <m:r>
                        <a:rPr lang="en-GB" sz="3200" i="1" dirty="0">
                          <a:latin typeface="Cambria Math" panose="02040503050406030204" pitchFamily="18" charset="0"/>
                        </a:rPr>
                        <m:t>𝑥</m:t>
                      </m:r>
                      <m:r>
                        <a:rPr lang="en-GB" sz="3200" i="1" dirty="0">
                          <a:latin typeface="Cambria Math" panose="02040503050406030204" pitchFamily="18" charset="0"/>
                        </a:rPr>
                        <m:t>−6</m:t>
                      </m:r>
                    </m:oMath>
                  </m:oMathPara>
                </a14:m>
                <a:endParaRPr lang="en-GB" sz="3200" dirty="0"/>
              </a:p>
            </p:txBody>
          </p:sp>
        </mc:Choice>
        <mc:Fallback xmlns="">
          <p:sp>
            <p:nvSpPr>
              <p:cNvPr id="23" name="TextBox 22">
                <a:extLst>
                  <a:ext uri="{FF2B5EF4-FFF2-40B4-BE49-F238E27FC236}">
                    <a16:creationId xmlns:a16="http://schemas.microsoft.com/office/drawing/2014/main" id="{6397DA6B-0026-4C83-B33B-00E1DEA30DE1}"/>
                  </a:ext>
                </a:extLst>
              </p:cNvPr>
              <p:cNvSpPr txBox="1">
                <a:spLocks noRot="1" noChangeAspect="1" noMove="1" noResize="1" noEditPoints="1" noAdjustHandles="1" noChangeArrowheads="1" noChangeShapeType="1" noTextEdit="1"/>
              </p:cNvSpPr>
              <p:nvPr/>
            </p:nvSpPr>
            <p:spPr>
              <a:xfrm>
                <a:off x="2716456" y="3317631"/>
                <a:ext cx="2222275" cy="584775"/>
              </a:xfrm>
              <a:prstGeom prst="rect">
                <a:avLst/>
              </a:prstGeom>
              <a:blipFill>
                <a:blip r:embed="rId7"/>
                <a:stretch>
                  <a:fillRect l="-1705"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D9C7F18-C83B-45C3-AFFC-CCD9E3F3C40E}"/>
                  </a:ext>
                </a:extLst>
              </p:cNvPr>
              <p:cNvSpPr txBox="1"/>
              <p:nvPr/>
            </p:nvSpPr>
            <p:spPr>
              <a:xfrm>
                <a:off x="6606267" y="3317631"/>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70C0"/>
                          </a:solidFill>
                          <a:latin typeface="Cambria Math" panose="02040503050406030204" pitchFamily="18" charset="0"/>
                        </a:rPr>
                        <m:t>+3</m:t>
                      </m:r>
                    </m:oMath>
                  </m:oMathPara>
                </a14:m>
                <a:endParaRPr lang="en-GB" sz="3200" dirty="0">
                  <a:solidFill>
                    <a:srgbClr val="0070C0"/>
                  </a:solidFill>
                </a:endParaRPr>
              </a:p>
            </p:txBody>
          </p:sp>
        </mc:Choice>
        <mc:Fallback xmlns="">
          <p:sp>
            <p:nvSpPr>
              <p:cNvPr id="24" name="TextBox 23">
                <a:extLst>
                  <a:ext uri="{FF2B5EF4-FFF2-40B4-BE49-F238E27FC236}">
                    <a16:creationId xmlns:a16="http://schemas.microsoft.com/office/drawing/2014/main" id="{ED9C7F18-C83B-45C3-AFFC-CCD9E3F3C40E}"/>
                  </a:ext>
                </a:extLst>
              </p:cNvPr>
              <p:cNvSpPr txBox="1">
                <a:spLocks noRot="1" noChangeAspect="1" noMove="1" noResize="1" noEditPoints="1" noAdjustHandles="1" noChangeArrowheads="1" noChangeShapeType="1" noTextEdit="1"/>
              </p:cNvSpPr>
              <p:nvPr/>
            </p:nvSpPr>
            <p:spPr>
              <a:xfrm>
                <a:off x="6606267" y="3317631"/>
                <a:ext cx="825867" cy="584775"/>
              </a:xfrm>
              <a:prstGeom prst="rect">
                <a:avLst/>
              </a:prstGeom>
              <a:blipFill>
                <a:blip r:embed="rId8"/>
                <a:stretch>
                  <a:fillRect l="-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464448F-7D78-4F43-9B5F-384D31E542B1}"/>
                  </a:ext>
                </a:extLst>
              </p:cNvPr>
              <p:cNvSpPr txBox="1"/>
              <p:nvPr/>
            </p:nvSpPr>
            <p:spPr>
              <a:xfrm>
                <a:off x="9481352" y="3317631"/>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−6</m:t>
                      </m:r>
                    </m:oMath>
                  </m:oMathPara>
                </a14:m>
                <a:endParaRPr lang="en-GB" sz="3200" dirty="0">
                  <a:solidFill>
                    <a:srgbClr val="00B050"/>
                  </a:solidFill>
                </a:endParaRPr>
              </a:p>
            </p:txBody>
          </p:sp>
        </mc:Choice>
        <mc:Fallback xmlns="">
          <p:sp>
            <p:nvSpPr>
              <p:cNvPr id="25" name="TextBox 24">
                <a:extLst>
                  <a:ext uri="{FF2B5EF4-FFF2-40B4-BE49-F238E27FC236}">
                    <a16:creationId xmlns:a16="http://schemas.microsoft.com/office/drawing/2014/main" id="{A464448F-7D78-4F43-9B5F-384D31E542B1}"/>
                  </a:ext>
                </a:extLst>
              </p:cNvPr>
              <p:cNvSpPr txBox="1">
                <a:spLocks noRot="1" noChangeAspect="1" noMove="1" noResize="1" noEditPoints="1" noAdjustHandles="1" noChangeArrowheads="1" noChangeShapeType="1" noTextEdit="1"/>
              </p:cNvSpPr>
              <p:nvPr/>
            </p:nvSpPr>
            <p:spPr>
              <a:xfrm>
                <a:off x="9481352" y="3317631"/>
                <a:ext cx="825867"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3B11D77-04BD-4912-A827-9FBA3B49FD96}"/>
                  </a:ext>
                </a:extLst>
              </p:cNvPr>
              <p:cNvSpPr txBox="1"/>
              <p:nvPr/>
            </p:nvSpPr>
            <p:spPr>
              <a:xfrm>
                <a:off x="2716456" y="4481146"/>
                <a:ext cx="2222275"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a:latin typeface="Cambria Math" panose="02040503050406030204" pitchFamily="18" charset="0"/>
                        </a:rPr>
                        <m:t>𝑦</m:t>
                      </m:r>
                      <m:r>
                        <a:rPr lang="en-GB" sz="3200" i="1" dirty="0">
                          <a:latin typeface="Cambria Math" panose="02040503050406030204" pitchFamily="18" charset="0"/>
                        </a:rPr>
                        <m:t>=5−2</m:t>
                      </m:r>
                      <m:r>
                        <a:rPr lang="en-GB" sz="3200" i="1" dirty="0">
                          <a:latin typeface="Cambria Math" panose="02040503050406030204" pitchFamily="18" charset="0"/>
                        </a:rPr>
                        <m:t>𝑥</m:t>
                      </m:r>
                    </m:oMath>
                  </m:oMathPara>
                </a14:m>
                <a:endParaRPr lang="en-GB" sz="3200" dirty="0"/>
              </a:p>
            </p:txBody>
          </p:sp>
        </mc:Choice>
        <mc:Fallback xmlns="">
          <p:sp>
            <p:nvSpPr>
              <p:cNvPr id="27" name="TextBox 26">
                <a:extLst>
                  <a:ext uri="{FF2B5EF4-FFF2-40B4-BE49-F238E27FC236}">
                    <a16:creationId xmlns:a16="http://schemas.microsoft.com/office/drawing/2014/main" id="{C3B11D77-04BD-4912-A827-9FBA3B49FD96}"/>
                  </a:ext>
                </a:extLst>
              </p:cNvPr>
              <p:cNvSpPr txBox="1">
                <a:spLocks noRot="1" noChangeAspect="1" noMove="1" noResize="1" noEditPoints="1" noAdjustHandles="1" noChangeArrowheads="1" noChangeShapeType="1" noTextEdit="1"/>
              </p:cNvSpPr>
              <p:nvPr/>
            </p:nvSpPr>
            <p:spPr>
              <a:xfrm>
                <a:off x="2716456" y="4481146"/>
                <a:ext cx="2222275" cy="584775"/>
              </a:xfrm>
              <a:prstGeom prst="rect">
                <a:avLst/>
              </a:prstGeom>
              <a:blipFill>
                <a:blip r:embed="rId10"/>
                <a:stretch>
                  <a:fillRect l="-1705"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8A783E7-4138-4791-AA9D-464025306BE4}"/>
                  </a:ext>
                </a:extLst>
              </p:cNvPr>
              <p:cNvSpPr txBox="1"/>
              <p:nvPr/>
            </p:nvSpPr>
            <p:spPr>
              <a:xfrm>
                <a:off x="6606267" y="4481146"/>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70C0"/>
                          </a:solidFill>
                          <a:latin typeface="Cambria Math" panose="02040503050406030204" pitchFamily="18" charset="0"/>
                        </a:rPr>
                        <m:t>−2</m:t>
                      </m:r>
                    </m:oMath>
                  </m:oMathPara>
                </a14:m>
                <a:endParaRPr lang="en-GB" sz="3200" dirty="0">
                  <a:solidFill>
                    <a:srgbClr val="0070C0"/>
                  </a:solidFill>
                </a:endParaRPr>
              </a:p>
            </p:txBody>
          </p:sp>
        </mc:Choice>
        <mc:Fallback xmlns="">
          <p:sp>
            <p:nvSpPr>
              <p:cNvPr id="28" name="TextBox 27">
                <a:extLst>
                  <a:ext uri="{FF2B5EF4-FFF2-40B4-BE49-F238E27FC236}">
                    <a16:creationId xmlns:a16="http://schemas.microsoft.com/office/drawing/2014/main" id="{B8A783E7-4138-4791-AA9D-464025306BE4}"/>
                  </a:ext>
                </a:extLst>
              </p:cNvPr>
              <p:cNvSpPr txBox="1">
                <a:spLocks noRot="1" noChangeAspect="1" noMove="1" noResize="1" noEditPoints="1" noAdjustHandles="1" noChangeArrowheads="1" noChangeShapeType="1" noTextEdit="1"/>
              </p:cNvSpPr>
              <p:nvPr/>
            </p:nvSpPr>
            <p:spPr>
              <a:xfrm>
                <a:off x="6606267" y="4481146"/>
                <a:ext cx="825867" cy="5847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F63EA32-FDE8-4876-9AF0-5A1BF619EE3B}"/>
                  </a:ext>
                </a:extLst>
              </p:cNvPr>
              <p:cNvSpPr txBox="1"/>
              <p:nvPr/>
            </p:nvSpPr>
            <p:spPr>
              <a:xfrm>
                <a:off x="9481352" y="4481146"/>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+5</m:t>
                      </m:r>
                    </m:oMath>
                  </m:oMathPara>
                </a14:m>
                <a:endParaRPr lang="en-GB" sz="3200" dirty="0">
                  <a:solidFill>
                    <a:srgbClr val="00B050"/>
                  </a:solidFill>
                </a:endParaRPr>
              </a:p>
            </p:txBody>
          </p:sp>
        </mc:Choice>
        <mc:Fallback xmlns="">
          <p:sp>
            <p:nvSpPr>
              <p:cNvPr id="29" name="TextBox 28">
                <a:extLst>
                  <a:ext uri="{FF2B5EF4-FFF2-40B4-BE49-F238E27FC236}">
                    <a16:creationId xmlns:a16="http://schemas.microsoft.com/office/drawing/2014/main" id="{5F63EA32-FDE8-4876-9AF0-5A1BF619EE3B}"/>
                  </a:ext>
                </a:extLst>
              </p:cNvPr>
              <p:cNvSpPr txBox="1">
                <a:spLocks noRot="1" noChangeAspect="1" noMove="1" noResize="1" noEditPoints="1" noAdjustHandles="1" noChangeArrowheads="1" noChangeShapeType="1" noTextEdit="1"/>
              </p:cNvSpPr>
              <p:nvPr/>
            </p:nvSpPr>
            <p:spPr>
              <a:xfrm>
                <a:off x="9481352" y="4481146"/>
                <a:ext cx="825867" cy="584775"/>
              </a:xfrm>
              <a:prstGeom prst="rect">
                <a:avLst/>
              </a:prstGeom>
              <a:blipFill>
                <a:blip r:embed="rId12"/>
                <a:stretch>
                  <a:fillRect l="-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6C673F3-8B6C-4D53-8115-31C3CB5AC502}"/>
                  </a:ext>
                </a:extLst>
              </p:cNvPr>
              <p:cNvSpPr txBox="1"/>
              <p:nvPr/>
            </p:nvSpPr>
            <p:spPr>
              <a:xfrm>
                <a:off x="2563371" y="5644661"/>
                <a:ext cx="2528448"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a:latin typeface="Cambria Math" panose="02040503050406030204" pitchFamily="18" charset="0"/>
                        </a:rPr>
                        <m:t>2</m:t>
                      </m:r>
                      <m:r>
                        <a:rPr lang="en-GB" sz="3200" i="1" dirty="0">
                          <a:latin typeface="Cambria Math" panose="02040503050406030204" pitchFamily="18" charset="0"/>
                        </a:rPr>
                        <m:t>𝑦</m:t>
                      </m:r>
                      <m:r>
                        <a:rPr lang="en-GB" sz="3200" i="1" dirty="0">
                          <a:latin typeface="Cambria Math" panose="02040503050406030204" pitchFamily="18" charset="0"/>
                        </a:rPr>
                        <m:t>−4=−</m:t>
                      </m:r>
                      <m:r>
                        <a:rPr lang="en-GB" sz="3200" i="1" dirty="0">
                          <a:latin typeface="Cambria Math" panose="02040503050406030204" pitchFamily="18" charset="0"/>
                        </a:rPr>
                        <m:t>𝑥</m:t>
                      </m:r>
                    </m:oMath>
                  </m:oMathPara>
                </a14:m>
                <a:endParaRPr lang="en-GB" sz="3200" dirty="0"/>
              </a:p>
            </p:txBody>
          </p:sp>
        </mc:Choice>
        <mc:Fallback xmlns="">
          <p:sp>
            <p:nvSpPr>
              <p:cNvPr id="31" name="TextBox 30">
                <a:extLst>
                  <a:ext uri="{FF2B5EF4-FFF2-40B4-BE49-F238E27FC236}">
                    <a16:creationId xmlns:a16="http://schemas.microsoft.com/office/drawing/2014/main" id="{36C673F3-8B6C-4D53-8115-31C3CB5AC502}"/>
                  </a:ext>
                </a:extLst>
              </p:cNvPr>
              <p:cNvSpPr txBox="1">
                <a:spLocks noRot="1" noChangeAspect="1" noMove="1" noResize="1" noEditPoints="1" noAdjustHandles="1" noChangeArrowheads="1" noChangeShapeType="1" noTextEdit="1"/>
              </p:cNvSpPr>
              <p:nvPr/>
            </p:nvSpPr>
            <p:spPr>
              <a:xfrm>
                <a:off x="2563371" y="5644661"/>
                <a:ext cx="2528448" cy="584775"/>
              </a:xfrm>
              <a:prstGeom prst="rect">
                <a:avLst/>
              </a:prstGeom>
              <a:blipFill>
                <a:blip r:embed="rId13"/>
                <a:stretch>
                  <a:fillRect l="-3500" b="-19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08DA25F-4518-4196-90EF-573710D60FD1}"/>
                  </a:ext>
                </a:extLst>
              </p:cNvPr>
              <p:cNvSpPr txBox="1"/>
              <p:nvPr/>
            </p:nvSpPr>
            <p:spPr>
              <a:xfrm>
                <a:off x="6449975" y="5644661"/>
                <a:ext cx="1138453"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70C0"/>
                          </a:solidFill>
                          <a:latin typeface="Cambria Math" panose="02040503050406030204" pitchFamily="18" charset="0"/>
                        </a:rPr>
                        <m:t>−0.5</m:t>
                      </m:r>
                    </m:oMath>
                  </m:oMathPara>
                </a14:m>
                <a:endParaRPr lang="en-GB" sz="3200" dirty="0">
                  <a:solidFill>
                    <a:srgbClr val="0070C0"/>
                  </a:solidFill>
                </a:endParaRPr>
              </a:p>
            </p:txBody>
          </p:sp>
        </mc:Choice>
        <mc:Fallback xmlns="">
          <p:sp>
            <p:nvSpPr>
              <p:cNvPr id="32" name="TextBox 31">
                <a:extLst>
                  <a:ext uri="{FF2B5EF4-FFF2-40B4-BE49-F238E27FC236}">
                    <a16:creationId xmlns:a16="http://schemas.microsoft.com/office/drawing/2014/main" id="{008DA25F-4518-4196-90EF-573710D60FD1}"/>
                  </a:ext>
                </a:extLst>
              </p:cNvPr>
              <p:cNvSpPr txBox="1">
                <a:spLocks noRot="1" noChangeAspect="1" noMove="1" noResize="1" noEditPoints="1" noAdjustHandles="1" noChangeArrowheads="1" noChangeShapeType="1" noTextEdit="1"/>
              </p:cNvSpPr>
              <p:nvPr/>
            </p:nvSpPr>
            <p:spPr>
              <a:xfrm>
                <a:off x="6449975" y="5644661"/>
                <a:ext cx="1138453" cy="58477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84E978E-3CE6-4C4C-B14C-5FADDE995809}"/>
                  </a:ext>
                </a:extLst>
              </p:cNvPr>
              <p:cNvSpPr txBox="1"/>
              <p:nvPr/>
            </p:nvSpPr>
            <p:spPr>
              <a:xfrm>
                <a:off x="9481352" y="5644661"/>
                <a:ext cx="825867" cy="58477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solidFill>
                            <a:srgbClr val="00B050"/>
                          </a:solidFill>
                          <a:latin typeface="Cambria Math" panose="02040503050406030204" pitchFamily="18" charset="0"/>
                        </a:rPr>
                        <m:t>+2</m:t>
                      </m:r>
                    </m:oMath>
                  </m:oMathPara>
                </a14:m>
                <a:endParaRPr lang="en-GB" sz="3200" dirty="0">
                  <a:solidFill>
                    <a:srgbClr val="00B050"/>
                  </a:solidFill>
                </a:endParaRPr>
              </a:p>
            </p:txBody>
          </p:sp>
        </mc:Choice>
        <mc:Fallback xmlns="">
          <p:sp>
            <p:nvSpPr>
              <p:cNvPr id="33" name="TextBox 32">
                <a:extLst>
                  <a:ext uri="{FF2B5EF4-FFF2-40B4-BE49-F238E27FC236}">
                    <a16:creationId xmlns:a16="http://schemas.microsoft.com/office/drawing/2014/main" id="{B84E978E-3CE6-4C4C-B14C-5FADDE995809}"/>
                  </a:ext>
                </a:extLst>
              </p:cNvPr>
              <p:cNvSpPr txBox="1">
                <a:spLocks noRot="1" noChangeAspect="1" noMove="1" noResize="1" noEditPoints="1" noAdjustHandles="1" noChangeArrowheads="1" noChangeShapeType="1" noTextEdit="1"/>
              </p:cNvSpPr>
              <p:nvPr/>
            </p:nvSpPr>
            <p:spPr>
              <a:xfrm>
                <a:off x="9481352" y="5644661"/>
                <a:ext cx="825867" cy="584775"/>
              </a:xfrm>
              <a:prstGeom prst="rect">
                <a:avLst/>
              </a:prstGeom>
              <a:blipFill>
                <a:blip r:embed="rId15"/>
                <a:stretch>
                  <a:fillRect l="-3030"/>
                </a:stretch>
              </a:blipFill>
            </p:spPr>
            <p:txBody>
              <a:bodyPr/>
              <a:lstStyle/>
              <a:p>
                <a:r>
                  <a:rPr lang="en-US">
                    <a:noFill/>
                  </a:rPr>
                  <a:t> </a:t>
                </a:r>
              </a:p>
            </p:txBody>
          </p:sp>
        </mc:Fallback>
      </mc:AlternateContent>
      <p:sp>
        <p:nvSpPr>
          <p:cNvPr id="34" name="Rectangle: Rounded Corners 33">
            <a:extLst>
              <a:ext uri="{FF2B5EF4-FFF2-40B4-BE49-F238E27FC236}">
                <a16:creationId xmlns:a16="http://schemas.microsoft.com/office/drawing/2014/main" id="{AA6DC53F-ADA5-43D6-9755-2ADF597B1804}"/>
              </a:ext>
            </a:extLst>
          </p:cNvPr>
          <p:cNvSpPr/>
          <p:nvPr/>
        </p:nvSpPr>
        <p:spPr>
          <a:xfrm>
            <a:off x="1183640" y="50800"/>
            <a:ext cx="9804400" cy="6766560"/>
          </a:xfrm>
          <a:prstGeom prst="roundRect">
            <a:avLst>
              <a:gd name="adj" fmla="val 5362"/>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err="1">
              <a:solidFill>
                <a:schemeClr val="tx1"/>
              </a:solidFill>
            </a:endParaRPr>
          </a:p>
        </p:txBody>
      </p:sp>
    </p:spTree>
    <p:extLst>
      <p:ext uri="{BB962C8B-B14F-4D97-AF65-F5344CB8AC3E}">
        <p14:creationId xmlns:p14="http://schemas.microsoft.com/office/powerpoint/2010/main" val="38192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4" grpId="0"/>
      <p:bldP spid="25" grpId="0"/>
      <p:bldP spid="28" grpId="0"/>
      <p:bldP spid="29"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DA5A9379-BF0B-4126-8317-2EE69F6C440A}"/>
              </a:ext>
            </a:extLst>
          </p:cNvPr>
          <p:cNvPicPr>
            <a:picLocks noChangeAspect="1"/>
          </p:cNvPicPr>
          <p:nvPr/>
        </p:nvPicPr>
        <p:blipFill>
          <a:blip r:embed="rId2"/>
          <a:stretch>
            <a:fillRect/>
          </a:stretch>
        </p:blipFill>
        <p:spPr>
          <a:xfrm>
            <a:off x="1203961" y="464131"/>
            <a:ext cx="6037251" cy="609949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49EBB3-7EF2-419B-ADB1-1C21A6842F4C}"/>
                  </a:ext>
                </a:extLst>
              </p:cNvPr>
              <p:cNvSpPr txBox="1"/>
              <p:nvPr/>
            </p:nvSpPr>
            <p:spPr>
              <a:xfrm>
                <a:off x="3370267" y="0"/>
                <a:ext cx="5451493" cy="400110"/>
              </a:xfrm>
              <a:prstGeom prst="rect">
                <a:avLst/>
              </a:prstGeom>
              <a:noFill/>
            </p:spPr>
            <p:txBody>
              <a:bodyPr wrap="none" rtlCol="0">
                <a:spAutoFit/>
              </a:bodyPr>
              <a:lstStyle/>
              <a:p>
                <a:pPr algn="ctr"/>
                <a:r>
                  <a:rPr lang="en-GB" sz="2000" dirty="0"/>
                  <a:t>Plotting graphs using the gradient &amp; </a:t>
                </a:r>
                <a14:m>
                  <m:oMath xmlns:m="http://schemas.openxmlformats.org/officeDocument/2006/math">
                    <m:r>
                      <a:rPr lang="en-GB" sz="2000" i="1" dirty="0">
                        <a:latin typeface="Cambria Math" panose="02040503050406030204" pitchFamily="18" charset="0"/>
                      </a:rPr>
                      <m:t>𝑦</m:t>
                    </m:r>
                  </m:oMath>
                </a14:m>
                <a:r>
                  <a:rPr lang="en-GB" sz="2000" dirty="0"/>
                  <a:t>-intercept.</a:t>
                </a:r>
              </a:p>
            </p:txBody>
          </p:sp>
        </mc:Choice>
        <mc:Fallback xmlns="">
          <p:sp>
            <p:nvSpPr>
              <p:cNvPr id="4" name="TextBox 3">
                <a:extLst>
                  <a:ext uri="{FF2B5EF4-FFF2-40B4-BE49-F238E27FC236}">
                    <a16:creationId xmlns:a16="http://schemas.microsoft.com/office/drawing/2014/main" id="{A749EBB3-7EF2-419B-ADB1-1C21A6842F4C}"/>
                  </a:ext>
                </a:extLst>
              </p:cNvPr>
              <p:cNvSpPr txBox="1">
                <a:spLocks noRot="1" noChangeAspect="1" noMove="1" noResize="1" noEditPoints="1" noAdjustHandles="1" noChangeArrowheads="1" noChangeShapeType="1" noTextEdit="1"/>
              </p:cNvSpPr>
              <p:nvPr/>
            </p:nvSpPr>
            <p:spPr>
              <a:xfrm>
                <a:off x="3370267" y="0"/>
                <a:ext cx="5451493" cy="400110"/>
              </a:xfrm>
              <a:prstGeom prst="rect">
                <a:avLst/>
              </a:prstGeom>
              <a:blipFill>
                <a:blip r:embed="rId3"/>
                <a:stretch>
                  <a:fillRect l="-464" t="-6250" r="-464"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0512254-3F73-4819-8AAB-B0C12ECDA570}"/>
                  </a:ext>
                </a:extLst>
              </p:cNvPr>
              <p:cNvSpPr txBox="1"/>
              <p:nvPr/>
            </p:nvSpPr>
            <p:spPr>
              <a:xfrm>
                <a:off x="7759781" y="949569"/>
                <a:ext cx="2352311" cy="830997"/>
              </a:xfrm>
              <a:prstGeom prst="rect">
                <a:avLst/>
              </a:prstGeom>
              <a:noFill/>
            </p:spPr>
            <p:txBody>
              <a:bodyPr wrap="none" rtlCol="0">
                <a:spAutoFit/>
              </a:bodyPr>
              <a:lstStyle/>
              <a:p>
                <a:pPr algn="ctr"/>
                <a:r>
                  <a:rPr lang="en-GB" sz="2400" dirty="0"/>
                  <a:t>Plot the graph of</a:t>
                </a:r>
              </a:p>
              <a:p>
                <a:pPr algn="ctr"/>
                <a:r>
                  <a:rPr lang="en-GB" sz="2400" dirty="0"/>
                  <a:t> </a:t>
                </a:r>
                <a14:m>
                  <m:oMath xmlns:m="http://schemas.openxmlformats.org/officeDocument/2006/math">
                    <m:r>
                      <a:rPr lang="en-GB" sz="2400" i="1" dirty="0">
                        <a:latin typeface="Cambria Math" panose="02040503050406030204" pitchFamily="18" charset="0"/>
                      </a:rPr>
                      <m:t>𝑦</m:t>
                    </m:r>
                    <m:r>
                      <a:rPr lang="en-GB" sz="2400" i="1" dirty="0">
                        <a:latin typeface="Cambria Math" panose="02040503050406030204" pitchFamily="18" charset="0"/>
                      </a:rPr>
                      <m:t>=2</m:t>
                    </m:r>
                    <m:r>
                      <a:rPr lang="en-GB" sz="2400" i="1" dirty="0">
                        <a:latin typeface="Cambria Math" panose="02040503050406030204" pitchFamily="18" charset="0"/>
                      </a:rPr>
                      <m:t>𝑥</m:t>
                    </m:r>
                    <m:r>
                      <a:rPr lang="en-GB" sz="2400" i="1" dirty="0">
                        <a:latin typeface="Cambria Math" panose="02040503050406030204" pitchFamily="18" charset="0"/>
                      </a:rPr>
                      <m:t>+1</m:t>
                    </m:r>
                  </m:oMath>
                </a14:m>
                <a:endParaRPr lang="en-GB" sz="2400" dirty="0"/>
              </a:p>
            </p:txBody>
          </p:sp>
        </mc:Choice>
        <mc:Fallback xmlns="">
          <p:sp>
            <p:nvSpPr>
              <p:cNvPr id="64" name="TextBox 63">
                <a:extLst>
                  <a:ext uri="{FF2B5EF4-FFF2-40B4-BE49-F238E27FC236}">
                    <a16:creationId xmlns:a16="http://schemas.microsoft.com/office/drawing/2014/main" id="{D0512254-3F73-4819-8AAB-B0C12ECDA570}"/>
                  </a:ext>
                </a:extLst>
              </p:cNvPr>
              <p:cNvSpPr txBox="1">
                <a:spLocks noRot="1" noChangeAspect="1" noMove="1" noResize="1" noEditPoints="1" noAdjustHandles="1" noChangeArrowheads="1" noChangeShapeType="1" noTextEdit="1"/>
              </p:cNvSpPr>
              <p:nvPr/>
            </p:nvSpPr>
            <p:spPr>
              <a:xfrm>
                <a:off x="7759781" y="949569"/>
                <a:ext cx="2352311" cy="830997"/>
              </a:xfrm>
              <a:prstGeom prst="rect">
                <a:avLst/>
              </a:prstGeom>
              <a:blipFill>
                <a:blip r:embed="rId4"/>
                <a:stretch>
                  <a:fillRect l="-3226" t="-4545" r="-3763"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1220097-81C5-49C0-BFC1-A84E56CC9FBE}"/>
                  </a:ext>
                </a:extLst>
              </p:cNvPr>
              <p:cNvSpPr txBox="1"/>
              <p:nvPr/>
            </p:nvSpPr>
            <p:spPr>
              <a:xfrm>
                <a:off x="7377414" y="2426676"/>
                <a:ext cx="2923429" cy="400110"/>
              </a:xfrm>
              <a:prstGeom prst="rect">
                <a:avLst/>
              </a:prstGeom>
              <a:noFill/>
            </p:spPr>
            <p:txBody>
              <a:bodyPr wrap="none" rtlCol="0">
                <a:spAutoFit/>
              </a:bodyPr>
              <a:lstStyle/>
              <a:p>
                <a:r>
                  <a:rPr lang="en-GB" sz="2000" dirty="0"/>
                  <a:t>1)   Mark the </a:t>
                </a:r>
                <a14:m>
                  <m:oMath xmlns:m="http://schemas.openxmlformats.org/officeDocument/2006/math">
                    <m:r>
                      <a:rPr lang="en-GB" sz="2000" i="1" dirty="0">
                        <a:latin typeface="Cambria Math" panose="02040503050406030204" pitchFamily="18" charset="0"/>
                      </a:rPr>
                      <m:t>𝑦</m:t>
                    </m:r>
                  </m:oMath>
                </a14:m>
                <a:r>
                  <a:rPr lang="en-GB" sz="2000" dirty="0"/>
                  <a:t>-intercept.</a:t>
                </a:r>
              </a:p>
            </p:txBody>
          </p:sp>
        </mc:Choice>
        <mc:Fallback xmlns="">
          <p:sp>
            <p:nvSpPr>
              <p:cNvPr id="65" name="TextBox 64">
                <a:extLst>
                  <a:ext uri="{FF2B5EF4-FFF2-40B4-BE49-F238E27FC236}">
                    <a16:creationId xmlns:a16="http://schemas.microsoft.com/office/drawing/2014/main" id="{A1220097-81C5-49C0-BFC1-A84E56CC9FBE}"/>
                  </a:ext>
                </a:extLst>
              </p:cNvPr>
              <p:cNvSpPr txBox="1">
                <a:spLocks noRot="1" noChangeAspect="1" noMove="1" noResize="1" noEditPoints="1" noAdjustHandles="1" noChangeArrowheads="1" noChangeShapeType="1" noTextEdit="1"/>
              </p:cNvSpPr>
              <p:nvPr/>
            </p:nvSpPr>
            <p:spPr>
              <a:xfrm>
                <a:off x="7377414" y="2426676"/>
                <a:ext cx="2923429" cy="400110"/>
              </a:xfrm>
              <a:prstGeom prst="rect">
                <a:avLst/>
              </a:prstGeom>
              <a:blipFill>
                <a:blip r:embed="rId5"/>
                <a:stretch>
                  <a:fillRect l="-1732" t="-6061" r="-1299" b="-21212"/>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D759B085-4503-466F-9EC7-EDE530CB7DCA}"/>
              </a:ext>
            </a:extLst>
          </p:cNvPr>
          <p:cNvSpPr txBox="1"/>
          <p:nvPr/>
        </p:nvSpPr>
        <p:spPr>
          <a:xfrm>
            <a:off x="7377413" y="3950285"/>
            <a:ext cx="4846840" cy="707886"/>
          </a:xfrm>
          <a:prstGeom prst="rect">
            <a:avLst/>
          </a:prstGeom>
          <a:noFill/>
        </p:spPr>
        <p:txBody>
          <a:bodyPr wrap="none" rtlCol="0">
            <a:spAutoFit/>
          </a:bodyPr>
          <a:lstStyle/>
          <a:p>
            <a:r>
              <a:rPr lang="en-GB" sz="2000" dirty="0"/>
              <a:t>2)   Use the gradient to find the</a:t>
            </a:r>
          </a:p>
          <a:p>
            <a:r>
              <a:rPr lang="en-GB" sz="2000" dirty="0"/>
              <a:t>			‘next’ coordinate.</a:t>
            </a:r>
          </a:p>
        </p:txBody>
      </p:sp>
      <p:sp>
        <p:nvSpPr>
          <p:cNvPr id="71" name="TextBox 70">
            <a:extLst>
              <a:ext uri="{FF2B5EF4-FFF2-40B4-BE49-F238E27FC236}">
                <a16:creationId xmlns:a16="http://schemas.microsoft.com/office/drawing/2014/main" id="{1D43F375-6252-4A0E-B778-44C0EC08983F}"/>
              </a:ext>
            </a:extLst>
          </p:cNvPr>
          <p:cNvSpPr txBox="1"/>
          <p:nvPr/>
        </p:nvSpPr>
        <p:spPr>
          <a:xfrm>
            <a:off x="7755660" y="4992342"/>
            <a:ext cx="3098925" cy="400110"/>
          </a:xfrm>
          <a:prstGeom prst="rect">
            <a:avLst/>
          </a:prstGeom>
          <a:noFill/>
        </p:spPr>
        <p:txBody>
          <a:bodyPr wrap="none" rtlCol="0">
            <a:spAutoFit/>
          </a:bodyPr>
          <a:lstStyle/>
          <a:p>
            <a:r>
              <a:rPr lang="en-GB" sz="2000" dirty="0"/>
              <a:t>“For every 1 across, 2 </a:t>
            </a:r>
            <a:r>
              <a:rPr lang="en-GB" sz="2000" dirty="0">
                <a:solidFill>
                  <a:srgbClr val="FF0000"/>
                </a:solidFill>
              </a:rPr>
              <a:t>up</a:t>
            </a:r>
            <a:r>
              <a:rPr lang="en-GB" sz="2000" dirty="0"/>
              <a:t>.”</a:t>
            </a:r>
          </a:p>
        </p:txBody>
      </p:sp>
      <p:cxnSp>
        <p:nvCxnSpPr>
          <p:cNvPr id="3" name="Straight Arrow Connector 2">
            <a:extLst>
              <a:ext uri="{FF2B5EF4-FFF2-40B4-BE49-F238E27FC236}">
                <a16:creationId xmlns:a16="http://schemas.microsoft.com/office/drawing/2014/main" id="{2326D9F8-2173-4B48-A957-BD54C7075B98}"/>
              </a:ext>
            </a:extLst>
          </p:cNvPr>
          <p:cNvCxnSpPr>
            <a:cxnSpLocks/>
          </p:cNvCxnSpPr>
          <p:nvPr/>
        </p:nvCxnSpPr>
        <p:spPr>
          <a:xfrm>
            <a:off x="1898428" y="5448617"/>
            <a:ext cx="39900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83036EB-F17A-45E7-831B-D089B6163BC4}"/>
              </a:ext>
            </a:extLst>
          </p:cNvPr>
          <p:cNvCxnSpPr>
            <a:cxnSpLocks/>
          </p:cNvCxnSpPr>
          <p:nvPr/>
        </p:nvCxnSpPr>
        <p:spPr>
          <a:xfrm flipV="1">
            <a:off x="2321338" y="4549140"/>
            <a:ext cx="0" cy="884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Multiplication Sign 69">
            <a:extLst>
              <a:ext uri="{FF2B5EF4-FFF2-40B4-BE49-F238E27FC236}">
                <a16:creationId xmlns:a16="http://schemas.microsoft.com/office/drawing/2014/main" id="{6BEB7FEF-F449-4D45-AFC8-1D8E5E55CBFC}"/>
              </a:ext>
            </a:extLst>
          </p:cNvPr>
          <p:cNvSpPr/>
          <p:nvPr/>
        </p:nvSpPr>
        <p:spPr>
          <a:xfrm>
            <a:off x="1692666" y="5271527"/>
            <a:ext cx="347590" cy="347590"/>
          </a:xfrm>
          <a:prstGeom prst="mathMultiply">
            <a:avLst>
              <a:gd name="adj1" fmla="val 11280"/>
            </a:avLst>
          </a:prstGeom>
          <a:solidFill>
            <a:srgbClr val="00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err="1">
              <a:solidFill>
                <a:schemeClr val="tx1"/>
              </a:solidFill>
            </a:endParaRPr>
          </a:p>
        </p:txBody>
      </p:sp>
      <p:sp>
        <p:nvSpPr>
          <p:cNvPr id="78" name="Multiplication Sign 77">
            <a:extLst>
              <a:ext uri="{FF2B5EF4-FFF2-40B4-BE49-F238E27FC236}">
                <a16:creationId xmlns:a16="http://schemas.microsoft.com/office/drawing/2014/main" id="{66E4CD35-B3DB-47F4-B6AD-F60503D324BD}"/>
              </a:ext>
            </a:extLst>
          </p:cNvPr>
          <p:cNvSpPr/>
          <p:nvPr/>
        </p:nvSpPr>
        <p:spPr>
          <a:xfrm>
            <a:off x="2144786" y="4346967"/>
            <a:ext cx="347590" cy="347590"/>
          </a:xfrm>
          <a:prstGeom prst="mathMultiply">
            <a:avLst>
              <a:gd name="adj1" fmla="val 11280"/>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err="1">
              <a:solidFill>
                <a:schemeClr val="tx1"/>
              </a:solidFill>
            </a:endParaRPr>
          </a:p>
        </p:txBody>
      </p:sp>
      <p:cxnSp>
        <p:nvCxnSpPr>
          <p:cNvPr id="5" name="Straight Connector 4">
            <a:extLst>
              <a:ext uri="{FF2B5EF4-FFF2-40B4-BE49-F238E27FC236}">
                <a16:creationId xmlns:a16="http://schemas.microsoft.com/office/drawing/2014/main" id="{291A94F2-2447-41BA-A837-6242B394D8F6}"/>
              </a:ext>
            </a:extLst>
          </p:cNvPr>
          <p:cNvCxnSpPr>
            <a:cxnSpLocks/>
          </p:cNvCxnSpPr>
          <p:nvPr/>
        </p:nvCxnSpPr>
        <p:spPr>
          <a:xfrm flipV="1">
            <a:off x="1848500" y="1204546"/>
            <a:ext cx="2131118" cy="4228150"/>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 name="Right Bracket 80">
            <a:extLst>
              <a:ext uri="{FF2B5EF4-FFF2-40B4-BE49-F238E27FC236}">
                <a16:creationId xmlns:a16="http://schemas.microsoft.com/office/drawing/2014/main" id="{85BEC576-1E9A-4B9B-A85A-52C679C17AC0}"/>
              </a:ext>
            </a:extLst>
          </p:cNvPr>
          <p:cNvSpPr/>
          <p:nvPr/>
        </p:nvSpPr>
        <p:spPr>
          <a:xfrm rot="5400000">
            <a:off x="8844895" y="1621139"/>
            <a:ext cx="99100" cy="194310"/>
          </a:xfrm>
          <a:prstGeom prst="rightBracket">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Right Bracket 82">
            <a:extLst>
              <a:ext uri="{FF2B5EF4-FFF2-40B4-BE49-F238E27FC236}">
                <a16:creationId xmlns:a16="http://schemas.microsoft.com/office/drawing/2014/main" id="{CD2800DE-9C89-48F4-9576-26FD9B8D3503}"/>
              </a:ext>
            </a:extLst>
          </p:cNvPr>
          <p:cNvSpPr/>
          <p:nvPr/>
        </p:nvSpPr>
        <p:spPr>
          <a:xfrm rot="5400000">
            <a:off x="9431180" y="1473364"/>
            <a:ext cx="99100" cy="489860"/>
          </a:xfrm>
          <a:prstGeom prst="rightBracket">
            <a:avLst/>
          </a:prstGeom>
          <a:ln w="28575">
            <a:solidFill>
              <a:srgbClr val="00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Right Bracket 83">
            <a:extLst>
              <a:ext uri="{FF2B5EF4-FFF2-40B4-BE49-F238E27FC236}">
                <a16:creationId xmlns:a16="http://schemas.microsoft.com/office/drawing/2014/main" id="{91111EC4-9C71-4287-BD9F-FB2226C472C8}"/>
              </a:ext>
            </a:extLst>
          </p:cNvPr>
          <p:cNvSpPr/>
          <p:nvPr/>
        </p:nvSpPr>
        <p:spPr>
          <a:xfrm rot="5400000">
            <a:off x="9464308" y="2213776"/>
            <a:ext cx="99100" cy="1226021"/>
          </a:xfrm>
          <a:prstGeom prst="rightBracket">
            <a:avLst/>
          </a:prstGeom>
          <a:ln w="28575">
            <a:solidFill>
              <a:srgbClr val="00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Right Bracket 84">
            <a:extLst>
              <a:ext uri="{FF2B5EF4-FFF2-40B4-BE49-F238E27FC236}">
                <a16:creationId xmlns:a16="http://schemas.microsoft.com/office/drawing/2014/main" id="{D6A1CD49-D777-4B70-AC82-AAD250E89463}"/>
              </a:ext>
            </a:extLst>
          </p:cNvPr>
          <p:cNvSpPr/>
          <p:nvPr/>
        </p:nvSpPr>
        <p:spPr>
          <a:xfrm rot="5400000">
            <a:off x="9255572" y="4070210"/>
            <a:ext cx="99100" cy="2625872"/>
          </a:xfrm>
          <a:prstGeom prst="rightBracket">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a:extLst>
              <a:ext uri="{FF2B5EF4-FFF2-40B4-BE49-F238E27FC236}">
                <a16:creationId xmlns:a16="http://schemas.microsoft.com/office/drawing/2014/main" id="{4C1A1053-2C56-4472-A9B4-4D2CDE832CFC}"/>
              </a:ext>
            </a:extLst>
          </p:cNvPr>
          <p:cNvSpPr txBox="1"/>
          <p:nvPr/>
        </p:nvSpPr>
        <p:spPr>
          <a:xfrm>
            <a:off x="7377414" y="6007685"/>
            <a:ext cx="2941639" cy="400110"/>
          </a:xfrm>
          <a:prstGeom prst="rect">
            <a:avLst/>
          </a:prstGeom>
          <a:noFill/>
        </p:spPr>
        <p:txBody>
          <a:bodyPr wrap="none" rtlCol="0">
            <a:spAutoFit/>
          </a:bodyPr>
          <a:lstStyle/>
          <a:p>
            <a:r>
              <a:rPr lang="en-GB" sz="2000" dirty="0"/>
              <a:t>3)   Plot the line &amp; check!</a:t>
            </a:r>
          </a:p>
        </p:txBody>
      </p:sp>
    </p:spTree>
    <p:extLst>
      <p:ext uri="{BB962C8B-B14F-4D97-AF65-F5344CB8AC3E}">
        <p14:creationId xmlns:p14="http://schemas.microsoft.com/office/powerpoint/2010/main" val="334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1" grpId="0"/>
      <p:bldP spid="70" grpId="0" animBg="1"/>
      <p:bldP spid="78" grpId="0" animBg="1"/>
      <p:bldP spid="81" grpId="0" animBg="1"/>
      <p:bldP spid="83" grpId="0" animBg="1"/>
      <p:bldP spid="84" grpId="0" animBg="1"/>
      <p:bldP spid="85" grpId="0" animBg="1"/>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7CAE0C-8126-44EE-B014-3A63FDA89750}"/>
              </a:ext>
            </a:extLst>
          </p:cNvPr>
          <p:cNvPicPr>
            <a:picLocks noChangeAspect="1"/>
          </p:cNvPicPr>
          <p:nvPr/>
        </p:nvPicPr>
        <p:blipFill>
          <a:blip r:embed="rId2"/>
          <a:stretch>
            <a:fillRect/>
          </a:stretch>
        </p:blipFill>
        <p:spPr>
          <a:xfrm>
            <a:off x="1412793" y="558035"/>
            <a:ext cx="5828952" cy="5959207"/>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49EBB3-7EF2-419B-ADB1-1C21A6842F4C}"/>
                  </a:ext>
                </a:extLst>
              </p:cNvPr>
              <p:cNvSpPr txBox="1"/>
              <p:nvPr/>
            </p:nvSpPr>
            <p:spPr>
              <a:xfrm>
                <a:off x="3370267" y="0"/>
                <a:ext cx="5451493" cy="400110"/>
              </a:xfrm>
              <a:prstGeom prst="rect">
                <a:avLst/>
              </a:prstGeom>
              <a:noFill/>
            </p:spPr>
            <p:txBody>
              <a:bodyPr wrap="none" rtlCol="0">
                <a:spAutoFit/>
              </a:bodyPr>
              <a:lstStyle/>
              <a:p>
                <a:pPr algn="ctr"/>
                <a:r>
                  <a:rPr lang="en-GB" sz="2000" dirty="0"/>
                  <a:t>Plotting graphs using the gradient &amp; </a:t>
                </a:r>
                <a14:m>
                  <m:oMath xmlns:m="http://schemas.openxmlformats.org/officeDocument/2006/math">
                    <m:r>
                      <a:rPr lang="en-GB" sz="2000" i="1" dirty="0">
                        <a:latin typeface="Cambria Math" panose="02040503050406030204" pitchFamily="18" charset="0"/>
                      </a:rPr>
                      <m:t>𝑦</m:t>
                    </m:r>
                  </m:oMath>
                </a14:m>
                <a:r>
                  <a:rPr lang="en-GB" sz="2000" dirty="0"/>
                  <a:t>-intercept.</a:t>
                </a:r>
              </a:p>
            </p:txBody>
          </p:sp>
        </mc:Choice>
        <mc:Fallback xmlns="">
          <p:sp>
            <p:nvSpPr>
              <p:cNvPr id="4" name="TextBox 3">
                <a:extLst>
                  <a:ext uri="{FF2B5EF4-FFF2-40B4-BE49-F238E27FC236}">
                    <a16:creationId xmlns:a16="http://schemas.microsoft.com/office/drawing/2014/main" id="{A749EBB3-7EF2-419B-ADB1-1C21A6842F4C}"/>
                  </a:ext>
                </a:extLst>
              </p:cNvPr>
              <p:cNvSpPr txBox="1">
                <a:spLocks noRot="1" noChangeAspect="1" noMove="1" noResize="1" noEditPoints="1" noAdjustHandles="1" noChangeArrowheads="1" noChangeShapeType="1" noTextEdit="1"/>
              </p:cNvSpPr>
              <p:nvPr/>
            </p:nvSpPr>
            <p:spPr>
              <a:xfrm>
                <a:off x="3370267" y="0"/>
                <a:ext cx="5451493" cy="400110"/>
              </a:xfrm>
              <a:prstGeom prst="rect">
                <a:avLst/>
              </a:prstGeom>
              <a:blipFill>
                <a:blip r:embed="rId3"/>
                <a:stretch>
                  <a:fillRect l="-464" t="-6250" r="-464"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0512254-3F73-4819-8AAB-B0C12ECDA570}"/>
                  </a:ext>
                </a:extLst>
              </p:cNvPr>
              <p:cNvSpPr txBox="1"/>
              <p:nvPr/>
            </p:nvSpPr>
            <p:spPr>
              <a:xfrm>
                <a:off x="7759781" y="949569"/>
                <a:ext cx="2352311" cy="830997"/>
              </a:xfrm>
              <a:prstGeom prst="rect">
                <a:avLst/>
              </a:prstGeom>
              <a:noFill/>
            </p:spPr>
            <p:txBody>
              <a:bodyPr wrap="none" rtlCol="0">
                <a:spAutoFit/>
              </a:bodyPr>
              <a:lstStyle/>
              <a:p>
                <a:pPr algn="ctr"/>
                <a:r>
                  <a:rPr lang="en-GB" sz="2400" dirty="0"/>
                  <a:t>Plot the graph of</a:t>
                </a:r>
              </a:p>
              <a:p>
                <a:pPr algn="ctr"/>
                <a:r>
                  <a:rPr lang="en-GB" sz="2400" dirty="0"/>
                  <a:t> </a:t>
                </a:r>
                <a14:m>
                  <m:oMath xmlns:m="http://schemas.openxmlformats.org/officeDocument/2006/math">
                    <m:r>
                      <a:rPr lang="en-GB" sz="2400" i="1" dirty="0">
                        <a:latin typeface="Cambria Math" panose="02040503050406030204" pitchFamily="18" charset="0"/>
                      </a:rPr>
                      <m:t>𝑦</m:t>
                    </m:r>
                    <m:r>
                      <a:rPr lang="en-GB" sz="2400" i="1" dirty="0">
                        <a:latin typeface="Cambria Math" panose="02040503050406030204" pitchFamily="18" charset="0"/>
                      </a:rPr>
                      <m:t>=5−2</m:t>
                    </m:r>
                    <m:r>
                      <a:rPr lang="en-GB" sz="2400" i="1" dirty="0">
                        <a:latin typeface="Cambria Math" panose="02040503050406030204" pitchFamily="18" charset="0"/>
                      </a:rPr>
                      <m:t>𝑥</m:t>
                    </m:r>
                  </m:oMath>
                </a14:m>
                <a:endParaRPr lang="en-GB" sz="2400" dirty="0"/>
              </a:p>
            </p:txBody>
          </p:sp>
        </mc:Choice>
        <mc:Fallback xmlns="">
          <p:sp>
            <p:nvSpPr>
              <p:cNvPr id="64" name="TextBox 63">
                <a:extLst>
                  <a:ext uri="{FF2B5EF4-FFF2-40B4-BE49-F238E27FC236}">
                    <a16:creationId xmlns:a16="http://schemas.microsoft.com/office/drawing/2014/main" id="{D0512254-3F73-4819-8AAB-B0C12ECDA570}"/>
                  </a:ext>
                </a:extLst>
              </p:cNvPr>
              <p:cNvSpPr txBox="1">
                <a:spLocks noRot="1" noChangeAspect="1" noMove="1" noResize="1" noEditPoints="1" noAdjustHandles="1" noChangeArrowheads="1" noChangeShapeType="1" noTextEdit="1"/>
              </p:cNvSpPr>
              <p:nvPr/>
            </p:nvSpPr>
            <p:spPr>
              <a:xfrm>
                <a:off x="7759781" y="949569"/>
                <a:ext cx="2352311" cy="830997"/>
              </a:xfrm>
              <a:prstGeom prst="rect">
                <a:avLst/>
              </a:prstGeom>
              <a:blipFill>
                <a:blip r:embed="rId4"/>
                <a:stretch>
                  <a:fillRect l="-3226" t="-4545" r="-3763"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1220097-81C5-49C0-BFC1-A84E56CC9FBE}"/>
                  </a:ext>
                </a:extLst>
              </p:cNvPr>
              <p:cNvSpPr txBox="1"/>
              <p:nvPr/>
            </p:nvSpPr>
            <p:spPr>
              <a:xfrm>
                <a:off x="7377414" y="2426676"/>
                <a:ext cx="2923429" cy="400110"/>
              </a:xfrm>
              <a:prstGeom prst="rect">
                <a:avLst/>
              </a:prstGeom>
              <a:noFill/>
            </p:spPr>
            <p:txBody>
              <a:bodyPr wrap="none" rtlCol="0">
                <a:spAutoFit/>
              </a:bodyPr>
              <a:lstStyle/>
              <a:p>
                <a:r>
                  <a:rPr lang="en-GB" sz="2000" dirty="0"/>
                  <a:t>1)   Mark the </a:t>
                </a:r>
                <a14:m>
                  <m:oMath xmlns:m="http://schemas.openxmlformats.org/officeDocument/2006/math">
                    <m:r>
                      <a:rPr lang="en-GB" sz="2000" i="1" dirty="0">
                        <a:latin typeface="Cambria Math" panose="02040503050406030204" pitchFamily="18" charset="0"/>
                      </a:rPr>
                      <m:t>𝑦</m:t>
                    </m:r>
                  </m:oMath>
                </a14:m>
                <a:r>
                  <a:rPr lang="en-GB" sz="2000" dirty="0"/>
                  <a:t>-intercept.</a:t>
                </a:r>
              </a:p>
            </p:txBody>
          </p:sp>
        </mc:Choice>
        <mc:Fallback xmlns="">
          <p:sp>
            <p:nvSpPr>
              <p:cNvPr id="65" name="TextBox 64">
                <a:extLst>
                  <a:ext uri="{FF2B5EF4-FFF2-40B4-BE49-F238E27FC236}">
                    <a16:creationId xmlns:a16="http://schemas.microsoft.com/office/drawing/2014/main" id="{A1220097-81C5-49C0-BFC1-A84E56CC9FBE}"/>
                  </a:ext>
                </a:extLst>
              </p:cNvPr>
              <p:cNvSpPr txBox="1">
                <a:spLocks noRot="1" noChangeAspect="1" noMove="1" noResize="1" noEditPoints="1" noAdjustHandles="1" noChangeArrowheads="1" noChangeShapeType="1" noTextEdit="1"/>
              </p:cNvSpPr>
              <p:nvPr/>
            </p:nvSpPr>
            <p:spPr>
              <a:xfrm>
                <a:off x="7377414" y="2426676"/>
                <a:ext cx="2923429" cy="400110"/>
              </a:xfrm>
              <a:prstGeom prst="rect">
                <a:avLst/>
              </a:prstGeom>
              <a:blipFill>
                <a:blip r:embed="rId5"/>
                <a:stretch>
                  <a:fillRect l="-1732" t="-6061" r="-1299" b="-21212"/>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D759B085-4503-466F-9EC7-EDE530CB7DCA}"/>
              </a:ext>
            </a:extLst>
          </p:cNvPr>
          <p:cNvSpPr txBox="1"/>
          <p:nvPr/>
        </p:nvSpPr>
        <p:spPr>
          <a:xfrm>
            <a:off x="7377413" y="3950285"/>
            <a:ext cx="3827202" cy="707886"/>
          </a:xfrm>
          <a:prstGeom prst="rect">
            <a:avLst/>
          </a:prstGeom>
          <a:noFill/>
        </p:spPr>
        <p:txBody>
          <a:bodyPr wrap="none" rtlCol="0">
            <a:spAutoFit/>
          </a:bodyPr>
          <a:lstStyle/>
          <a:p>
            <a:r>
              <a:rPr lang="en-GB" sz="2000" dirty="0"/>
              <a:t>2)   Use the gradient to find the</a:t>
            </a:r>
          </a:p>
          <a:p>
            <a:r>
              <a:rPr lang="en-GB" sz="2000" dirty="0"/>
              <a:t>	‘next’ integer coordinate.</a:t>
            </a:r>
          </a:p>
        </p:txBody>
      </p:sp>
      <p:sp>
        <p:nvSpPr>
          <p:cNvPr id="71" name="TextBox 70">
            <a:extLst>
              <a:ext uri="{FF2B5EF4-FFF2-40B4-BE49-F238E27FC236}">
                <a16:creationId xmlns:a16="http://schemas.microsoft.com/office/drawing/2014/main" id="{1D43F375-6252-4A0E-B778-44C0EC08983F}"/>
              </a:ext>
            </a:extLst>
          </p:cNvPr>
          <p:cNvSpPr txBox="1"/>
          <p:nvPr/>
        </p:nvSpPr>
        <p:spPr>
          <a:xfrm>
            <a:off x="7597397" y="4992342"/>
            <a:ext cx="3414012" cy="400110"/>
          </a:xfrm>
          <a:prstGeom prst="rect">
            <a:avLst/>
          </a:prstGeom>
          <a:noFill/>
        </p:spPr>
        <p:txBody>
          <a:bodyPr wrap="none" rtlCol="0">
            <a:spAutoFit/>
          </a:bodyPr>
          <a:lstStyle/>
          <a:p>
            <a:r>
              <a:rPr lang="en-GB" sz="2000" dirty="0"/>
              <a:t>“For every 1 across, 2 down.”</a:t>
            </a:r>
          </a:p>
        </p:txBody>
      </p:sp>
      <p:cxnSp>
        <p:nvCxnSpPr>
          <p:cNvPr id="3" name="Straight Arrow Connector 2">
            <a:extLst>
              <a:ext uri="{FF2B5EF4-FFF2-40B4-BE49-F238E27FC236}">
                <a16:creationId xmlns:a16="http://schemas.microsoft.com/office/drawing/2014/main" id="{2326D9F8-2173-4B48-A957-BD54C7075B98}"/>
              </a:ext>
            </a:extLst>
          </p:cNvPr>
          <p:cNvCxnSpPr>
            <a:cxnSpLocks/>
          </p:cNvCxnSpPr>
          <p:nvPr/>
        </p:nvCxnSpPr>
        <p:spPr>
          <a:xfrm>
            <a:off x="4259017" y="1610628"/>
            <a:ext cx="35679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83036EB-F17A-45E7-831B-D089B6163BC4}"/>
              </a:ext>
            </a:extLst>
          </p:cNvPr>
          <p:cNvCxnSpPr>
            <a:cxnSpLocks/>
          </p:cNvCxnSpPr>
          <p:nvPr/>
        </p:nvCxnSpPr>
        <p:spPr>
          <a:xfrm>
            <a:off x="4630491" y="1634490"/>
            <a:ext cx="0" cy="807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Multiplication Sign 69">
            <a:extLst>
              <a:ext uri="{FF2B5EF4-FFF2-40B4-BE49-F238E27FC236}">
                <a16:creationId xmlns:a16="http://schemas.microsoft.com/office/drawing/2014/main" id="{6BEB7FEF-F449-4D45-AFC8-1D8E5E55CBFC}"/>
              </a:ext>
            </a:extLst>
          </p:cNvPr>
          <p:cNvSpPr/>
          <p:nvPr/>
        </p:nvSpPr>
        <p:spPr>
          <a:xfrm>
            <a:off x="4047246" y="1431047"/>
            <a:ext cx="347590" cy="347590"/>
          </a:xfrm>
          <a:prstGeom prst="mathMultiply">
            <a:avLst>
              <a:gd name="adj1" fmla="val 11280"/>
            </a:avLst>
          </a:prstGeom>
          <a:solidFill>
            <a:srgbClr val="00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err="1">
              <a:solidFill>
                <a:schemeClr val="tx1"/>
              </a:solidFill>
            </a:endParaRPr>
          </a:p>
        </p:txBody>
      </p:sp>
      <p:sp>
        <p:nvSpPr>
          <p:cNvPr id="78" name="Multiplication Sign 77">
            <a:extLst>
              <a:ext uri="{FF2B5EF4-FFF2-40B4-BE49-F238E27FC236}">
                <a16:creationId xmlns:a16="http://schemas.microsoft.com/office/drawing/2014/main" id="{66E4CD35-B3DB-47F4-B6AD-F60503D324BD}"/>
              </a:ext>
            </a:extLst>
          </p:cNvPr>
          <p:cNvSpPr/>
          <p:nvPr/>
        </p:nvSpPr>
        <p:spPr>
          <a:xfrm>
            <a:off x="4458335" y="2279748"/>
            <a:ext cx="347590" cy="347590"/>
          </a:xfrm>
          <a:prstGeom prst="mathMultiply">
            <a:avLst>
              <a:gd name="adj1" fmla="val 11280"/>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dirty="0" err="1">
              <a:solidFill>
                <a:schemeClr val="tx1"/>
              </a:solidFill>
            </a:endParaRPr>
          </a:p>
        </p:txBody>
      </p:sp>
      <p:cxnSp>
        <p:nvCxnSpPr>
          <p:cNvPr id="5" name="Straight Connector 4">
            <a:extLst>
              <a:ext uri="{FF2B5EF4-FFF2-40B4-BE49-F238E27FC236}">
                <a16:creationId xmlns:a16="http://schemas.microsoft.com/office/drawing/2014/main" id="{291A94F2-2447-41BA-A837-6242B394D8F6}"/>
              </a:ext>
            </a:extLst>
          </p:cNvPr>
          <p:cNvCxnSpPr>
            <a:cxnSpLocks/>
          </p:cNvCxnSpPr>
          <p:nvPr/>
        </p:nvCxnSpPr>
        <p:spPr>
          <a:xfrm flipH="1" flipV="1">
            <a:off x="4020299" y="1195754"/>
            <a:ext cx="2468424" cy="4994032"/>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 name="Right Bracket 80">
            <a:extLst>
              <a:ext uri="{FF2B5EF4-FFF2-40B4-BE49-F238E27FC236}">
                <a16:creationId xmlns:a16="http://schemas.microsoft.com/office/drawing/2014/main" id="{85BEC576-1E9A-4B9B-A85A-52C679C17AC0}"/>
              </a:ext>
            </a:extLst>
          </p:cNvPr>
          <p:cNvSpPr/>
          <p:nvPr/>
        </p:nvSpPr>
        <p:spPr>
          <a:xfrm rot="5400000">
            <a:off x="9248437" y="1488743"/>
            <a:ext cx="99100" cy="459104"/>
          </a:xfrm>
          <a:prstGeom prst="rightBracket">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Right Bracket 82">
            <a:extLst>
              <a:ext uri="{FF2B5EF4-FFF2-40B4-BE49-F238E27FC236}">
                <a16:creationId xmlns:a16="http://schemas.microsoft.com/office/drawing/2014/main" id="{CD2800DE-9C89-48F4-9576-26FD9B8D3503}"/>
              </a:ext>
            </a:extLst>
          </p:cNvPr>
          <p:cNvSpPr/>
          <p:nvPr/>
        </p:nvSpPr>
        <p:spPr>
          <a:xfrm rot="5400000">
            <a:off x="8853150" y="1606534"/>
            <a:ext cx="99100" cy="223520"/>
          </a:xfrm>
          <a:prstGeom prst="rightBracket">
            <a:avLst/>
          </a:prstGeom>
          <a:ln w="28575">
            <a:solidFill>
              <a:srgbClr val="00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Right Bracket 83">
            <a:extLst>
              <a:ext uri="{FF2B5EF4-FFF2-40B4-BE49-F238E27FC236}">
                <a16:creationId xmlns:a16="http://schemas.microsoft.com/office/drawing/2014/main" id="{91111EC4-9C71-4287-BD9F-FB2226C472C8}"/>
              </a:ext>
            </a:extLst>
          </p:cNvPr>
          <p:cNvSpPr/>
          <p:nvPr/>
        </p:nvSpPr>
        <p:spPr>
          <a:xfrm rot="5400000">
            <a:off x="9388952" y="2268799"/>
            <a:ext cx="99100" cy="1226021"/>
          </a:xfrm>
          <a:prstGeom prst="rightBracket">
            <a:avLst/>
          </a:prstGeom>
          <a:ln w="28575">
            <a:solidFill>
              <a:srgbClr val="00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Right Bracket 84">
            <a:extLst>
              <a:ext uri="{FF2B5EF4-FFF2-40B4-BE49-F238E27FC236}">
                <a16:creationId xmlns:a16="http://schemas.microsoft.com/office/drawing/2014/main" id="{D6A1CD49-D777-4B70-AC82-AAD250E89463}"/>
              </a:ext>
            </a:extLst>
          </p:cNvPr>
          <p:cNvSpPr/>
          <p:nvPr/>
        </p:nvSpPr>
        <p:spPr>
          <a:xfrm rot="5400000">
            <a:off x="9109690" y="3929266"/>
            <a:ext cx="99100" cy="2987040"/>
          </a:xfrm>
          <a:prstGeom prst="rightBracket">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a:extLst>
              <a:ext uri="{FF2B5EF4-FFF2-40B4-BE49-F238E27FC236}">
                <a16:creationId xmlns:a16="http://schemas.microsoft.com/office/drawing/2014/main" id="{4C1A1053-2C56-4472-A9B4-4D2CDE832CFC}"/>
              </a:ext>
            </a:extLst>
          </p:cNvPr>
          <p:cNvSpPr txBox="1"/>
          <p:nvPr/>
        </p:nvSpPr>
        <p:spPr>
          <a:xfrm>
            <a:off x="7377414" y="6007685"/>
            <a:ext cx="2941639" cy="400110"/>
          </a:xfrm>
          <a:prstGeom prst="rect">
            <a:avLst/>
          </a:prstGeom>
          <a:noFill/>
        </p:spPr>
        <p:txBody>
          <a:bodyPr wrap="none" rtlCol="0">
            <a:spAutoFit/>
          </a:bodyPr>
          <a:lstStyle/>
          <a:p>
            <a:r>
              <a:rPr lang="en-GB" sz="2000" dirty="0"/>
              <a:t>3)   Plot the line &amp; check!</a:t>
            </a:r>
          </a:p>
        </p:txBody>
      </p:sp>
    </p:spTree>
    <p:extLst>
      <p:ext uri="{BB962C8B-B14F-4D97-AF65-F5344CB8AC3E}">
        <p14:creationId xmlns:p14="http://schemas.microsoft.com/office/powerpoint/2010/main" val="15546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1" grpId="0"/>
      <p:bldP spid="70" grpId="0" animBg="1"/>
      <p:bldP spid="78" grpId="0" animBg="1"/>
      <p:bldP spid="81" grpId="0" animBg="1"/>
      <p:bldP spid="83" grpId="0" animBg="1"/>
      <p:bldP spid="84" grpId="0" animBg="1"/>
      <p:bldP spid="85" grpId="0" animBg="1"/>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628586-F153-7880-0918-43201BA8BBB1}"/>
              </a:ext>
            </a:extLst>
          </p:cNvPr>
          <p:cNvSpPr>
            <a:spLocks noGrp="1"/>
          </p:cNvSpPr>
          <p:nvPr>
            <p:ph type="subTitle" idx="1"/>
          </p:nvPr>
        </p:nvSpPr>
        <p:spPr>
          <a:xfrm>
            <a:off x="2895600" y="260351"/>
            <a:ext cx="6400800" cy="576263"/>
          </a:xfrm>
          <a:solidFill>
            <a:schemeClr val="accent2">
              <a:lumMod val="75000"/>
            </a:schemeClr>
          </a:solidFill>
        </p:spPr>
        <p:txBody>
          <a:bodyPr/>
          <a:lstStyle/>
          <a:p>
            <a:pPr>
              <a:defRPr/>
            </a:pPr>
            <a:r>
              <a:rPr lang="en-AU" dirty="0">
                <a:solidFill>
                  <a:schemeClr val="accent1">
                    <a:lumMod val="20000"/>
                    <a:lumOff val="80000"/>
                  </a:schemeClr>
                </a:solidFill>
              </a:rPr>
              <a:t>A quick reminder that …</a:t>
            </a:r>
          </a:p>
        </p:txBody>
      </p:sp>
      <p:sp>
        <p:nvSpPr>
          <p:cNvPr id="4" name="Rectangle 3">
            <a:extLst>
              <a:ext uri="{FF2B5EF4-FFF2-40B4-BE49-F238E27FC236}">
                <a16:creationId xmlns:a16="http://schemas.microsoft.com/office/drawing/2014/main" id="{5A2C169E-6825-A0E3-9EC5-837716416FBF}"/>
              </a:ext>
            </a:extLst>
          </p:cNvPr>
          <p:cNvSpPr>
            <a:spLocks noRot="1" noChangeAspect="1" noMove="1" noResize="1" noEditPoints="1" noAdjustHandles="1" noChangeArrowheads="1" noChangeShapeType="1" noTextEdit="1"/>
          </p:cNvSpPr>
          <p:nvPr/>
        </p:nvSpPr>
        <p:spPr>
          <a:xfrm>
            <a:off x="4655840" y="936034"/>
            <a:ext cx="3168352" cy="2062103"/>
          </a:xfrm>
          <a:prstGeom prst="rect">
            <a:avLst/>
          </a:prstGeom>
          <a:blipFill>
            <a:blip r:embed="rId2"/>
            <a:stretch>
              <a:fillRect l="-5010" b="-9172"/>
            </a:stretch>
          </a:blipFill>
        </p:spPr>
        <p:txBody>
          <a:bodyPr/>
          <a:lstStyle/>
          <a:p>
            <a:r>
              <a:rPr lang="en-AU">
                <a:noFill/>
              </a:rPr>
              <a:t> </a:t>
            </a:r>
          </a:p>
        </p:txBody>
      </p:sp>
      <p:pic>
        <p:nvPicPr>
          <p:cNvPr id="11268" name="Picture 4">
            <a:extLst>
              <a:ext uri="{FF2B5EF4-FFF2-40B4-BE49-F238E27FC236}">
                <a16:creationId xmlns:a16="http://schemas.microsoft.com/office/drawing/2014/main" id="{6CB7D156-3568-5219-554E-35013F5AA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968626"/>
            <a:ext cx="75612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E03477C-80CA-51E8-D6AC-11E8F3CE8B99}"/>
              </a:ext>
            </a:extLst>
          </p:cNvPr>
          <p:cNvGraphicFramePr/>
          <p:nvPr/>
        </p:nvGraphicFramePr>
        <p:xfrm>
          <a:off x="155340" y="836712"/>
          <a:ext cx="158417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a:extLst>
              <a:ext uri="{FF2B5EF4-FFF2-40B4-BE49-F238E27FC236}">
                <a16:creationId xmlns:a16="http://schemas.microsoft.com/office/drawing/2014/main" id="{C5F03735-CE8F-994E-2441-EFB64AA02BAD}"/>
              </a:ext>
            </a:extLst>
          </p:cNvPr>
          <p:cNvPicPr>
            <a:picLocks noChangeAspect="1" noChangeArrowheads="1"/>
          </p:cNvPicPr>
          <p:nvPr/>
        </p:nvPicPr>
        <p:blipFill>
          <a:blip r:embed="rId7" cstate="print"/>
          <a:srcRect l="42334" t="22266" r="28334" b="20641"/>
          <a:stretch>
            <a:fillRect/>
          </a:stretch>
        </p:blipFill>
        <p:spPr bwMode="auto">
          <a:xfrm>
            <a:off x="2597480" y="865244"/>
            <a:ext cx="5040560" cy="5516085"/>
          </a:xfrm>
          <a:prstGeom prst="rect">
            <a:avLst/>
          </a:prstGeom>
          <a:noFill/>
          <a:ln w="9525">
            <a:noFill/>
            <a:miter lim="800000"/>
            <a:headEnd/>
            <a:tailEnd/>
          </a:ln>
        </p:spPr>
      </p:pic>
      <p:sp>
        <p:nvSpPr>
          <p:cNvPr id="16" name="TextBox 15">
            <a:extLst>
              <a:ext uri="{FF2B5EF4-FFF2-40B4-BE49-F238E27FC236}">
                <a16:creationId xmlns:a16="http://schemas.microsoft.com/office/drawing/2014/main" id="{DC74B449-E009-947F-9E40-21C6DC97F269}"/>
              </a:ext>
            </a:extLst>
          </p:cNvPr>
          <p:cNvSpPr txBox="1"/>
          <p:nvPr/>
        </p:nvSpPr>
        <p:spPr>
          <a:xfrm>
            <a:off x="3749608" y="3889580"/>
            <a:ext cx="2883866" cy="461665"/>
          </a:xfrm>
          <a:prstGeom prst="rect">
            <a:avLst/>
          </a:prstGeom>
          <a:solidFill>
            <a:schemeClr val="bg1"/>
          </a:solidFill>
          <a:ln>
            <a:solidFill>
              <a:schemeClr val="tx1"/>
            </a:solidFill>
          </a:ln>
        </p:spPr>
        <p:txBody>
          <a:bodyPr wrap="none" rtlCol="0">
            <a:spAutoFit/>
          </a:bodyPr>
          <a:lstStyle/>
          <a:p>
            <a:r>
              <a:rPr lang="en-GB" sz="2400" b="1" dirty="0">
                <a:solidFill>
                  <a:srgbClr val="FF0000"/>
                </a:solidFill>
              </a:rPr>
              <a:t>For 1 along the x-axis</a:t>
            </a:r>
          </a:p>
        </p:txBody>
      </p:sp>
      <p:sp>
        <p:nvSpPr>
          <p:cNvPr id="17" name="TextBox 16">
            <a:extLst>
              <a:ext uri="{FF2B5EF4-FFF2-40B4-BE49-F238E27FC236}">
                <a16:creationId xmlns:a16="http://schemas.microsoft.com/office/drawing/2014/main" id="{5C721910-9573-103A-BACE-5C1A2C5FF0FE}"/>
              </a:ext>
            </a:extLst>
          </p:cNvPr>
          <p:cNvSpPr txBox="1"/>
          <p:nvPr/>
        </p:nvSpPr>
        <p:spPr>
          <a:xfrm>
            <a:off x="4567142" y="2953476"/>
            <a:ext cx="3502947" cy="461665"/>
          </a:xfrm>
          <a:prstGeom prst="rect">
            <a:avLst/>
          </a:prstGeom>
          <a:solidFill>
            <a:schemeClr val="bg1"/>
          </a:solidFill>
          <a:ln>
            <a:solidFill>
              <a:schemeClr val="tx1"/>
            </a:solidFill>
          </a:ln>
        </p:spPr>
        <p:txBody>
          <a:bodyPr wrap="none" rtlCol="0">
            <a:spAutoFit/>
          </a:bodyPr>
          <a:lstStyle/>
          <a:p>
            <a:r>
              <a:rPr lang="en-GB" sz="2400" b="1" dirty="0">
                <a:solidFill>
                  <a:srgbClr val="FF0000"/>
                </a:solidFill>
              </a:rPr>
              <a:t>Increase of 2 up the y-axis</a:t>
            </a:r>
          </a:p>
        </p:txBody>
      </p:sp>
      <p:cxnSp>
        <p:nvCxnSpPr>
          <p:cNvPr id="20" name="Straight Arrow Connector 19">
            <a:extLst>
              <a:ext uri="{FF2B5EF4-FFF2-40B4-BE49-F238E27FC236}">
                <a16:creationId xmlns:a16="http://schemas.microsoft.com/office/drawing/2014/main" id="{F043BD49-FFE4-BAF1-115E-515FC91F8BF4}"/>
              </a:ext>
            </a:extLst>
          </p:cNvPr>
          <p:cNvCxnSpPr/>
          <p:nvPr/>
        </p:nvCxnSpPr>
        <p:spPr>
          <a:xfrm flipH="1" flipV="1">
            <a:off x="3821616" y="3601547"/>
            <a:ext cx="288032"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B62C919-B81B-0113-4275-D3613F409330}"/>
              </a:ext>
            </a:extLst>
          </p:cNvPr>
          <p:cNvCxnSpPr>
            <a:stCxn id="23" idx="1"/>
          </p:cNvCxnSpPr>
          <p:nvPr/>
        </p:nvCxnSpPr>
        <p:spPr>
          <a:xfrm flipH="1" flipV="1">
            <a:off x="3101536" y="4537651"/>
            <a:ext cx="4176464" cy="17915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6D18D7F-9316-9917-FFC1-EB5151812D80}"/>
              </a:ext>
            </a:extLst>
          </p:cNvPr>
          <p:cNvSpPr txBox="1"/>
          <p:nvPr/>
        </p:nvSpPr>
        <p:spPr>
          <a:xfrm>
            <a:off x="3461576" y="937252"/>
            <a:ext cx="2501006" cy="769441"/>
          </a:xfrm>
          <a:prstGeom prst="rect">
            <a:avLst/>
          </a:prstGeom>
          <a:noFill/>
        </p:spPr>
        <p:txBody>
          <a:bodyPr wrap="none" rtlCol="0">
            <a:spAutoFit/>
          </a:bodyPr>
          <a:lstStyle/>
          <a:p>
            <a:r>
              <a:rPr lang="en-GB" sz="4400" b="1" dirty="0">
                <a:solidFill>
                  <a:srgbClr val="00B050"/>
                </a:solidFill>
              </a:rPr>
              <a:t>Slope of 2</a:t>
            </a:r>
          </a:p>
        </p:txBody>
      </p:sp>
      <p:sp>
        <p:nvSpPr>
          <p:cNvPr id="23" name="TextBox 22">
            <a:extLst>
              <a:ext uri="{FF2B5EF4-FFF2-40B4-BE49-F238E27FC236}">
                <a16:creationId xmlns:a16="http://schemas.microsoft.com/office/drawing/2014/main" id="{17432931-782C-783E-F00B-223C55F83F5D}"/>
              </a:ext>
            </a:extLst>
          </p:cNvPr>
          <p:cNvSpPr txBox="1"/>
          <p:nvPr/>
        </p:nvSpPr>
        <p:spPr>
          <a:xfrm>
            <a:off x="7278000" y="4393636"/>
            <a:ext cx="3642536" cy="646331"/>
          </a:xfrm>
          <a:prstGeom prst="rect">
            <a:avLst/>
          </a:prstGeom>
          <a:noFill/>
        </p:spPr>
        <p:txBody>
          <a:bodyPr wrap="none" rtlCol="0">
            <a:spAutoFit/>
          </a:bodyPr>
          <a:lstStyle/>
          <a:p>
            <a:r>
              <a:rPr lang="en-GB" sz="3600" b="1" dirty="0">
                <a:solidFill>
                  <a:srgbClr val="7030A0"/>
                </a:solidFill>
              </a:rPr>
              <a:t>Crosses y-axis at 3</a:t>
            </a:r>
          </a:p>
        </p:txBody>
      </p:sp>
      <p:sp>
        <p:nvSpPr>
          <p:cNvPr id="24" name="TextBox 23">
            <a:extLst>
              <a:ext uri="{FF2B5EF4-FFF2-40B4-BE49-F238E27FC236}">
                <a16:creationId xmlns:a16="http://schemas.microsoft.com/office/drawing/2014/main" id="{5F5BEA7F-316D-01F7-EE39-85EE6F2631BA}"/>
              </a:ext>
            </a:extLst>
          </p:cNvPr>
          <p:cNvSpPr txBox="1"/>
          <p:nvPr/>
        </p:nvSpPr>
        <p:spPr>
          <a:xfrm>
            <a:off x="7926072" y="5146815"/>
            <a:ext cx="2553905" cy="830997"/>
          </a:xfrm>
          <a:prstGeom prst="rect">
            <a:avLst/>
          </a:prstGeom>
          <a:solidFill>
            <a:schemeClr val="bg1"/>
          </a:solidFill>
          <a:ln>
            <a:solidFill>
              <a:schemeClr val="tx1"/>
            </a:solidFill>
          </a:ln>
        </p:spPr>
        <p:txBody>
          <a:bodyPr wrap="none" rtlCol="0">
            <a:spAutoFit/>
          </a:bodyPr>
          <a:lstStyle/>
          <a:p>
            <a:pPr algn="ctr"/>
            <a:r>
              <a:rPr lang="en-GB" sz="4800" b="1" dirty="0"/>
              <a:t>y = </a:t>
            </a:r>
            <a:r>
              <a:rPr lang="en-GB" sz="4800" b="1" dirty="0">
                <a:solidFill>
                  <a:srgbClr val="7030A0"/>
                </a:solidFill>
              </a:rPr>
              <a:t>3 </a:t>
            </a:r>
            <a:r>
              <a:rPr lang="en-GB" sz="4800" b="1" dirty="0"/>
              <a:t>+ </a:t>
            </a:r>
            <a:r>
              <a:rPr lang="en-GB" sz="4800" b="1" dirty="0">
                <a:solidFill>
                  <a:srgbClr val="00B050"/>
                </a:solidFill>
              </a:rPr>
              <a:t>2</a:t>
            </a:r>
            <a:r>
              <a:rPr lang="en-GB" sz="4800" b="1" dirty="0"/>
              <a:t>x</a:t>
            </a:r>
            <a:endParaRPr lang="en-GB" sz="4800" b="1" dirty="0">
              <a:solidFill>
                <a:srgbClr val="7030A0"/>
              </a:solidFill>
            </a:endParaRPr>
          </a:p>
        </p:txBody>
      </p:sp>
      <p:grpSp>
        <p:nvGrpSpPr>
          <p:cNvPr id="25" name="Group 24">
            <a:extLst>
              <a:ext uri="{FF2B5EF4-FFF2-40B4-BE49-F238E27FC236}">
                <a16:creationId xmlns:a16="http://schemas.microsoft.com/office/drawing/2014/main" id="{200CA90B-A093-EEE1-E556-F6A06C6F1376}"/>
              </a:ext>
            </a:extLst>
          </p:cNvPr>
          <p:cNvGrpSpPr/>
          <p:nvPr/>
        </p:nvGrpSpPr>
        <p:grpSpPr>
          <a:xfrm>
            <a:off x="7494024" y="433195"/>
            <a:ext cx="3384376" cy="2029960"/>
            <a:chOff x="5508104" y="188640"/>
            <a:chExt cx="3384376" cy="2029960"/>
          </a:xfrm>
        </p:grpSpPr>
        <p:sp>
          <p:nvSpPr>
            <p:cNvPr id="26" name="Rectangle 25">
              <a:extLst>
                <a:ext uri="{FF2B5EF4-FFF2-40B4-BE49-F238E27FC236}">
                  <a16:creationId xmlns:a16="http://schemas.microsoft.com/office/drawing/2014/main" id="{8A9BE021-2336-B73B-7B51-3ACCAF9C9604}"/>
                </a:ext>
              </a:extLst>
            </p:cNvPr>
            <p:cNvSpPr/>
            <p:nvPr/>
          </p:nvSpPr>
          <p:spPr>
            <a:xfrm>
              <a:off x="5508104" y="260648"/>
              <a:ext cx="338437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86493C33-523D-731B-1D8A-05AACB515826}"/>
                </a:ext>
              </a:extLst>
            </p:cNvPr>
            <p:cNvSpPr txBox="1"/>
            <p:nvPr/>
          </p:nvSpPr>
          <p:spPr>
            <a:xfrm>
              <a:off x="5724128" y="188640"/>
              <a:ext cx="2969083" cy="923330"/>
            </a:xfrm>
            <a:prstGeom prst="rect">
              <a:avLst/>
            </a:prstGeom>
            <a:noFill/>
          </p:spPr>
          <p:txBody>
            <a:bodyPr wrap="none" rtlCol="0">
              <a:spAutoFit/>
            </a:bodyPr>
            <a:lstStyle/>
            <a:p>
              <a:r>
                <a:rPr lang="en-GB" sz="5400" dirty="0"/>
                <a:t>y = </a:t>
              </a:r>
              <a:r>
                <a:rPr lang="en-GB" sz="5400" b="1" dirty="0">
                  <a:solidFill>
                    <a:srgbClr val="7030A0"/>
                  </a:solidFill>
                </a:rPr>
                <a:t>c </a:t>
              </a:r>
              <a:r>
                <a:rPr lang="en-GB" sz="5400" dirty="0"/>
                <a:t>+ </a:t>
              </a:r>
              <a:r>
                <a:rPr lang="en-GB" sz="5400" b="1" dirty="0">
                  <a:solidFill>
                    <a:srgbClr val="00B050"/>
                  </a:solidFill>
                </a:rPr>
                <a:t>m</a:t>
              </a:r>
              <a:r>
                <a:rPr lang="en-GB" sz="5400" dirty="0"/>
                <a:t>x</a:t>
              </a:r>
            </a:p>
          </p:txBody>
        </p:sp>
        <p:sp>
          <p:nvSpPr>
            <p:cNvPr id="28" name="TextBox 27">
              <a:extLst>
                <a:ext uri="{FF2B5EF4-FFF2-40B4-BE49-F238E27FC236}">
                  <a16:creationId xmlns:a16="http://schemas.microsoft.com/office/drawing/2014/main" id="{22EE3535-4F88-3FD8-D387-DB1D7CB4BB51}"/>
                </a:ext>
              </a:extLst>
            </p:cNvPr>
            <p:cNvSpPr txBox="1"/>
            <p:nvPr/>
          </p:nvSpPr>
          <p:spPr>
            <a:xfrm>
              <a:off x="7521870" y="1539079"/>
              <a:ext cx="891591" cy="461665"/>
            </a:xfrm>
            <a:prstGeom prst="rect">
              <a:avLst/>
            </a:prstGeom>
            <a:noFill/>
          </p:spPr>
          <p:txBody>
            <a:bodyPr wrap="none" rtlCol="0">
              <a:spAutoFit/>
            </a:bodyPr>
            <a:lstStyle/>
            <a:p>
              <a:r>
                <a:rPr lang="en-GB" sz="2400" b="1" dirty="0">
                  <a:solidFill>
                    <a:srgbClr val="00B050"/>
                  </a:solidFill>
                </a:rPr>
                <a:t>Slope</a:t>
              </a:r>
            </a:p>
          </p:txBody>
        </p:sp>
        <p:sp>
          <p:nvSpPr>
            <p:cNvPr id="30" name="TextBox 29">
              <a:extLst>
                <a:ext uri="{FF2B5EF4-FFF2-40B4-BE49-F238E27FC236}">
                  <a16:creationId xmlns:a16="http://schemas.microsoft.com/office/drawing/2014/main" id="{A3836419-A571-8FCD-3399-A06C5251E141}"/>
                </a:ext>
              </a:extLst>
            </p:cNvPr>
            <p:cNvSpPr txBox="1"/>
            <p:nvPr/>
          </p:nvSpPr>
          <p:spPr>
            <a:xfrm>
              <a:off x="5634784" y="1387603"/>
              <a:ext cx="1224136" cy="830997"/>
            </a:xfrm>
            <a:prstGeom prst="rect">
              <a:avLst/>
            </a:prstGeom>
            <a:noFill/>
          </p:spPr>
          <p:txBody>
            <a:bodyPr wrap="square" rtlCol="0">
              <a:spAutoFit/>
            </a:bodyPr>
            <a:lstStyle/>
            <a:p>
              <a:pPr algn="ctr"/>
              <a:r>
                <a:rPr lang="en-GB" sz="2400" b="1" dirty="0">
                  <a:solidFill>
                    <a:srgbClr val="7030A0"/>
                  </a:solidFill>
                </a:rPr>
                <a:t>crosses y-axis</a:t>
              </a:r>
            </a:p>
          </p:txBody>
        </p:sp>
        <p:cxnSp>
          <p:nvCxnSpPr>
            <p:cNvPr id="31" name="Straight Arrow Connector 30">
              <a:extLst>
                <a:ext uri="{FF2B5EF4-FFF2-40B4-BE49-F238E27FC236}">
                  <a16:creationId xmlns:a16="http://schemas.microsoft.com/office/drawing/2014/main" id="{B469C2A0-01CD-8FE7-DAD8-991A5E9EDCCC}"/>
                </a:ext>
              </a:extLst>
            </p:cNvPr>
            <p:cNvCxnSpPr>
              <a:cxnSpLocks/>
            </p:cNvCxnSpPr>
            <p:nvPr/>
          </p:nvCxnSpPr>
          <p:spPr>
            <a:xfrm flipH="1" flipV="1">
              <a:off x="7891641" y="981598"/>
              <a:ext cx="337889" cy="47443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A268D1-0DD6-B57C-31C7-6C9C8079BD02}"/>
                </a:ext>
              </a:extLst>
            </p:cNvPr>
            <p:cNvCxnSpPr/>
            <p:nvPr/>
          </p:nvCxnSpPr>
          <p:spPr>
            <a:xfrm flipV="1">
              <a:off x="6538930" y="976659"/>
              <a:ext cx="288032" cy="43204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DDF6C6E8-AC43-4090-F1E3-80C9AFED3D1A}"/>
              </a:ext>
            </a:extLst>
          </p:cNvPr>
          <p:cNvPicPr>
            <a:picLocks noChangeAspect="1"/>
          </p:cNvPicPr>
          <p:nvPr/>
        </p:nvPicPr>
        <p:blipFill>
          <a:blip r:embed="rId8"/>
          <a:stretch>
            <a:fillRect/>
          </a:stretch>
        </p:blipFill>
        <p:spPr>
          <a:xfrm>
            <a:off x="9110396" y="3016295"/>
            <a:ext cx="2210108" cy="695422"/>
          </a:xfrm>
          <a:prstGeom prst="rect">
            <a:avLst/>
          </a:prstGeom>
        </p:spPr>
      </p:pic>
      <p:pic>
        <p:nvPicPr>
          <p:cNvPr id="3" name="Picture 2">
            <a:extLst>
              <a:ext uri="{FF2B5EF4-FFF2-40B4-BE49-F238E27FC236}">
                <a16:creationId xmlns:a16="http://schemas.microsoft.com/office/drawing/2014/main" id="{1B56628F-AEB1-B79C-AF2C-67D4005CD599}"/>
              </a:ext>
            </a:extLst>
          </p:cNvPr>
          <p:cNvPicPr>
            <a:picLocks noChangeAspect="1"/>
          </p:cNvPicPr>
          <p:nvPr/>
        </p:nvPicPr>
        <p:blipFill>
          <a:blip r:embed="rId9"/>
          <a:stretch>
            <a:fillRect/>
          </a:stretch>
        </p:blipFill>
        <p:spPr>
          <a:xfrm>
            <a:off x="9096783" y="3060003"/>
            <a:ext cx="1379137" cy="608007"/>
          </a:xfrm>
          <a:prstGeom prst="rect">
            <a:avLst/>
          </a:prstGeom>
        </p:spPr>
      </p:pic>
    </p:spTree>
    <p:extLst>
      <p:ext uri="{BB962C8B-B14F-4D97-AF65-F5344CB8AC3E}">
        <p14:creationId xmlns:p14="http://schemas.microsoft.com/office/powerpoint/2010/main" val="1758847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Take Note:">
            <a:extLst>
              <a:ext uri="{FF2B5EF4-FFF2-40B4-BE49-F238E27FC236}">
                <a16:creationId xmlns:a16="http://schemas.microsoft.com/office/drawing/2014/main" id="{B9BF93D1-EAC2-4C82-9F4B-CEDFBE31BB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48275">
            <a:off x="10570263" y="5533621"/>
            <a:ext cx="1437943" cy="985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ED11D401-E019-9F12-401C-B9971C59AADF}"/>
              </a:ext>
            </a:extLst>
          </p:cNvPr>
          <p:cNvGraphicFramePr/>
          <p:nvPr/>
        </p:nvGraphicFramePr>
        <p:xfrm>
          <a:off x="155340" y="836712"/>
          <a:ext cx="158417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4" name="Group 33">
            <a:extLst>
              <a:ext uri="{FF2B5EF4-FFF2-40B4-BE49-F238E27FC236}">
                <a16:creationId xmlns:a16="http://schemas.microsoft.com/office/drawing/2014/main" id="{4659327A-95A2-3EE1-E59D-C632861235BE}"/>
              </a:ext>
            </a:extLst>
          </p:cNvPr>
          <p:cNvGrpSpPr/>
          <p:nvPr/>
        </p:nvGrpSpPr>
        <p:grpSpPr>
          <a:xfrm>
            <a:off x="8256240" y="633364"/>
            <a:ext cx="3384376" cy="2029960"/>
            <a:chOff x="5508104" y="188640"/>
            <a:chExt cx="3384376" cy="2029960"/>
          </a:xfrm>
        </p:grpSpPr>
        <p:sp>
          <p:nvSpPr>
            <p:cNvPr id="35" name="Rectangle 34">
              <a:extLst>
                <a:ext uri="{FF2B5EF4-FFF2-40B4-BE49-F238E27FC236}">
                  <a16:creationId xmlns:a16="http://schemas.microsoft.com/office/drawing/2014/main" id="{8360A26F-6D1A-913E-500C-1B7F6FDA97E6}"/>
                </a:ext>
              </a:extLst>
            </p:cNvPr>
            <p:cNvSpPr/>
            <p:nvPr/>
          </p:nvSpPr>
          <p:spPr>
            <a:xfrm>
              <a:off x="5508104" y="260648"/>
              <a:ext cx="338437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D9E46327-2D29-0C01-B508-CDECB0146A1D}"/>
                </a:ext>
              </a:extLst>
            </p:cNvPr>
            <p:cNvSpPr txBox="1"/>
            <p:nvPr/>
          </p:nvSpPr>
          <p:spPr>
            <a:xfrm>
              <a:off x="5724128" y="188640"/>
              <a:ext cx="2969083" cy="923330"/>
            </a:xfrm>
            <a:prstGeom prst="rect">
              <a:avLst/>
            </a:prstGeom>
            <a:noFill/>
          </p:spPr>
          <p:txBody>
            <a:bodyPr wrap="none" rtlCol="0">
              <a:spAutoFit/>
            </a:bodyPr>
            <a:lstStyle/>
            <a:p>
              <a:r>
                <a:rPr lang="en-GB" sz="5400" dirty="0"/>
                <a:t>y = </a:t>
              </a:r>
              <a:r>
                <a:rPr lang="en-GB" sz="5400" b="1" dirty="0">
                  <a:solidFill>
                    <a:srgbClr val="7030A0"/>
                  </a:solidFill>
                </a:rPr>
                <a:t>c </a:t>
              </a:r>
              <a:r>
                <a:rPr lang="en-GB" sz="5400" dirty="0"/>
                <a:t>+ </a:t>
              </a:r>
              <a:r>
                <a:rPr lang="en-GB" sz="5400" b="1" dirty="0">
                  <a:solidFill>
                    <a:srgbClr val="00B050"/>
                  </a:solidFill>
                </a:rPr>
                <a:t>m</a:t>
              </a:r>
              <a:r>
                <a:rPr lang="en-GB" sz="5400" dirty="0"/>
                <a:t>x</a:t>
              </a:r>
            </a:p>
          </p:txBody>
        </p:sp>
        <p:sp>
          <p:nvSpPr>
            <p:cNvPr id="37" name="TextBox 36">
              <a:extLst>
                <a:ext uri="{FF2B5EF4-FFF2-40B4-BE49-F238E27FC236}">
                  <a16:creationId xmlns:a16="http://schemas.microsoft.com/office/drawing/2014/main" id="{72601A8A-E845-4145-8020-7F8AD36E833F}"/>
                </a:ext>
              </a:extLst>
            </p:cNvPr>
            <p:cNvSpPr txBox="1"/>
            <p:nvPr/>
          </p:nvSpPr>
          <p:spPr>
            <a:xfrm>
              <a:off x="7521870" y="1539079"/>
              <a:ext cx="891591" cy="461665"/>
            </a:xfrm>
            <a:prstGeom prst="rect">
              <a:avLst/>
            </a:prstGeom>
            <a:noFill/>
          </p:spPr>
          <p:txBody>
            <a:bodyPr wrap="none" rtlCol="0">
              <a:spAutoFit/>
            </a:bodyPr>
            <a:lstStyle/>
            <a:p>
              <a:r>
                <a:rPr lang="en-GB" sz="2400" b="1" dirty="0">
                  <a:solidFill>
                    <a:srgbClr val="00B050"/>
                  </a:solidFill>
                </a:rPr>
                <a:t>Slope</a:t>
              </a:r>
            </a:p>
          </p:txBody>
        </p:sp>
        <p:sp>
          <p:nvSpPr>
            <p:cNvPr id="38" name="TextBox 37">
              <a:extLst>
                <a:ext uri="{FF2B5EF4-FFF2-40B4-BE49-F238E27FC236}">
                  <a16:creationId xmlns:a16="http://schemas.microsoft.com/office/drawing/2014/main" id="{3CDAD8D0-A0D9-3649-EC60-C45CE2D9CDD6}"/>
                </a:ext>
              </a:extLst>
            </p:cNvPr>
            <p:cNvSpPr txBox="1"/>
            <p:nvPr/>
          </p:nvSpPr>
          <p:spPr>
            <a:xfrm>
              <a:off x="5634784" y="1387603"/>
              <a:ext cx="1224136" cy="830997"/>
            </a:xfrm>
            <a:prstGeom prst="rect">
              <a:avLst/>
            </a:prstGeom>
            <a:noFill/>
          </p:spPr>
          <p:txBody>
            <a:bodyPr wrap="square" rtlCol="0">
              <a:spAutoFit/>
            </a:bodyPr>
            <a:lstStyle/>
            <a:p>
              <a:pPr algn="ctr"/>
              <a:r>
                <a:rPr lang="en-GB" sz="2400" b="1" dirty="0">
                  <a:solidFill>
                    <a:srgbClr val="7030A0"/>
                  </a:solidFill>
                </a:rPr>
                <a:t>crosses y-axis</a:t>
              </a:r>
            </a:p>
          </p:txBody>
        </p:sp>
        <p:cxnSp>
          <p:nvCxnSpPr>
            <p:cNvPr id="39" name="Straight Arrow Connector 38">
              <a:extLst>
                <a:ext uri="{FF2B5EF4-FFF2-40B4-BE49-F238E27FC236}">
                  <a16:creationId xmlns:a16="http://schemas.microsoft.com/office/drawing/2014/main" id="{B828660A-1659-FDF4-A8E6-77B756FDD951}"/>
                </a:ext>
              </a:extLst>
            </p:cNvPr>
            <p:cNvCxnSpPr>
              <a:cxnSpLocks/>
            </p:cNvCxnSpPr>
            <p:nvPr/>
          </p:nvCxnSpPr>
          <p:spPr>
            <a:xfrm flipH="1" flipV="1">
              <a:off x="7891641" y="981598"/>
              <a:ext cx="337889" cy="47443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0063654-8A62-8B07-46DB-EABE09F23C76}"/>
                </a:ext>
              </a:extLst>
            </p:cNvPr>
            <p:cNvCxnSpPr/>
            <p:nvPr/>
          </p:nvCxnSpPr>
          <p:spPr>
            <a:xfrm flipV="1">
              <a:off x="6538930" y="976659"/>
              <a:ext cx="288032" cy="43204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41" name="Picture 40">
            <a:extLst>
              <a:ext uri="{FF2B5EF4-FFF2-40B4-BE49-F238E27FC236}">
                <a16:creationId xmlns:a16="http://schemas.microsoft.com/office/drawing/2014/main" id="{EFBB4439-B7E8-06F6-5D00-3720C6DC071A}"/>
              </a:ext>
            </a:extLst>
          </p:cNvPr>
          <p:cNvPicPr>
            <a:picLocks noChangeAspect="1"/>
          </p:cNvPicPr>
          <p:nvPr/>
        </p:nvPicPr>
        <p:blipFill>
          <a:blip r:embed="rId8"/>
          <a:stretch>
            <a:fillRect/>
          </a:stretch>
        </p:blipFill>
        <p:spPr>
          <a:xfrm>
            <a:off x="9164952" y="2849003"/>
            <a:ext cx="2210108" cy="695422"/>
          </a:xfrm>
          <a:prstGeom prst="rect">
            <a:avLst/>
          </a:prstGeom>
        </p:spPr>
      </p:pic>
      <p:pic>
        <p:nvPicPr>
          <p:cNvPr id="2" name="Picture 2">
            <a:extLst>
              <a:ext uri="{FF2B5EF4-FFF2-40B4-BE49-F238E27FC236}">
                <a16:creationId xmlns:a16="http://schemas.microsoft.com/office/drawing/2014/main" id="{F2625F41-5106-B4F9-0D7E-952C1D336D30}"/>
              </a:ext>
            </a:extLst>
          </p:cNvPr>
          <p:cNvPicPr>
            <a:picLocks noChangeAspect="1" noChangeArrowheads="1"/>
          </p:cNvPicPr>
          <p:nvPr/>
        </p:nvPicPr>
        <p:blipFill>
          <a:blip r:embed="rId9" cstate="print"/>
          <a:srcRect l="42334" t="20297" r="27781" b="23594"/>
          <a:stretch>
            <a:fillRect/>
          </a:stretch>
        </p:blipFill>
        <p:spPr bwMode="auto">
          <a:xfrm>
            <a:off x="2604120" y="1060738"/>
            <a:ext cx="5040560" cy="5320590"/>
          </a:xfrm>
          <a:prstGeom prst="rect">
            <a:avLst/>
          </a:prstGeom>
          <a:noFill/>
          <a:ln w="9525">
            <a:noFill/>
            <a:miter lim="800000"/>
            <a:headEnd/>
            <a:tailEnd/>
          </a:ln>
        </p:spPr>
      </p:pic>
      <p:cxnSp>
        <p:nvCxnSpPr>
          <p:cNvPr id="3" name="Straight Connector 2">
            <a:extLst>
              <a:ext uri="{FF2B5EF4-FFF2-40B4-BE49-F238E27FC236}">
                <a16:creationId xmlns:a16="http://schemas.microsoft.com/office/drawing/2014/main" id="{FEEA2E61-F8E3-4414-7DD2-5C73EEA9F3B3}"/>
              </a:ext>
            </a:extLst>
          </p:cNvPr>
          <p:cNvCxnSpPr/>
          <p:nvPr/>
        </p:nvCxnSpPr>
        <p:spPr>
          <a:xfrm>
            <a:off x="3612232" y="3653027"/>
            <a:ext cx="432048"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7F7D6-16F5-FC06-2038-D5FC1A1E935A}"/>
              </a:ext>
            </a:extLst>
          </p:cNvPr>
          <p:cNvCxnSpPr/>
          <p:nvPr/>
        </p:nvCxnSpPr>
        <p:spPr>
          <a:xfrm>
            <a:off x="4044280" y="3220979"/>
            <a:ext cx="0" cy="43204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5B5C8E5-A363-C142-3E99-3516BB2508DA}"/>
              </a:ext>
            </a:extLst>
          </p:cNvPr>
          <p:cNvSpPr txBox="1"/>
          <p:nvPr/>
        </p:nvSpPr>
        <p:spPr>
          <a:xfrm>
            <a:off x="3756248" y="4085076"/>
            <a:ext cx="2883866" cy="461665"/>
          </a:xfrm>
          <a:prstGeom prst="rect">
            <a:avLst/>
          </a:prstGeom>
          <a:solidFill>
            <a:schemeClr val="bg1"/>
          </a:solidFill>
          <a:ln>
            <a:solidFill>
              <a:schemeClr val="tx1"/>
            </a:solidFill>
          </a:ln>
        </p:spPr>
        <p:txBody>
          <a:bodyPr wrap="none" rtlCol="0">
            <a:spAutoFit/>
          </a:bodyPr>
          <a:lstStyle/>
          <a:p>
            <a:r>
              <a:rPr lang="en-GB" sz="2400" b="1" dirty="0">
                <a:solidFill>
                  <a:srgbClr val="FF0000"/>
                </a:solidFill>
              </a:rPr>
              <a:t>For 1 along the x-axis</a:t>
            </a:r>
          </a:p>
        </p:txBody>
      </p:sp>
      <p:sp>
        <p:nvSpPr>
          <p:cNvPr id="7" name="TextBox 6">
            <a:extLst>
              <a:ext uri="{FF2B5EF4-FFF2-40B4-BE49-F238E27FC236}">
                <a16:creationId xmlns:a16="http://schemas.microsoft.com/office/drawing/2014/main" id="{F62C6171-0CDF-865C-BA21-4DB64D34909F}"/>
              </a:ext>
            </a:extLst>
          </p:cNvPr>
          <p:cNvSpPr txBox="1"/>
          <p:nvPr/>
        </p:nvSpPr>
        <p:spPr>
          <a:xfrm>
            <a:off x="4573782" y="3148972"/>
            <a:ext cx="3502947" cy="461665"/>
          </a:xfrm>
          <a:prstGeom prst="rect">
            <a:avLst/>
          </a:prstGeom>
          <a:solidFill>
            <a:schemeClr val="bg1"/>
          </a:solidFill>
          <a:ln>
            <a:solidFill>
              <a:schemeClr val="tx1"/>
            </a:solidFill>
          </a:ln>
        </p:spPr>
        <p:txBody>
          <a:bodyPr wrap="none" rtlCol="0">
            <a:spAutoFit/>
          </a:bodyPr>
          <a:lstStyle/>
          <a:p>
            <a:r>
              <a:rPr lang="en-GB" sz="2400" b="1" dirty="0">
                <a:solidFill>
                  <a:srgbClr val="FF0000"/>
                </a:solidFill>
              </a:rPr>
              <a:t>Increase of 1 up the y-axis</a:t>
            </a:r>
          </a:p>
        </p:txBody>
      </p:sp>
      <p:cxnSp>
        <p:nvCxnSpPr>
          <p:cNvPr id="11" name="Straight Arrow Connector 10">
            <a:extLst>
              <a:ext uri="{FF2B5EF4-FFF2-40B4-BE49-F238E27FC236}">
                <a16:creationId xmlns:a16="http://schemas.microsoft.com/office/drawing/2014/main" id="{571414E9-1C42-E44C-B52D-A37616EBCCB0}"/>
              </a:ext>
            </a:extLst>
          </p:cNvPr>
          <p:cNvCxnSpPr/>
          <p:nvPr/>
        </p:nvCxnSpPr>
        <p:spPr>
          <a:xfrm flipH="1" flipV="1">
            <a:off x="3828256" y="3797043"/>
            <a:ext cx="288032" cy="2880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F3FD1CD-F5F1-DE5B-E008-BEFD33F56915}"/>
              </a:ext>
            </a:extLst>
          </p:cNvPr>
          <p:cNvCxnSpPr/>
          <p:nvPr/>
        </p:nvCxnSpPr>
        <p:spPr>
          <a:xfrm flipH="1" flipV="1">
            <a:off x="4188296" y="3364995"/>
            <a:ext cx="432048"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C1DE7F-7C01-F41E-883D-3B71C674F93F}"/>
              </a:ext>
            </a:extLst>
          </p:cNvPr>
          <p:cNvSpPr txBox="1"/>
          <p:nvPr/>
        </p:nvSpPr>
        <p:spPr>
          <a:xfrm>
            <a:off x="3396208" y="988732"/>
            <a:ext cx="2501006" cy="769441"/>
          </a:xfrm>
          <a:prstGeom prst="rect">
            <a:avLst/>
          </a:prstGeom>
          <a:noFill/>
        </p:spPr>
        <p:txBody>
          <a:bodyPr wrap="none" rtlCol="0">
            <a:spAutoFit/>
          </a:bodyPr>
          <a:lstStyle/>
          <a:p>
            <a:r>
              <a:rPr lang="en-GB" sz="4400" b="1" dirty="0">
                <a:solidFill>
                  <a:srgbClr val="00B050"/>
                </a:solidFill>
              </a:rPr>
              <a:t>Slope of 1</a:t>
            </a:r>
          </a:p>
        </p:txBody>
      </p:sp>
      <p:cxnSp>
        <p:nvCxnSpPr>
          <p:cNvPr id="27" name="Straight Arrow Connector 26">
            <a:extLst>
              <a:ext uri="{FF2B5EF4-FFF2-40B4-BE49-F238E27FC236}">
                <a16:creationId xmlns:a16="http://schemas.microsoft.com/office/drawing/2014/main" id="{C0A05031-E426-7F68-1B22-58B033D21712}"/>
              </a:ext>
            </a:extLst>
          </p:cNvPr>
          <p:cNvCxnSpPr>
            <a:cxnSpLocks/>
            <a:stCxn id="28" idx="1"/>
          </p:cNvCxnSpPr>
          <p:nvPr/>
        </p:nvCxnSpPr>
        <p:spPr>
          <a:xfrm flipH="1">
            <a:off x="3108176" y="3904185"/>
            <a:ext cx="4529864" cy="18089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9A16C59-8BA8-CD2F-EC75-71020F96865F}"/>
              </a:ext>
            </a:extLst>
          </p:cNvPr>
          <p:cNvSpPr txBox="1"/>
          <p:nvPr/>
        </p:nvSpPr>
        <p:spPr>
          <a:xfrm>
            <a:off x="7638040" y="3581020"/>
            <a:ext cx="3642536" cy="646331"/>
          </a:xfrm>
          <a:prstGeom prst="rect">
            <a:avLst/>
          </a:prstGeom>
          <a:noFill/>
        </p:spPr>
        <p:txBody>
          <a:bodyPr wrap="none" rtlCol="0">
            <a:spAutoFit/>
          </a:bodyPr>
          <a:lstStyle/>
          <a:p>
            <a:r>
              <a:rPr lang="en-GB" sz="3600" b="1" dirty="0">
                <a:solidFill>
                  <a:srgbClr val="7030A0"/>
                </a:solidFill>
              </a:rPr>
              <a:t>Crosses y-axis at 4</a:t>
            </a:r>
          </a:p>
        </p:txBody>
      </p:sp>
      <p:sp>
        <p:nvSpPr>
          <p:cNvPr id="29" name="TextBox 28">
            <a:extLst>
              <a:ext uri="{FF2B5EF4-FFF2-40B4-BE49-F238E27FC236}">
                <a16:creationId xmlns:a16="http://schemas.microsoft.com/office/drawing/2014/main" id="{A8992C6D-CF18-B1E2-3A31-6A64EB0DE1AE}"/>
              </a:ext>
            </a:extLst>
          </p:cNvPr>
          <p:cNvSpPr txBox="1"/>
          <p:nvPr/>
        </p:nvSpPr>
        <p:spPr>
          <a:xfrm>
            <a:off x="8292753" y="4406207"/>
            <a:ext cx="2241319" cy="830997"/>
          </a:xfrm>
          <a:prstGeom prst="rect">
            <a:avLst/>
          </a:prstGeom>
          <a:solidFill>
            <a:schemeClr val="bg1"/>
          </a:solidFill>
          <a:ln>
            <a:solidFill>
              <a:schemeClr val="tx1"/>
            </a:solidFill>
          </a:ln>
        </p:spPr>
        <p:txBody>
          <a:bodyPr wrap="none" rtlCol="0">
            <a:spAutoFit/>
          </a:bodyPr>
          <a:lstStyle/>
          <a:p>
            <a:pPr algn="ctr"/>
            <a:r>
              <a:rPr lang="en-GB" sz="4800" b="1" dirty="0"/>
              <a:t>y = </a:t>
            </a:r>
            <a:r>
              <a:rPr lang="en-GB" sz="4800" b="1" dirty="0">
                <a:solidFill>
                  <a:srgbClr val="7030A0"/>
                </a:solidFill>
              </a:rPr>
              <a:t>4 </a:t>
            </a:r>
            <a:r>
              <a:rPr lang="en-GB" sz="4800" b="1" dirty="0"/>
              <a:t>+ x</a:t>
            </a:r>
            <a:endParaRPr lang="en-GB" sz="4800" b="1" dirty="0">
              <a:solidFill>
                <a:srgbClr val="7030A0"/>
              </a:solidFill>
            </a:endParaRPr>
          </a:p>
        </p:txBody>
      </p:sp>
      <p:pic>
        <p:nvPicPr>
          <p:cNvPr id="8" name="Picture 7">
            <a:extLst>
              <a:ext uri="{FF2B5EF4-FFF2-40B4-BE49-F238E27FC236}">
                <a16:creationId xmlns:a16="http://schemas.microsoft.com/office/drawing/2014/main" id="{CDF61F99-5A25-CABE-820F-BB906DC3CA0A}"/>
              </a:ext>
            </a:extLst>
          </p:cNvPr>
          <p:cNvPicPr>
            <a:picLocks noChangeAspect="1"/>
          </p:cNvPicPr>
          <p:nvPr/>
        </p:nvPicPr>
        <p:blipFill>
          <a:blip r:embed="rId10"/>
          <a:stretch>
            <a:fillRect/>
          </a:stretch>
        </p:blipFill>
        <p:spPr>
          <a:xfrm>
            <a:off x="9180979" y="2842181"/>
            <a:ext cx="1379137" cy="608007"/>
          </a:xfrm>
          <a:prstGeom prst="rect">
            <a:avLst/>
          </a:prstGeom>
        </p:spPr>
      </p:pic>
    </p:spTree>
    <p:extLst>
      <p:ext uri="{BB962C8B-B14F-4D97-AF65-F5344CB8AC3E}">
        <p14:creationId xmlns:p14="http://schemas.microsoft.com/office/powerpoint/2010/main" val="155024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D62310-9513-834C-B4D1-C721C595752B}"/>
              </a:ext>
            </a:extLst>
          </p:cNvPr>
          <p:cNvSpPr/>
          <p:nvPr/>
        </p:nvSpPr>
        <p:spPr>
          <a:xfrm>
            <a:off x="1767445" y="645526"/>
            <a:ext cx="8496794" cy="646331"/>
          </a:xfrm>
          <a:prstGeom prst="rect">
            <a:avLst/>
          </a:prstGeom>
        </p:spPr>
        <p:txBody>
          <a:bodyPr wrap="square">
            <a:spAutoFit/>
          </a:bodyPr>
          <a:lstStyle/>
          <a:p>
            <a:r>
              <a:rPr lang="en-AU" dirty="0">
                <a:solidFill>
                  <a:srgbClr val="000000"/>
                </a:solidFill>
                <a:latin typeface="open sans"/>
              </a:rPr>
              <a:t>Water is pumped into a partially full tank. The graph gives the volume of water V (in litres) after t minutes.</a:t>
            </a:r>
          </a:p>
        </p:txBody>
      </p:sp>
      <p:sp>
        <p:nvSpPr>
          <p:cNvPr id="5" name="TextBox 4">
            <a:extLst>
              <a:ext uri="{FF2B5EF4-FFF2-40B4-BE49-F238E27FC236}">
                <a16:creationId xmlns:a16="http://schemas.microsoft.com/office/drawing/2014/main" id="{F615DA6D-AFBC-0849-BB34-46047A9815E4}"/>
              </a:ext>
            </a:extLst>
          </p:cNvPr>
          <p:cNvSpPr txBox="1"/>
          <p:nvPr/>
        </p:nvSpPr>
        <p:spPr>
          <a:xfrm>
            <a:off x="3596244" y="75509"/>
            <a:ext cx="2090444" cy="369332"/>
          </a:xfrm>
          <a:prstGeom prst="rect">
            <a:avLst/>
          </a:prstGeom>
          <a:solidFill>
            <a:schemeClr val="bg2">
              <a:lumMod val="40000"/>
              <a:lumOff val="60000"/>
            </a:schemeClr>
          </a:solidFill>
          <a:ln w="19050">
            <a:solidFill>
              <a:srgbClr val="FF0000"/>
            </a:solidFill>
          </a:ln>
        </p:spPr>
        <p:txBody>
          <a:bodyPr wrap="none">
            <a:spAutoFit/>
          </a:bodyPr>
          <a:lstStyle/>
          <a:p>
            <a:pPr>
              <a:defRPr/>
            </a:pPr>
            <a:r>
              <a:rPr lang="en-GB" u="sng" dirty="0"/>
              <a:t>Modelling Real – life</a:t>
            </a:r>
          </a:p>
        </p:txBody>
      </p:sp>
      <p:sp>
        <p:nvSpPr>
          <p:cNvPr id="6" name="Rectangle 5">
            <a:extLst>
              <a:ext uri="{FF2B5EF4-FFF2-40B4-BE49-F238E27FC236}">
                <a16:creationId xmlns:a16="http://schemas.microsoft.com/office/drawing/2014/main" id="{57F8A980-DEEB-CD46-B911-E91E4C434E44}"/>
              </a:ext>
            </a:extLst>
          </p:cNvPr>
          <p:cNvSpPr/>
          <p:nvPr/>
        </p:nvSpPr>
        <p:spPr>
          <a:xfrm>
            <a:off x="1767445" y="1518480"/>
            <a:ext cx="4981575" cy="3416320"/>
          </a:xfrm>
          <a:prstGeom prst="rect">
            <a:avLst/>
          </a:prstGeom>
        </p:spPr>
        <p:txBody>
          <a:bodyPr wrap="square">
            <a:spAutoFit/>
          </a:bodyPr>
          <a:lstStyle/>
          <a:p>
            <a:pPr fontAlgn="t">
              <a:buFont typeface="+mj-lt"/>
              <a:buAutoNum type="arabicPeriod"/>
            </a:pPr>
            <a:r>
              <a:rPr lang="en-AU" dirty="0">
                <a:solidFill>
                  <a:srgbClr val="000000"/>
                </a:solidFill>
                <a:latin typeface="open sans"/>
              </a:rPr>
              <a:t>How much water is in the tank at the start t=0?</a:t>
            </a:r>
          </a:p>
          <a:p>
            <a:pPr fontAlgn="t"/>
            <a:r>
              <a:rPr lang="en-AU" dirty="0">
                <a:solidFill>
                  <a:srgbClr val="000000"/>
                </a:solidFill>
                <a:latin typeface="open sans"/>
              </a:rPr>
              <a:t>Read from the graph (when  𝑡=0 ,  𝑉=200 ).            </a:t>
            </a:r>
            <a:r>
              <a:rPr lang="en-AU" dirty="0">
                <a:solidFill>
                  <a:srgbClr val="FF0000"/>
                </a:solidFill>
                <a:latin typeface="open sans"/>
              </a:rPr>
              <a:t>200  L</a:t>
            </a:r>
          </a:p>
          <a:p>
            <a:pPr fontAlgn="t"/>
            <a:r>
              <a:rPr lang="en-AU" dirty="0">
                <a:solidFill>
                  <a:srgbClr val="000000"/>
                </a:solidFill>
                <a:latin typeface="open sans"/>
              </a:rPr>
              <a:t>2. How much water is in the tank after 10 minutes t=10?</a:t>
            </a:r>
          </a:p>
          <a:p>
            <a:pPr fontAlgn="t"/>
            <a:r>
              <a:rPr lang="en-AU" dirty="0">
                <a:solidFill>
                  <a:srgbClr val="000000"/>
                </a:solidFill>
                <a:latin typeface="open sans"/>
              </a:rPr>
              <a:t>Read from the graph (when  𝑡=10 ,  𝑉=1200 ).       </a:t>
            </a:r>
            <a:r>
              <a:rPr lang="en-AU" dirty="0">
                <a:solidFill>
                  <a:srgbClr val="FF0000"/>
                </a:solidFill>
                <a:latin typeface="open sans"/>
              </a:rPr>
              <a:t>1200  L</a:t>
            </a:r>
          </a:p>
          <a:p>
            <a:pPr fontAlgn="t"/>
            <a:r>
              <a:rPr lang="en-AU" dirty="0">
                <a:solidFill>
                  <a:srgbClr val="000000"/>
                </a:solidFill>
                <a:latin typeface="open sans"/>
              </a:rPr>
              <a:t>3. The tank holds 2000 L. How long does it take to fill?</a:t>
            </a:r>
          </a:p>
          <a:p>
            <a:pPr fontAlgn="t"/>
            <a:r>
              <a:rPr lang="en-AU" dirty="0">
                <a:solidFill>
                  <a:srgbClr val="000000"/>
                </a:solidFill>
                <a:latin typeface="open sans"/>
              </a:rPr>
              <a:t>Read from the graph (when  𝑉=2000 ,  𝑡=18 ).     </a:t>
            </a:r>
            <a:r>
              <a:rPr lang="en-AU" dirty="0">
                <a:solidFill>
                  <a:srgbClr val="FF0000"/>
                </a:solidFill>
                <a:latin typeface="open sans"/>
              </a:rPr>
              <a:t>18  minutes</a:t>
            </a:r>
          </a:p>
        </p:txBody>
      </p:sp>
      <p:pic>
        <p:nvPicPr>
          <p:cNvPr id="7" name="Picture 6">
            <a:extLst>
              <a:ext uri="{FF2B5EF4-FFF2-40B4-BE49-F238E27FC236}">
                <a16:creationId xmlns:a16="http://schemas.microsoft.com/office/drawing/2014/main" id="{5748AE24-5153-434A-9A47-15B08D629C57}"/>
              </a:ext>
            </a:extLst>
          </p:cNvPr>
          <p:cNvPicPr>
            <a:picLocks noChangeAspect="1"/>
          </p:cNvPicPr>
          <p:nvPr/>
        </p:nvPicPr>
        <p:blipFill>
          <a:blip r:embed="rId2"/>
          <a:stretch>
            <a:fillRect/>
          </a:stretch>
        </p:blipFill>
        <p:spPr>
          <a:xfrm>
            <a:off x="6731000" y="2069647"/>
            <a:ext cx="3937000" cy="3619500"/>
          </a:xfrm>
          <a:prstGeom prst="rect">
            <a:avLst/>
          </a:prstGeom>
        </p:spPr>
      </p:pic>
    </p:spTree>
    <p:extLst>
      <p:ext uri="{BB962C8B-B14F-4D97-AF65-F5344CB8AC3E}">
        <p14:creationId xmlns:p14="http://schemas.microsoft.com/office/powerpoint/2010/main" val="14676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additive="base">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D62310-9513-834C-B4D1-C721C595752B}"/>
              </a:ext>
            </a:extLst>
          </p:cNvPr>
          <p:cNvSpPr/>
          <p:nvPr/>
        </p:nvSpPr>
        <p:spPr>
          <a:xfrm>
            <a:off x="1767445" y="645526"/>
            <a:ext cx="8496794" cy="646331"/>
          </a:xfrm>
          <a:prstGeom prst="rect">
            <a:avLst/>
          </a:prstGeom>
        </p:spPr>
        <p:txBody>
          <a:bodyPr wrap="square">
            <a:spAutoFit/>
          </a:bodyPr>
          <a:lstStyle/>
          <a:p>
            <a:r>
              <a:rPr lang="en-AU" dirty="0">
                <a:solidFill>
                  <a:srgbClr val="000000"/>
                </a:solidFill>
                <a:latin typeface="open sans"/>
              </a:rPr>
              <a:t>Water is pumped into a partially full tank. The graph gives the volume of water V (in litres) after t minutes.</a:t>
            </a:r>
          </a:p>
        </p:txBody>
      </p:sp>
      <p:sp>
        <p:nvSpPr>
          <p:cNvPr id="5" name="TextBox 4">
            <a:extLst>
              <a:ext uri="{FF2B5EF4-FFF2-40B4-BE49-F238E27FC236}">
                <a16:creationId xmlns:a16="http://schemas.microsoft.com/office/drawing/2014/main" id="{F615DA6D-AFBC-0849-BB34-46047A9815E4}"/>
              </a:ext>
            </a:extLst>
          </p:cNvPr>
          <p:cNvSpPr txBox="1"/>
          <p:nvPr/>
        </p:nvSpPr>
        <p:spPr>
          <a:xfrm>
            <a:off x="3596244" y="75509"/>
            <a:ext cx="2090444" cy="369332"/>
          </a:xfrm>
          <a:prstGeom prst="rect">
            <a:avLst/>
          </a:prstGeom>
          <a:solidFill>
            <a:schemeClr val="bg2">
              <a:lumMod val="40000"/>
              <a:lumOff val="60000"/>
            </a:schemeClr>
          </a:solidFill>
          <a:ln w="19050">
            <a:solidFill>
              <a:srgbClr val="FF0000"/>
            </a:solidFill>
          </a:ln>
        </p:spPr>
        <p:txBody>
          <a:bodyPr wrap="none">
            <a:spAutoFit/>
          </a:bodyPr>
          <a:lstStyle/>
          <a:p>
            <a:pPr>
              <a:defRPr/>
            </a:pPr>
            <a:r>
              <a:rPr lang="en-GB" u="sng" dirty="0"/>
              <a:t>Modelling Real – life</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7F8A980-DEEB-CD46-B911-E91E4C434E44}"/>
                  </a:ext>
                </a:extLst>
              </p:cNvPr>
              <p:cNvSpPr/>
              <p:nvPr/>
            </p:nvSpPr>
            <p:spPr>
              <a:xfrm>
                <a:off x="1524001" y="1433164"/>
                <a:ext cx="5765368" cy="3265253"/>
              </a:xfrm>
              <a:prstGeom prst="rect">
                <a:avLst/>
              </a:prstGeom>
            </p:spPr>
            <p:txBody>
              <a:bodyPr wrap="square">
                <a:spAutoFit/>
              </a:bodyPr>
              <a:lstStyle/>
              <a:p>
                <a:pPr fontAlgn="t"/>
                <a:r>
                  <a:rPr lang="en-AU" dirty="0">
                    <a:solidFill>
                      <a:srgbClr val="000000"/>
                    </a:solidFill>
                    <a:latin typeface="open sans"/>
                  </a:rPr>
                  <a:t>4. Find the equation of the line in terms of  𝑉  and  𝑡 .</a:t>
                </a:r>
              </a:p>
              <a:p>
                <a:pPr fontAlgn="t"/>
                <a:r>
                  <a:rPr lang="en-AU" dirty="0">
                    <a:solidFill>
                      <a:srgbClr val="000000"/>
                    </a:solidFill>
                    <a:latin typeface="open sans"/>
                  </a:rPr>
                  <a:t>Two points ( 0 , 200 ) and ( 18 , 2000 )</a:t>
                </a:r>
              </a:p>
              <a:p>
                <a:pPr fontAlgn="t"/>
                <a:r>
                  <a:rPr lang="en-AU" dirty="0">
                    <a:solidFill>
                      <a:srgbClr val="000000"/>
                    </a:solidFill>
                    <a:latin typeface="open sans"/>
                  </a:rPr>
                  <a:t>V=</a:t>
                </a:r>
                <a:r>
                  <a:rPr lang="en-AU" dirty="0" err="1">
                    <a:solidFill>
                      <a:srgbClr val="000000"/>
                    </a:solidFill>
                    <a:latin typeface="open sans"/>
                  </a:rPr>
                  <a:t>mt+c</a:t>
                </a:r>
                <a:r>
                  <a:rPr lang="en-AU" dirty="0">
                    <a:solidFill>
                      <a:srgbClr val="000000"/>
                    </a:solidFill>
                    <a:latin typeface="open sans"/>
                  </a:rPr>
                  <a:t>     c=200</a:t>
                </a:r>
              </a:p>
              <a:p>
                <a:pPr fontAlgn="t"/>
                <a:r>
                  <a:rPr lang="en-AU" dirty="0">
                    <a:solidFill>
                      <a:srgbClr val="000000"/>
                    </a:solidFill>
                    <a:latin typeface="open sans"/>
                  </a:rPr>
                  <a:t>m= </a:t>
                </a:r>
                <a14:m>
                  <m:oMath xmlns:m="http://schemas.openxmlformats.org/officeDocument/2006/math">
                    <m:f>
                      <m:fPr>
                        <m:ctrlPr>
                          <a:rPr lang="en-AU"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𝑟𝑖𝑠𝑒</m:t>
                        </m:r>
                      </m:num>
                      <m:den>
                        <m:r>
                          <a:rPr lang="en-US" i="1">
                            <a:solidFill>
                              <a:srgbClr val="000000"/>
                            </a:solidFill>
                            <a:latin typeface="Cambria Math" panose="02040503050406030204" pitchFamily="18" charset="0"/>
                          </a:rPr>
                          <m:t>𝑟𝑢𝑛</m:t>
                        </m:r>
                      </m:den>
                    </m:f>
                  </m:oMath>
                </a14:m>
                <a:r>
                  <a:rPr lang="en-AU" dirty="0">
                    <a:solidFill>
                      <a:srgbClr val="000000"/>
                    </a:solidFill>
                    <a:latin typeface="open sans"/>
                  </a:rPr>
                  <a:t> = </a:t>
                </a:r>
                <a14:m>
                  <m:oMath xmlns:m="http://schemas.openxmlformats.org/officeDocument/2006/math">
                    <m:f>
                      <m:fPr>
                        <m:ctrlPr>
                          <a:rPr lang="en-AU"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2000−200</m:t>
                        </m:r>
                      </m:num>
                      <m:den>
                        <m:r>
                          <a:rPr lang="en-US" i="1">
                            <a:solidFill>
                              <a:srgbClr val="000000"/>
                            </a:solidFill>
                            <a:latin typeface="Cambria Math" panose="02040503050406030204" pitchFamily="18" charset="0"/>
                          </a:rPr>
                          <m:t>18−0</m:t>
                        </m:r>
                      </m:den>
                    </m:f>
                  </m:oMath>
                </a14:m>
                <a:r>
                  <a:rPr lang="en-AU" dirty="0">
                    <a:solidFill>
                      <a:srgbClr val="000000"/>
                    </a:solidFill>
                    <a:latin typeface="open sans"/>
                  </a:rPr>
                  <a:t>  = </a:t>
                </a:r>
                <a14:m>
                  <m:oMath xmlns:m="http://schemas.openxmlformats.org/officeDocument/2006/math">
                    <m:f>
                      <m:fPr>
                        <m:ctrlPr>
                          <a:rPr lang="en-AU"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1800</m:t>
                        </m:r>
                      </m:num>
                      <m:den>
                        <m:r>
                          <a:rPr lang="en-US" i="1">
                            <a:solidFill>
                              <a:srgbClr val="000000"/>
                            </a:solidFill>
                            <a:latin typeface="Cambria Math" panose="02040503050406030204" pitchFamily="18" charset="0"/>
                          </a:rPr>
                          <m:t>18</m:t>
                        </m:r>
                      </m:den>
                    </m:f>
                  </m:oMath>
                </a14:m>
                <a:r>
                  <a:rPr lang="en-AU" dirty="0">
                    <a:solidFill>
                      <a:srgbClr val="000000"/>
                    </a:solidFill>
                    <a:latin typeface="open sans"/>
                  </a:rPr>
                  <a:t> = 100</a:t>
                </a:r>
              </a:p>
              <a:p>
                <a:pPr fontAlgn="t"/>
                <a:r>
                  <a:rPr lang="en-AU" dirty="0">
                    <a:solidFill>
                      <a:srgbClr val="000000"/>
                    </a:solidFill>
                    <a:latin typeface="open sans"/>
                  </a:rPr>
                  <a:t>∴ 𝑉=100𝑡 + 200 (𝑡≥0)</a:t>
                </a:r>
              </a:p>
              <a:p>
                <a:pPr fontAlgn="t"/>
                <a:r>
                  <a:rPr lang="en-AU" dirty="0">
                    <a:solidFill>
                      <a:srgbClr val="000000"/>
                    </a:solidFill>
                    <a:latin typeface="open sans"/>
                  </a:rPr>
                  <a:t>5. Use the equation to calculate the volume of water in the tank after  15  minutes?</a:t>
                </a:r>
              </a:p>
              <a:p>
                <a:pPr fontAlgn="t"/>
                <a:r>
                  <a:rPr lang="en-AU" dirty="0">
                    <a:solidFill>
                      <a:srgbClr val="000000"/>
                    </a:solidFill>
                    <a:latin typeface="open sans"/>
                  </a:rPr>
                  <a:t>𝑉=100(15) +200=1700 𝐿</a:t>
                </a:r>
              </a:p>
              <a:p>
                <a:pPr fontAlgn="t"/>
                <a:r>
                  <a:rPr lang="en-AU" dirty="0">
                    <a:solidFill>
                      <a:srgbClr val="000000"/>
                    </a:solidFill>
                    <a:latin typeface="open sans"/>
                  </a:rPr>
                  <a:t>6. At what rate is the water pumped into the tank; that is, how many litres are pumped into the tank each minute?</a:t>
                </a:r>
              </a:p>
            </p:txBody>
          </p:sp>
        </mc:Choice>
        <mc:Fallback>
          <p:sp>
            <p:nvSpPr>
              <p:cNvPr id="6" name="Rectangle 5">
                <a:extLst>
                  <a:ext uri="{FF2B5EF4-FFF2-40B4-BE49-F238E27FC236}">
                    <a16:creationId xmlns:a16="http://schemas.microsoft.com/office/drawing/2014/main" id="{57F8A980-DEEB-CD46-B911-E91E4C434E44}"/>
                  </a:ext>
                </a:extLst>
              </p:cNvPr>
              <p:cNvSpPr>
                <a:spLocks noRot="1" noChangeAspect="1" noMove="1" noResize="1" noEditPoints="1" noAdjustHandles="1" noChangeArrowheads="1" noChangeShapeType="1" noTextEdit="1"/>
              </p:cNvSpPr>
              <p:nvPr/>
            </p:nvSpPr>
            <p:spPr>
              <a:xfrm>
                <a:off x="1524001" y="1433164"/>
                <a:ext cx="5765368" cy="3265253"/>
              </a:xfrm>
              <a:prstGeom prst="rect">
                <a:avLst/>
              </a:prstGeom>
              <a:blipFill>
                <a:blip r:embed="rId2"/>
                <a:stretch>
                  <a:fillRect l="-846" t="-746" r="-1163" b="-2052"/>
                </a:stretch>
              </a:blipFill>
            </p:spPr>
            <p:txBody>
              <a:bodyPr/>
              <a:lstStyle/>
              <a:p>
                <a:r>
                  <a:rPr lang="en-AU">
                    <a:noFill/>
                  </a:rPr>
                  <a:t> </a:t>
                </a:r>
              </a:p>
            </p:txBody>
          </p:sp>
        </mc:Fallback>
      </mc:AlternateContent>
      <p:sp>
        <p:nvSpPr>
          <p:cNvPr id="2" name="Rectangle 1">
            <a:extLst>
              <a:ext uri="{FF2B5EF4-FFF2-40B4-BE49-F238E27FC236}">
                <a16:creationId xmlns:a16="http://schemas.microsoft.com/office/drawing/2014/main" id="{5BA58716-427C-8D4D-B3FE-EF136B430C8B}"/>
              </a:ext>
            </a:extLst>
          </p:cNvPr>
          <p:cNvSpPr/>
          <p:nvPr/>
        </p:nvSpPr>
        <p:spPr>
          <a:xfrm>
            <a:off x="3622158" y="6396335"/>
            <a:ext cx="7334422" cy="369332"/>
          </a:xfrm>
          <a:prstGeom prst="rect">
            <a:avLst/>
          </a:prstGeom>
        </p:spPr>
        <p:txBody>
          <a:bodyPr wrap="square">
            <a:spAutoFit/>
          </a:bodyPr>
          <a:lstStyle/>
          <a:p>
            <a:pPr fontAlgn="t"/>
            <a:r>
              <a:rPr lang="en-AU" dirty="0">
                <a:solidFill>
                  <a:srgbClr val="000000"/>
                </a:solidFill>
                <a:latin typeface="open sans"/>
              </a:rPr>
              <a:t>The rate = the slope of the graph,  100  L/min</a:t>
            </a:r>
            <a:endParaRPr lang="en-AU" dirty="0">
              <a:solidFill>
                <a:srgbClr val="FF0000"/>
              </a:solidFill>
              <a:latin typeface="open sans"/>
            </a:endParaRPr>
          </a:p>
        </p:txBody>
      </p:sp>
      <p:pic>
        <p:nvPicPr>
          <p:cNvPr id="8" name="Picture 7">
            <a:extLst>
              <a:ext uri="{FF2B5EF4-FFF2-40B4-BE49-F238E27FC236}">
                <a16:creationId xmlns:a16="http://schemas.microsoft.com/office/drawing/2014/main" id="{62CCEC0B-52CB-E743-877A-23A3D5C85648}"/>
              </a:ext>
            </a:extLst>
          </p:cNvPr>
          <p:cNvPicPr>
            <a:picLocks noChangeAspect="1"/>
          </p:cNvPicPr>
          <p:nvPr/>
        </p:nvPicPr>
        <p:blipFill>
          <a:blip r:embed="rId3"/>
          <a:stretch>
            <a:fillRect/>
          </a:stretch>
        </p:blipFill>
        <p:spPr>
          <a:xfrm>
            <a:off x="7153825" y="2038651"/>
            <a:ext cx="3514174" cy="3230773"/>
          </a:xfrm>
          <a:prstGeom prst="rect">
            <a:avLst/>
          </a:prstGeom>
        </p:spPr>
      </p:pic>
    </p:spTree>
    <p:extLst>
      <p:ext uri="{BB962C8B-B14F-4D97-AF65-F5344CB8AC3E}">
        <p14:creationId xmlns:p14="http://schemas.microsoft.com/office/powerpoint/2010/main" val="104587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additive="base">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additive="base">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 calcmode="lin" valueType="num">
                                      <p:cBhvr additive="base">
                                        <p:cTn id="6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2">
            <a:extLst>
              <a:ext uri="{FF2B5EF4-FFF2-40B4-BE49-F238E27FC236}">
                <a16:creationId xmlns:a16="http://schemas.microsoft.com/office/drawing/2014/main" id="{761682E4-ECBB-7C48-A389-07B438CBA9B8}"/>
              </a:ext>
            </a:extLst>
          </p:cNvPr>
          <p:cNvSpPr txBox="1">
            <a:spLocks noChangeArrowheads="1"/>
          </p:cNvSpPr>
          <p:nvPr/>
        </p:nvSpPr>
        <p:spPr bwMode="auto">
          <a:xfrm>
            <a:off x="2566988" y="2060575"/>
            <a:ext cx="3606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902030302020204" pitchFamily="66" charset="0"/>
                <a:cs typeface="Arial" panose="020B0604020202020204" pitchFamily="34" charset="0"/>
              </a:defRPr>
            </a:lvl1pPr>
            <a:lvl2pPr marL="742950" indent="-285750" eaLnBrk="0" hangingPunct="0">
              <a:defRPr sz="2400">
                <a:solidFill>
                  <a:schemeClr val="tx1"/>
                </a:solidFill>
                <a:latin typeface="Comic Sans MS" panose="030F0902030302020204" pitchFamily="66" charset="0"/>
                <a:cs typeface="Arial" panose="020B0604020202020204" pitchFamily="34" charset="0"/>
              </a:defRPr>
            </a:lvl2pPr>
            <a:lvl3pPr marL="1143000" indent="-228600" eaLnBrk="0" hangingPunct="0">
              <a:defRPr sz="2400">
                <a:solidFill>
                  <a:schemeClr val="tx1"/>
                </a:solidFill>
                <a:latin typeface="Comic Sans MS" panose="030F0902030302020204" pitchFamily="66" charset="0"/>
                <a:cs typeface="Arial" panose="020B0604020202020204" pitchFamily="34" charset="0"/>
              </a:defRPr>
            </a:lvl3pPr>
            <a:lvl4pPr marL="1600200" indent="-228600" eaLnBrk="0" hangingPunct="0">
              <a:defRPr sz="2400">
                <a:solidFill>
                  <a:schemeClr val="tx1"/>
                </a:solidFill>
                <a:latin typeface="Comic Sans MS" panose="030F0902030302020204" pitchFamily="66" charset="0"/>
                <a:cs typeface="Arial" panose="020B0604020202020204" pitchFamily="34" charset="0"/>
              </a:defRPr>
            </a:lvl4pPr>
            <a:lvl5pPr marL="2057400" indent="-228600" eaLnBrk="0" hangingPunct="0">
              <a:defRPr sz="2400">
                <a:solidFill>
                  <a:schemeClr val="tx1"/>
                </a:solidFill>
                <a:latin typeface="Comic Sans MS" panose="030F09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9pPr>
          </a:lstStyle>
          <a:p>
            <a:pPr eaLnBrk="1" hangingPunct="1"/>
            <a:r>
              <a:rPr lang="en-GB" altLang="en-US" sz="2000" b="1" u="sng"/>
              <a:t>Example 1</a:t>
            </a:r>
          </a:p>
          <a:p>
            <a:pPr eaLnBrk="1" hangingPunct="1"/>
            <a:endParaRPr lang="en-GB" altLang="en-US" sz="2000" b="1"/>
          </a:p>
          <a:p>
            <a:pPr eaLnBrk="1" hangingPunct="1"/>
            <a:r>
              <a:rPr lang="en-GB" altLang="en-US" sz="2000" b="1"/>
              <a:t>Solve the equations</a:t>
            </a:r>
          </a:p>
          <a:p>
            <a:pPr eaLnBrk="1" hangingPunct="1"/>
            <a:endParaRPr lang="en-GB" altLang="en-US" b="1"/>
          </a:p>
          <a:p>
            <a:pPr eaLnBrk="1" hangingPunct="1"/>
            <a:r>
              <a:rPr lang="en-GB" altLang="en-US" b="1"/>
              <a:t> y = x + 1</a:t>
            </a:r>
          </a:p>
          <a:p>
            <a:pPr eaLnBrk="1" hangingPunct="1"/>
            <a:r>
              <a:rPr lang="en-GB" altLang="en-US" b="1"/>
              <a:t> x + y =  4</a:t>
            </a:r>
          </a:p>
          <a:p>
            <a:pPr eaLnBrk="1" hangingPunct="1"/>
            <a:endParaRPr lang="en-GB" altLang="en-US" b="1"/>
          </a:p>
          <a:p>
            <a:pPr eaLnBrk="1" hangingPunct="1"/>
            <a:r>
              <a:rPr lang="en-GB" altLang="en-US" b="1"/>
              <a:t>by substitution</a:t>
            </a:r>
          </a:p>
        </p:txBody>
      </p:sp>
      <p:pic>
        <p:nvPicPr>
          <p:cNvPr id="30725" name="Picture 7">
            <a:extLst>
              <a:ext uri="{FF2B5EF4-FFF2-40B4-BE49-F238E27FC236}">
                <a16:creationId xmlns:a16="http://schemas.microsoft.com/office/drawing/2014/main" id="{851AE2C5-935A-3844-9455-9060F06CF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414" y="2135189"/>
            <a:ext cx="5462587" cy="3908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6" name="AutoShape 8">
            <a:hlinkClick r:id="rId3" action="ppaction://hlinksldjump" highlightClick="1"/>
            <a:extLst>
              <a:ext uri="{FF2B5EF4-FFF2-40B4-BE49-F238E27FC236}">
                <a16:creationId xmlns:a16="http://schemas.microsoft.com/office/drawing/2014/main" id="{AB28F059-9A03-AF4E-BF08-A8E31DAE7399}"/>
              </a:ext>
            </a:extLst>
          </p:cNvPr>
          <p:cNvSpPr>
            <a:spLocks noChangeArrowheads="1"/>
          </p:cNvSpPr>
          <p:nvPr/>
        </p:nvSpPr>
        <p:spPr bwMode="auto">
          <a:xfrm>
            <a:off x="3302000" y="5118100"/>
            <a:ext cx="431800" cy="4064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omic Sans MS" panose="030F0902030302020204" pitchFamily="66" charset="0"/>
                <a:cs typeface="Arial" panose="020B0604020202020204" pitchFamily="34" charset="0"/>
              </a:defRPr>
            </a:lvl1pPr>
            <a:lvl2pPr marL="742950" indent="-285750" eaLnBrk="0" hangingPunct="0">
              <a:defRPr sz="2400">
                <a:solidFill>
                  <a:schemeClr val="tx1"/>
                </a:solidFill>
                <a:latin typeface="Comic Sans MS" panose="030F0902030302020204" pitchFamily="66" charset="0"/>
                <a:cs typeface="Arial" panose="020B0604020202020204" pitchFamily="34" charset="0"/>
              </a:defRPr>
            </a:lvl2pPr>
            <a:lvl3pPr marL="1143000" indent="-228600" eaLnBrk="0" hangingPunct="0">
              <a:defRPr sz="2400">
                <a:solidFill>
                  <a:schemeClr val="tx1"/>
                </a:solidFill>
                <a:latin typeface="Comic Sans MS" panose="030F0902030302020204" pitchFamily="66" charset="0"/>
                <a:cs typeface="Arial" panose="020B0604020202020204" pitchFamily="34" charset="0"/>
              </a:defRPr>
            </a:lvl3pPr>
            <a:lvl4pPr marL="1600200" indent="-228600" eaLnBrk="0" hangingPunct="0">
              <a:defRPr sz="2400">
                <a:solidFill>
                  <a:schemeClr val="tx1"/>
                </a:solidFill>
                <a:latin typeface="Comic Sans MS" panose="030F0902030302020204" pitchFamily="66" charset="0"/>
                <a:cs typeface="Arial" panose="020B0604020202020204" pitchFamily="34" charset="0"/>
              </a:defRPr>
            </a:lvl4pPr>
            <a:lvl5pPr marL="2057400" indent="-228600" eaLnBrk="0" hangingPunct="0">
              <a:defRPr sz="2400">
                <a:solidFill>
                  <a:schemeClr val="tx1"/>
                </a:solidFill>
                <a:latin typeface="Comic Sans MS" panose="030F09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9pPr>
          </a:lstStyle>
          <a:p>
            <a:pPr eaLnBrk="1" hangingPunct="1"/>
            <a:endParaRPr lang="en-US" altLang="en-US"/>
          </a:p>
        </p:txBody>
      </p:sp>
      <p:sp>
        <p:nvSpPr>
          <p:cNvPr id="221193" name="Text Box 9">
            <a:extLst>
              <a:ext uri="{FF2B5EF4-FFF2-40B4-BE49-F238E27FC236}">
                <a16:creationId xmlns:a16="http://schemas.microsoft.com/office/drawing/2014/main" id="{DCE79F74-5045-7C43-A052-A8CE2FB1312D}"/>
              </a:ext>
            </a:extLst>
          </p:cNvPr>
          <p:cNvSpPr txBox="1">
            <a:spLocks noChangeArrowheads="1"/>
          </p:cNvSpPr>
          <p:nvPr/>
        </p:nvSpPr>
        <p:spPr bwMode="auto">
          <a:xfrm>
            <a:off x="6791326" y="2878138"/>
            <a:ext cx="142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902030302020204" pitchFamily="66" charset="0"/>
                <a:cs typeface="Arial" panose="020B0604020202020204" pitchFamily="34" charset="0"/>
              </a:defRPr>
            </a:lvl1pPr>
            <a:lvl2pPr marL="742950" indent="-285750" eaLnBrk="0" hangingPunct="0">
              <a:defRPr sz="2400">
                <a:solidFill>
                  <a:schemeClr val="tx1"/>
                </a:solidFill>
                <a:latin typeface="Comic Sans MS" panose="030F0902030302020204" pitchFamily="66" charset="0"/>
                <a:cs typeface="Arial" panose="020B0604020202020204" pitchFamily="34" charset="0"/>
              </a:defRPr>
            </a:lvl2pPr>
            <a:lvl3pPr marL="1143000" indent="-228600" eaLnBrk="0" hangingPunct="0">
              <a:defRPr sz="2400">
                <a:solidFill>
                  <a:schemeClr val="tx1"/>
                </a:solidFill>
                <a:latin typeface="Comic Sans MS" panose="030F0902030302020204" pitchFamily="66" charset="0"/>
                <a:cs typeface="Arial" panose="020B0604020202020204" pitchFamily="34" charset="0"/>
              </a:defRPr>
            </a:lvl3pPr>
            <a:lvl4pPr marL="1600200" indent="-228600" eaLnBrk="0" hangingPunct="0">
              <a:defRPr sz="2400">
                <a:solidFill>
                  <a:schemeClr val="tx1"/>
                </a:solidFill>
                <a:latin typeface="Comic Sans MS" panose="030F0902030302020204" pitchFamily="66" charset="0"/>
                <a:cs typeface="Arial" panose="020B0604020202020204" pitchFamily="34" charset="0"/>
              </a:defRPr>
            </a:lvl4pPr>
            <a:lvl5pPr marL="2057400" indent="-228600" eaLnBrk="0" hangingPunct="0">
              <a:defRPr sz="2400">
                <a:solidFill>
                  <a:schemeClr val="tx1"/>
                </a:solidFill>
                <a:latin typeface="Comic Sans MS" panose="030F09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9pPr>
          </a:lstStyle>
          <a:p>
            <a:pPr eaLnBrk="1" hangingPunct="1"/>
            <a:r>
              <a:rPr lang="en-GB" altLang="en-US"/>
              <a:t>(1.5, 2.5)</a:t>
            </a:r>
          </a:p>
        </p:txBody>
      </p:sp>
      <p:sp>
        <p:nvSpPr>
          <p:cNvPr id="221194" name="Oval 10">
            <a:extLst>
              <a:ext uri="{FF2B5EF4-FFF2-40B4-BE49-F238E27FC236}">
                <a16:creationId xmlns:a16="http://schemas.microsoft.com/office/drawing/2014/main" id="{1AEE5781-D19C-9040-8029-BFD0D83347FB}"/>
              </a:ext>
            </a:extLst>
          </p:cNvPr>
          <p:cNvSpPr>
            <a:spLocks noChangeArrowheads="1"/>
          </p:cNvSpPr>
          <p:nvPr/>
        </p:nvSpPr>
        <p:spPr bwMode="auto">
          <a:xfrm>
            <a:off x="7404100" y="3556000"/>
            <a:ext cx="152400" cy="152400"/>
          </a:xfrm>
          <a:prstGeom prst="ellipse">
            <a:avLst/>
          </a:prstGeom>
          <a:solidFill>
            <a:schemeClr val="tx1"/>
          </a:solidFill>
          <a:ln w="9525">
            <a:solidFill>
              <a:srgbClr val="000000"/>
            </a:solidFill>
            <a:round/>
            <a:headEnd/>
            <a:tailEnd/>
          </a:ln>
        </p:spPr>
        <p:txBody>
          <a:bodyPr wrap="none" anchor="ctr"/>
          <a:lstStyle>
            <a:lvl1pPr eaLnBrk="0" hangingPunct="0">
              <a:defRPr sz="2400">
                <a:solidFill>
                  <a:schemeClr val="tx1"/>
                </a:solidFill>
                <a:latin typeface="Comic Sans MS" panose="030F0902030302020204" pitchFamily="66" charset="0"/>
                <a:cs typeface="Arial" panose="020B0604020202020204" pitchFamily="34" charset="0"/>
              </a:defRPr>
            </a:lvl1pPr>
            <a:lvl2pPr marL="742950" indent="-285750" eaLnBrk="0" hangingPunct="0">
              <a:defRPr sz="2400">
                <a:solidFill>
                  <a:schemeClr val="tx1"/>
                </a:solidFill>
                <a:latin typeface="Comic Sans MS" panose="030F0902030302020204" pitchFamily="66" charset="0"/>
                <a:cs typeface="Arial" panose="020B0604020202020204" pitchFamily="34" charset="0"/>
              </a:defRPr>
            </a:lvl2pPr>
            <a:lvl3pPr marL="1143000" indent="-228600" eaLnBrk="0" hangingPunct="0">
              <a:defRPr sz="2400">
                <a:solidFill>
                  <a:schemeClr val="tx1"/>
                </a:solidFill>
                <a:latin typeface="Comic Sans MS" panose="030F0902030302020204" pitchFamily="66" charset="0"/>
                <a:cs typeface="Arial" panose="020B0604020202020204" pitchFamily="34" charset="0"/>
              </a:defRPr>
            </a:lvl3pPr>
            <a:lvl4pPr marL="1600200" indent="-228600" eaLnBrk="0" hangingPunct="0">
              <a:defRPr sz="2400">
                <a:solidFill>
                  <a:schemeClr val="tx1"/>
                </a:solidFill>
                <a:latin typeface="Comic Sans MS" panose="030F0902030302020204" pitchFamily="66" charset="0"/>
                <a:cs typeface="Arial" panose="020B0604020202020204" pitchFamily="34" charset="0"/>
              </a:defRPr>
            </a:lvl4pPr>
            <a:lvl5pPr marL="2057400" indent="-228600" eaLnBrk="0" hangingPunct="0">
              <a:defRPr sz="2400">
                <a:solidFill>
                  <a:schemeClr val="tx1"/>
                </a:solidFill>
                <a:latin typeface="Comic Sans MS" panose="030F09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9pPr>
          </a:lstStyle>
          <a:p>
            <a:pPr eaLnBrk="1" hangingPunct="1"/>
            <a:endParaRPr lang="en-US" altLang="en-US"/>
          </a:p>
        </p:txBody>
      </p:sp>
      <p:pic>
        <p:nvPicPr>
          <p:cNvPr id="9" name="Picture 8">
            <a:extLst>
              <a:ext uri="{FF2B5EF4-FFF2-40B4-BE49-F238E27FC236}">
                <a16:creationId xmlns:a16="http://schemas.microsoft.com/office/drawing/2014/main" id="{E8E97CBC-E430-3E4A-A3A1-6F4858A3CDE8}"/>
              </a:ext>
            </a:extLst>
          </p:cNvPr>
          <p:cNvPicPr>
            <a:picLocks noChangeAspect="1"/>
          </p:cNvPicPr>
          <p:nvPr/>
        </p:nvPicPr>
        <p:blipFill>
          <a:blip r:embed="rId4"/>
          <a:stretch>
            <a:fillRect/>
          </a:stretch>
        </p:blipFill>
        <p:spPr>
          <a:xfrm>
            <a:off x="1799432" y="2342357"/>
            <a:ext cx="370680" cy="3987800"/>
          </a:xfrm>
          <a:prstGeom prst="rect">
            <a:avLst/>
          </a:prstGeom>
        </p:spPr>
      </p:pic>
      <p:pic>
        <p:nvPicPr>
          <p:cNvPr id="10" name="Picture 9">
            <a:extLst>
              <a:ext uri="{FF2B5EF4-FFF2-40B4-BE49-F238E27FC236}">
                <a16:creationId xmlns:a16="http://schemas.microsoft.com/office/drawing/2014/main" id="{DA8BA25F-9747-494C-B1EE-FEB18174252A}"/>
              </a:ext>
            </a:extLst>
          </p:cNvPr>
          <p:cNvPicPr>
            <a:picLocks noChangeAspect="1"/>
          </p:cNvPicPr>
          <p:nvPr/>
        </p:nvPicPr>
        <p:blipFill>
          <a:blip r:embed="rId5"/>
          <a:stretch>
            <a:fillRect/>
          </a:stretch>
        </p:blipFill>
        <p:spPr>
          <a:xfrm>
            <a:off x="1762522" y="1320800"/>
            <a:ext cx="518583" cy="355600"/>
          </a:xfrm>
          <a:prstGeom prst="rect">
            <a:avLst/>
          </a:prstGeom>
        </p:spPr>
      </p:pic>
      <p:sp>
        <p:nvSpPr>
          <p:cNvPr id="2" name="TextBox 1">
            <a:extLst>
              <a:ext uri="{FF2B5EF4-FFF2-40B4-BE49-F238E27FC236}">
                <a16:creationId xmlns:a16="http://schemas.microsoft.com/office/drawing/2014/main" id="{35A36789-A2DB-726A-9A36-E0FE978F2CCE}"/>
              </a:ext>
            </a:extLst>
          </p:cNvPr>
          <p:cNvSpPr txBox="1"/>
          <p:nvPr/>
        </p:nvSpPr>
        <p:spPr>
          <a:xfrm>
            <a:off x="2170112" y="429208"/>
            <a:ext cx="8970639" cy="707886"/>
          </a:xfrm>
          <a:prstGeom prst="rect">
            <a:avLst/>
          </a:prstGeom>
          <a:noFill/>
        </p:spPr>
        <p:txBody>
          <a:bodyPr wrap="square" rtlCol="0">
            <a:spAutoFit/>
          </a:bodyPr>
          <a:lstStyle/>
          <a:p>
            <a:r>
              <a:rPr lang="en-US" sz="4000"/>
              <a:t>Solve simultaneous Equations</a:t>
            </a:r>
            <a:endParaRPr lang="en-AU" sz="4000" dirty="0"/>
          </a:p>
        </p:txBody>
      </p:sp>
      <p:sp>
        <p:nvSpPr>
          <p:cNvPr id="4" name="TextBox 3">
            <a:extLst>
              <a:ext uri="{FF2B5EF4-FFF2-40B4-BE49-F238E27FC236}">
                <a16:creationId xmlns:a16="http://schemas.microsoft.com/office/drawing/2014/main" id="{BFDD64F7-ED98-7A5D-75FA-857C2DD2F333}"/>
              </a:ext>
            </a:extLst>
          </p:cNvPr>
          <p:cNvSpPr txBox="1"/>
          <p:nvPr/>
        </p:nvSpPr>
        <p:spPr>
          <a:xfrm>
            <a:off x="255555" y="5494670"/>
            <a:ext cx="6092890" cy="461665"/>
          </a:xfrm>
          <a:prstGeom prst="rect">
            <a:avLst/>
          </a:prstGeom>
          <a:noFill/>
        </p:spPr>
        <p:txBody>
          <a:bodyPr wrap="square">
            <a:spAutoFit/>
          </a:bodyPr>
          <a:lstStyle/>
          <a:p>
            <a:pPr eaLnBrk="1" hangingPunct="1"/>
            <a:r>
              <a:rPr lang="en-GB" altLang="en-US" sz="2400" b="1" dirty="0">
                <a:latin typeface="Comic Sans MS" panose="030F0702030302020204" pitchFamily="66" charset="0"/>
              </a:rPr>
              <a:t>x = </a:t>
            </a:r>
            <a:r>
              <a:rPr lang="en-US" altLang="en-US" sz="2400" b="1" dirty="0">
                <a:latin typeface="Comic Sans MS" panose="030F0702030302020204" pitchFamily="66" charset="0"/>
              </a:rPr>
              <a:t> 1.5</a:t>
            </a:r>
            <a:r>
              <a:rPr lang="en-GB" altLang="en-US" sz="2400" b="1" dirty="0">
                <a:latin typeface="Comic Sans MS" panose="030F0702030302020204" pitchFamily="66" charset="0"/>
              </a:rPr>
              <a:t> </a:t>
            </a:r>
            <a:endParaRPr lang="en-US" altLang="en-US" sz="2400" b="1" dirty="0">
              <a:latin typeface="Comic Sans MS" panose="030F0702030302020204" pitchFamily="66" charset="0"/>
            </a:endParaRPr>
          </a:p>
        </p:txBody>
      </p:sp>
      <p:sp>
        <p:nvSpPr>
          <p:cNvPr id="5" name="Rectangle 10">
            <a:extLst>
              <a:ext uri="{FF2B5EF4-FFF2-40B4-BE49-F238E27FC236}">
                <a16:creationId xmlns:a16="http://schemas.microsoft.com/office/drawing/2014/main" id="{4FB87D8A-ECEE-5760-1A8B-E398FEDA5062}"/>
              </a:ext>
            </a:extLst>
          </p:cNvPr>
          <p:cNvSpPr>
            <a:spLocks noChangeArrowheads="1"/>
          </p:cNvSpPr>
          <p:nvPr/>
        </p:nvSpPr>
        <p:spPr bwMode="auto">
          <a:xfrm>
            <a:off x="239858" y="6099324"/>
            <a:ext cx="1351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902030302020204" pitchFamily="66" charset="0"/>
                <a:cs typeface="Arial" panose="020B0604020202020204" pitchFamily="34" charset="0"/>
              </a:defRPr>
            </a:lvl1pPr>
            <a:lvl2pPr marL="742950" indent="-285750" eaLnBrk="0" hangingPunct="0">
              <a:defRPr sz="2400">
                <a:solidFill>
                  <a:schemeClr val="tx1"/>
                </a:solidFill>
                <a:latin typeface="Comic Sans MS" panose="030F0902030302020204" pitchFamily="66" charset="0"/>
                <a:cs typeface="Arial" panose="020B0604020202020204" pitchFamily="34" charset="0"/>
              </a:defRPr>
            </a:lvl2pPr>
            <a:lvl3pPr marL="1143000" indent="-228600" eaLnBrk="0" hangingPunct="0">
              <a:defRPr sz="2400">
                <a:solidFill>
                  <a:schemeClr val="tx1"/>
                </a:solidFill>
                <a:latin typeface="Comic Sans MS" panose="030F0902030302020204" pitchFamily="66" charset="0"/>
                <a:cs typeface="Arial" panose="020B0604020202020204" pitchFamily="34" charset="0"/>
              </a:defRPr>
            </a:lvl3pPr>
            <a:lvl4pPr marL="1600200" indent="-228600" eaLnBrk="0" hangingPunct="0">
              <a:defRPr sz="2400">
                <a:solidFill>
                  <a:schemeClr val="tx1"/>
                </a:solidFill>
                <a:latin typeface="Comic Sans MS" panose="030F0902030302020204" pitchFamily="66" charset="0"/>
                <a:cs typeface="Arial" panose="020B0604020202020204" pitchFamily="34" charset="0"/>
              </a:defRPr>
            </a:lvl4pPr>
            <a:lvl5pPr marL="2057400" indent="-228600" eaLnBrk="0" hangingPunct="0">
              <a:defRPr sz="2400">
                <a:solidFill>
                  <a:schemeClr val="tx1"/>
                </a:solidFill>
                <a:latin typeface="Comic Sans MS" panose="030F09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cs typeface="Arial" panose="020B0604020202020204" pitchFamily="34" charset="0"/>
              </a:defRPr>
            </a:lvl9pPr>
          </a:lstStyle>
          <a:p>
            <a:pPr eaLnBrk="1" hangingPunct="1"/>
            <a:r>
              <a:rPr lang="en-GB" altLang="en-US" b="1" dirty="0"/>
              <a:t>y = 2</a:t>
            </a:r>
            <a:r>
              <a:rPr lang="en-GB" altLang="en-US" dirty="0"/>
              <a:t>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animEffect transition="in" filter="blinds(horizontal)">
                                      <p:cBhvr>
                                        <p:cTn id="7" dur="500"/>
                                        <p:tgtEl>
                                          <p:spTgt spid="221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21193"/>
                                        </p:tgtEl>
                                        <p:attrNameLst>
                                          <p:attrName>style.visibility</p:attrName>
                                        </p:attrNameLst>
                                      </p:cBhvr>
                                      <p:to>
                                        <p:strVal val="visible"/>
                                      </p:to>
                                    </p:set>
                                    <p:anim calcmode="discrete" valueType="clr">
                                      <p:cBhvr override="childStyle">
                                        <p:cTn id="12" dur="80"/>
                                        <p:tgtEl>
                                          <p:spTgt spid="22119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21193"/>
                                        </p:tgtEl>
                                        <p:attrNameLst>
                                          <p:attrName>fillcolor</p:attrName>
                                        </p:attrNameLst>
                                      </p:cBhvr>
                                      <p:tavLst>
                                        <p:tav tm="0">
                                          <p:val>
                                            <p:clrVal>
                                              <a:schemeClr val="accent2"/>
                                            </p:clrVal>
                                          </p:val>
                                        </p:tav>
                                        <p:tav tm="50000">
                                          <p:val>
                                            <p:clrVal>
                                              <a:schemeClr val="hlink"/>
                                            </p:clrVal>
                                          </p:val>
                                        </p:tav>
                                      </p:tavLst>
                                    </p:anim>
                                    <p:set>
                                      <p:cBhvr>
                                        <p:cTn id="14" dur="80"/>
                                        <p:tgtEl>
                                          <p:spTgt spid="22119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3" grpId="0"/>
      <p:bldP spid="22119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34895EFF-CAD0-2176-2C96-C865C7094A1D}"/>
              </a:ext>
            </a:extLst>
          </p:cNvPr>
          <p:cNvSpPr txBox="1">
            <a:spLocks noChangeArrowheads="1"/>
          </p:cNvSpPr>
          <p:nvPr/>
        </p:nvSpPr>
        <p:spPr bwMode="auto">
          <a:xfrm>
            <a:off x="1524000" y="76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Cooper Black" panose="0208090404030B020404" pitchFamily="18"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ooper Black" panose="0208090404030B020404" pitchFamily="18"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ooper Black" panose="0208090404030B020404" pitchFamily="18"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ooper Black" panose="0208090404030B020404" pitchFamily="18"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ooper Black" panose="0208090404030B020404" pitchFamily="18"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9pPr>
          </a:lstStyle>
          <a:p>
            <a:pPr algn="ctr" eaLnBrk="1" hangingPunct="1">
              <a:spcBef>
                <a:spcPct val="0"/>
              </a:spcBef>
              <a:buClrTx/>
              <a:buSzTx/>
              <a:buFontTx/>
              <a:buNone/>
            </a:pPr>
            <a:r>
              <a:rPr lang="en-US" altLang="en-US" sz="2800" dirty="0"/>
              <a:t>Constructing a piecewise linear graph model</a:t>
            </a:r>
          </a:p>
        </p:txBody>
      </p:sp>
      <p:pic>
        <p:nvPicPr>
          <p:cNvPr id="11" name="Picture 10">
            <a:extLst>
              <a:ext uri="{FF2B5EF4-FFF2-40B4-BE49-F238E27FC236}">
                <a16:creationId xmlns:a16="http://schemas.microsoft.com/office/drawing/2014/main" id="{088AE49E-3F1D-7151-D1EB-ECF3B6DFEC36}"/>
              </a:ext>
            </a:extLst>
          </p:cNvPr>
          <p:cNvPicPr>
            <a:picLocks noChangeAspect="1"/>
          </p:cNvPicPr>
          <p:nvPr/>
        </p:nvPicPr>
        <p:blipFill>
          <a:blip r:embed="rId2"/>
          <a:stretch>
            <a:fillRect/>
          </a:stretch>
        </p:blipFill>
        <p:spPr>
          <a:xfrm>
            <a:off x="2035534" y="828928"/>
            <a:ext cx="8120933" cy="2600073"/>
          </a:xfrm>
          <a:prstGeom prst="rect">
            <a:avLst/>
          </a:prstGeom>
        </p:spPr>
      </p:pic>
      <p:sp>
        <p:nvSpPr>
          <p:cNvPr id="13" name="TextBox 12">
            <a:extLst>
              <a:ext uri="{FF2B5EF4-FFF2-40B4-BE49-F238E27FC236}">
                <a16:creationId xmlns:a16="http://schemas.microsoft.com/office/drawing/2014/main" id="{D7731D80-7F77-54FE-F3B8-2AAA261B55D2}"/>
              </a:ext>
            </a:extLst>
          </p:cNvPr>
          <p:cNvSpPr txBox="1"/>
          <p:nvPr/>
        </p:nvSpPr>
        <p:spPr>
          <a:xfrm>
            <a:off x="1911457" y="3564610"/>
            <a:ext cx="8415580" cy="369332"/>
          </a:xfrm>
          <a:prstGeom prst="rect">
            <a:avLst/>
          </a:prstGeom>
          <a:noFill/>
        </p:spPr>
        <p:txBody>
          <a:bodyPr wrap="square" rtlCol="0">
            <a:spAutoFit/>
          </a:bodyPr>
          <a:lstStyle/>
          <a:p>
            <a:r>
              <a:rPr lang="en-US" dirty="0"/>
              <a:t>50+40×</a:t>
            </a:r>
            <a:r>
              <a:rPr lang="en-US" dirty="0">
                <a:solidFill>
                  <a:srgbClr val="0070C0"/>
                </a:solidFill>
              </a:rPr>
              <a:t>2.5</a:t>
            </a:r>
            <a:r>
              <a:rPr lang="en-US" dirty="0"/>
              <a:t>=$150             80+30×</a:t>
            </a:r>
            <a:r>
              <a:rPr lang="en-US" dirty="0">
                <a:solidFill>
                  <a:srgbClr val="C00000"/>
                </a:solidFill>
              </a:rPr>
              <a:t>3</a:t>
            </a:r>
            <a:r>
              <a:rPr lang="en-US" dirty="0"/>
              <a:t>=$170                 80+30×</a:t>
            </a:r>
            <a:r>
              <a:rPr lang="en-US" dirty="0">
                <a:solidFill>
                  <a:srgbClr val="C00000"/>
                </a:solidFill>
              </a:rPr>
              <a:t>6</a:t>
            </a:r>
            <a:r>
              <a:rPr lang="en-US" dirty="0"/>
              <a:t>=$260</a:t>
            </a:r>
            <a:endParaRPr lang="en-AU" dirty="0"/>
          </a:p>
        </p:txBody>
      </p:sp>
      <p:sp>
        <p:nvSpPr>
          <p:cNvPr id="15" name="TextBox 14">
            <a:extLst>
              <a:ext uri="{FF2B5EF4-FFF2-40B4-BE49-F238E27FC236}">
                <a16:creationId xmlns:a16="http://schemas.microsoft.com/office/drawing/2014/main" id="{1E2C83C8-E61E-DCF0-BA1D-091FD09DD09A}"/>
              </a:ext>
            </a:extLst>
          </p:cNvPr>
          <p:cNvSpPr txBox="1"/>
          <p:nvPr/>
        </p:nvSpPr>
        <p:spPr>
          <a:xfrm>
            <a:off x="5576719" y="2004979"/>
            <a:ext cx="674265" cy="369332"/>
          </a:xfrm>
          <a:prstGeom prst="rect">
            <a:avLst/>
          </a:prstGeom>
          <a:noFill/>
        </p:spPr>
        <p:txBody>
          <a:bodyPr wrap="square">
            <a:spAutoFit/>
          </a:bodyPr>
          <a:lstStyle/>
          <a:p>
            <a:r>
              <a:rPr lang="en-US" dirty="0">
                <a:solidFill>
                  <a:srgbClr val="C00000"/>
                </a:solidFill>
                <a:latin typeface="Calibri" panose="020F0502020204030204" pitchFamily="34" charset="0"/>
                <a:cs typeface="Calibri" panose="020F0502020204030204" pitchFamily="34" charset="0"/>
              </a:rPr>
              <a:t>②</a:t>
            </a:r>
            <a:endParaRPr lang="en-AU" dirty="0">
              <a:solidFill>
                <a:srgbClr val="C00000"/>
              </a:solidFill>
            </a:endParaRPr>
          </a:p>
        </p:txBody>
      </p:sp>
      <p:sp>
        <p:nvSpPr>
          <p:cNvPr id="16" name="TextBox 15">
            <a:extLst>
              <a:ext uri="{FF2B5EF4-FFF2-40B4-BE49-F238E27FC236}">
                <a16:creationId xmlns:a16="http://schemas.microsoft.com/office/drawing/2014/main" id="{3E46DA79-B3B1-2A50-788C-9E602B781A00}"/>
              </a:ext>
            </a:extLst>
          </p:cNvPr>
          <p:cNvSpPr txBox="1"/>
          <p:nvPr/>
        </p:nvSpPr>
        <p:spPr>
          <a:xfrm>
            <a:off x="5576718" y="1534148"/>
            <a:ext cx="674265" cy="369332"/>
          </a:xfrm>
          <a:prstGeom prst="rect">
            <a:avLst/>
          </a:prstGeom>
          <a:noFill/>
        </p:spPr>
        <p:txBody>
          <a:bodyPr wrap="square">
            <a:spAutoFit/>
          </a:bodyPr>
          <a:lstStyle/>
          <a:p>
            <a:r>
              <a:rPr lang="en-US" dirty="0">
                <a:solidFill>
                  <a:srgbClr val="0070C0"/>
                </a:solidFill>
                <a:latin typeface="Calibri" panose="020F0502020204030204" pitchFamily="34" charset="0"/>
                <a:cs typeface="Calibri" panose="020F0502020204030204" pitchFamily="34" charset="0"/>
              </a:rPr>
              <a:t>①</a:t>
            </a:r>
            <a:endParaRPr lang="en-AU" dirty="0">
              <a:solidFill>
                <a:srgbClr val="0070C0"/>
              </a:solidFill>
            </a:endParaRPr>
          </a:p>
        </p:txBody>
      </p:sp>
      <p:pic>
        <p:nvPicPr>
          <p:cNvPr id="18" name="Picture 17">
            <a:extLst>
              <a:ext uri="{FF2B5EF4-FFF2-40B4-BE49-F238E27FC236}">
                <a16:creationId xmlns:a16="http://schemas.microsoft.com/office/drawing/2014/main" id="{55017F9F-8BC6-C03C-E17F-DDA29C61D9B8}"/>
              </a:ext>
            </a:extLst>
          </p:cNvPr>
          <p:cNvPicPr>
            <a:picLocks noChangeAspect="1"/>
          </p:cNvPicPr>
          <p:nvPr/>
        </p:nvPicPr>
        <p:blipFill>
          <a:blip r:embed="rId3"/>
          <a:stretch>
            <a:fillRect/>
          </a:stretch>
        </p:blipFill>
        <p:spPr>
          <a:xfrm>
            <a:off x="2035534" y="4012848"/>
            <a:ext cx="8120933" cy="335480"/>
          </a:xfrm>
          <a:prstGeom prst="rect">
            <a:avLst/>
          </a:prstGeom>
        </p:spPr>
      </p:pic>
      <p:pic>
        <p:nvPicPr>
          <p:cNvPr id="20" name="Picture 19">
            <a:extLst>
              <a:ext uri="{FF2B5EF4-FFF2-40B4-BE49-F238E27FC236}">
                <a16:creationId xmlns:a16="http://schemas.microsoft.com/office/drawing/2014/main" id="{5AB772ED-C957-E7C9-15AC-91545C8069EA}"/>
              </a:ext>
            </a:extLst>
          </p:cNvPr>
          <p:cNvPicPr>
            <a:picLocks noChangeAspect="1"/>
          </p:cNvPicPr>
          <p:nvPr/>
        </p:nvPicPr>
        <p:blipFill>
          <a:blip r:embed="rId4"/>
          <a:stretch>
            <a:fillRect/>
          </a:stretch>
        </p:blipFill>
        <p:spPr>
          <a:xfrm>
            <a:off x="4390966" y="4427235"/>
            <a:ext cx="3720032" cy="2172003"/>
          </a:xfrm>
          <a:prstGeom prst="rect">
            <a:avLst/>
          </a:prstGeom>
        </p:spPr>
      </p:pic>
      <p:cxnSp>
        <p:nvCxnSpPr>
          <p:cNvPr id="22" name="Straight Connector 21">
            <a:extLst>
              <a:ext uri="{FF2B5EF4-FFF2-40B4-BE49-F238E27FC236}">
                <a16:creationId xmlns:a16="http://schemas.microsoft.com/office/drawing/2014/main" id="{7E2D1123-9355-ACD8-35C6-F20FF1BB27CC}"/>
              </a:ext>
            </a:extLst>
          </p:cNvPr>
          <p:cNvCxnSpPr>
            <a:cxnSpLocks/>
          </p:cNvCxnSpPr>
          <p:nvPr/>
        </p:nvCxnSpPr>
        <p:spPr>
          <a:xfrm flipV="1">
            <a:off x="4914901" y="5626101"/>
            <a:ext cx="923925" cy="540861"/>
          </a:xfrm>
          <a:prstGeom prst="line">
            <a:avLst/>
          </a:prstGeom>
          <a:ln w="22225"/>
        </p:spPr>
        <p:style>
          <a:lnRef idx="1">
            <a:schemeClr val="accent6"/>
          </a:lnRef>
          <a:fillRef idx="0">
            <a:schemeClr val="accent6"/>
          </a:fillRef>
          <a:effectRef idx="0">
            <a:schemeClr val="accent6"/>
          </a:effectRef>
          <a:fontRef idx="minor">
            <a:schemeClr val="tx1"/>
          </a:fontRef>
        </p:style>
      </p:cxnSp>
      <p:sp>
        <p:nvSpPr>
          <p:cNvPr id="24" name="TextBox 23">
            <a:extLst>
              <a:ext uri="{FF2B5EF4-FFF2-40B4-BE49-F238E27FC236}">
                <a16:creationId xmlns:a16="http://schemas.microsoft.com/office/drawing/2014/main" id="{E52D7554-D0FC-FE53-8E0C-DB71DDE8EED4}"/>
              </a:ext>
            </a:extLst>
          </p:cNvPr>
          <p:cNvSpPr txBox="1"/>
          <p:nvPr/>
        </p:nvSpPr>
        <p:spPr>
          <a:xfrm>
            <a:off x="7823200" y="6273801"/>
            <a:ext cx="82550" cy="246221"/>
          </a:xfrm>
          <a:prstGeom prst="rect">
            <a:avLst/>
          </a:prstGeom>
          <a:noFill/>
        </p:spPr>
        <p:txBody>
          <a:bodyPr wrap="square" rtlCol="0">
            <a:spAutoFit/>
          </a:bodyPr>
          <a:lstStyle/>
          <a:p>
            <a:r>
              <a:rPr lang="en-US" sz="1000" dirty="0"/>
              <a:t>x</a:t>
            </a:r>
            <a:endParaRPr lang="en-AU" sz="1000" dirty="0"/>
          </a:p>
        </p:txBody>
      </p:sp>
      <p:sp>
        <p:nvSpPr>
          <p:cNvPr id="25" name="TextBox 24">
            <a:extLst>
              <a:ext uri="{FF2B5EF4-FFF2-40B4-BE49-F238E27FC236}">
                <a16:creationId xmlns:a16="http://schemas.microsoft.com/office/drawing/2014/main" id="{606D59C7-828E-91E2-C721-8646C6AEE1A9}"/>
              </a:ext>
            </a:extLst>
          </p:cNvPr>
          <p:cNvSpPr txBox="1"/>
          <p:nvPr/>
        </p:nvSpPr>
        <p:spPr>
          <a:xfrm>
            <a:off x="4838700" y="4311651"/>
            <a:ext cx="82550" cy="246221"/>
          </a:xfrm>
          <a:prstGeom prst="rect">
            <a:avLst/>
          </a:prstGeom>
          <a:noFill/>
        </p:spPr>
        <p:txBody>
          <a:bodyPr wrap="square" rtlCol="0">
            <a:spAutoFit/>
          </a:bodyPr>
          <a:lstStyle/>
          <a:p>
            <a:r>
              <a:rPr lang="en-US" sz="1000" dirty="0"/>
              <a:t>C</a:t>
            </a:r>
            <a:endParaRPr lang="en-AU" sz="1000" dirty="0"/>
          </a:p>
        </p:txBody>
      </p:sp>
      <p:sp>
        <p:nvSpPr>
          <p:cNvPr id="26" name="TextBox 25">
            <a:extLst>
              <a:ext uri="{FF2B5EF4-FFF2-40B4-BE49-F238E27FC236}">
                <a16:creationId xmlns:a16="http://schemas.microsoft.com/office/drawing/2014/main" id="{649AFB1B-0CA7-E727-7FB5-ADC120828E87}"/>
              </a:ext>
            </a:extLst>
          </p:cNvPr>
          <p:cNvSpPr txBox="1"/>
          <p:nvPr/>
        </p:nvSpPr>
        <p:spPr>
          <a:xfrm>
            <a:off x="8067572" y="4447461"/>
            <a:ext cx="1092200" cy="246221"/>
          </a:xfrm>
          <a:prstGeom prst="rect">
            <a:avLst/>
          </a:prstGeom>
          <a:noFill/>
        </p:spPr>
        <p:txBody>
          <a:bodyPr wrap="square" rtlCol="0">
            <a:spAutoFit/>
          </a:bodyPr>
          <a:lstStyle/>
          <a:p>
            <a:r>
              <a:rPr lang="en-US" sz="1000" dirty="0">
                <a:solidFill>
                  <a:srgbClr val="0070C0"/>
                </a:solidFill>
              </a:rPr>
              <a:t>C=50+40x</a:t>
            </a:r>
            <a:endParaRPr lang="en-AU" sz="1000" dirty="0">
              <a:solidFill>
                <a:srgbClr val="0070C0"/>
              </a:solidFill>
            </a:endParaRPr>
          </a:p>
        </p:txBody>
      </p:sp>
      <p:sp>
        <p:nvSpPr>
          <p:cNvPr id="27" name="TextBox 26">
            <a:extLst>
              <a:ext uri="{FF2B5EF4-FFF2-40B4-BE49-F238E27FC236}">
                <a16:creationId xmlns:a16="http://schemas.microsoft.com/office/drawing/2014/main" id="{EBD1C222-E932-A63A-D93B-F823B6AC2EE2}"/>
              </a:ext>
            </a:extLst>
          </p:cNvPr>
          <p:cNvSpPr txBox="1"/>
          <p:nvPr/>
        </p:nvSpPr>
        <p:spPr>
          <a:xfrm>
            <a:off x="8067572" y="4640499"/>
            <a:ext cx="1092200" cy="246221"/>
          </a:xfrm>
          <a:prstGeom prst="rect">
            <a:avLst/>
          </a:prstGeom>
          <a:noFill/>
        </p:spPr>
        <p:txBody>
          <a:bodyPr wrap="square" rtlCol="0">
            <a:spAutoFit/>
          </a:bodyPr>
          <a:lstStyle/>
          <a:p>
            <a:r>
              <a:rPr lang="en-US" sz="1000" dirty="0">
                <a:solidFill>
                  <a:srgbClr val="C00000"/>
                </a:solidFill>
              </a:rPr>
              <a:t>C=80+30x</a:t>
            </a:r>
            <a:endParaRPr lang="en-AU" sz="1000" dirty="0">
              <a:solidFill>
                <a:srgbClr val="C00000"/>
              </a:solidFill>
            </a:endParaRPr>
          </a:p>
        </p:txBody>
      </p:sp>
      <p:sp>
        <p:nvSpPr>
          <p:cNvPr id="28" name="TextBox 27">
            <a:extLst>
              <a:ext uri="{FF2B5EF4-FFF2-40B4-BE49-F238E27FC236}">
                <a16:creationId xmlns:a16="http://schemas.microsoft.com/office/drawing/2014/main" id="{9DBCA452-D2A5-337F-2500-FAA3F6823D59}"/>
              </a:ext>
            </a:extLst>
          </p:cNvPr>
          <p:cNvSpPr txBox="1"/>
          <p:nvPr/>
        </p:nvSpPr>
        <p:spPr>
          <a:xfrm>
            <a:off x="4505325" y="6059239"/>
            <a:ext cx="520700" cy="215444"/>
          </a:xfrm>
          <a:prstGeom prst="rect">
            <a:avLst/>
          </a:prstGeom>
          <a:noFill/>
        </p:spPr>
        <p:txBody>
          <a:bodyPr wrap="square" rtlCol="0">
            <a:spAutoFit/>
          </a:bodyPr>
          <a:lstStyle/>
          <a:p>
            <a:r>
              <a:rPr lang="en-US" sz="800" dirty="0">
                <a:solidFill>
                  <a:srgbClr val="0070C0"/>
                </a:solidFill>
              </a:rPr>
              <a:t>(0,50)</a:t>
            </a:r>
            <a:endParaRPr lang="en-AU" sz="800" dirty="0">
              <a:solidFill>
                <a:srgbClr val="0070C0"/>
              </a:solidFill>
            </a:endParaRPr>
          </a:p>
        </p:txBody>
      </p:sp>
      <p:sp>
        <p:nvSpPr>
          <p:cNvPr id="29" name="TextBox 28">
            <a:extLst>
              <a:ext uri="{FF2B5EF4-FFF2-40B4-BE49-F238E27FC236}">
                <a16:creationId xmlns:a16="http://schemas.microsoft.com/office/drawing/2014/main" id="{542DCC53-2000-BE21-75D0-E4DDF52B73DE}"/>
              </a:ext>
            </a:extLst>
          </p:cNvPr>
          <p:cNvSpPr txBox="1"/>
          <p:nvPr/>
        </p:nvSpPr>
        <p:spPr>
          <a:xfrm>
            <a:off x="5394723" y="5355328"/>
            <a:ext cx="625475" cy="215444"/>
          </a:xfrm>
          <a:prstGeom prst="rect">
            <a:avLst/>
          </a:prstGeom>
          <a:noFill/>
        </p:spPr>
        <p:txBody>
          <a:bodyPr wrap="square" rtlCol="0">
            <a:spAutoFit/>
          </a:bodyPr>
          <a:lstStyle/>
          <a:p>
            <a:r>
              <a:rPr lang="en-US" sz="800" dirty="0">
                <a:solidFill>
                  <a:srgbClr val="C00000"/>
                </a:solidFill>
              </a:rPr>
              <a:t>(3,170)</a:t>
            </a:r>
            <a:endParaRPr lang="en-AU" sz="800" dirty="0">
              <a:solidFill>
                <a:srgbClr val="C00000"/>
              </a:solidFill>
            </a:endParaRPr>
          </a:p>
        </p:txBody>
      </p:sp>
      <p:sp>
        <p:nvSpPr>
          <p:cNvPr id="30" name="TextBox 29">
            <a:extLst>
              <a:ext uri="{FF2B5EF4-FFF2-40B4-BE49-F238E27FC236}">
                <a16:creationId xmlns:a16="http://schemas.microsoft.com/office/drawing/2014/main" id="{802ECCA8-FCEC-0012-9B74-4745C588694C}"/>
              </a:ext>
            </a:extLst>
          </p:cNvPr>
          <p:cNvSpPr txBox="1"/>
          <p:nvPr/>
        </p:nvSpPr>
        <p:spPr>
          <a:xfrm>
            <a:off x="7197726" y="4693681"/>
            <a:ext cx="625475" cy="215444"/>
          </a:xfrm>
          <a:prstGeom prst="rect">
            <a:avLst/>
          </a:prstGeom>
          <a:noFill/>
        </p:spPr>
        <p:txBody>
          <a:bodyPr wrap="square" rtlCol="0">
            <a:spAutoFit/>
          </a:bodyPr>
          <a:lstStyle/>
          <a:p>
            <a:r>
              <a:rPr lang="en-US" sz="800" dirty="0">
                <a:solidFill>
                  <a:srgbClr val="C00000"/>
                </a:solidFill>
              </a:rPr>
              <a:t>(8,320)</a:t>
            </a:r>
            <a:endParaRPr lang="en-AU" sz="800" dirty="0">
              <a:solidFill>
                <a:srgbClr val="C00000"/>
              </a:solidFill>
            </a:endParaRPr>
          </a:p>
        </p:txBody>
      </p:sp>
      <p:sp>
        <p:nvSpPr>
          <p:cNvPr id="12288" name="TextBox 12287">
            <a:extLst>
              <a:ext uri="{FF2B5EF4-FFF2-40B4-BE49-F238E27FC236}">
                <a16:creationId xmlns:a16="http://schemas.microsoft.com/office/drawing/2014/main" id="{F1CB7251-AAAF-6DAB-5155-1B4E62304AC2}"/>
              </a:ext>
            </a:extLst>
          </p:cNvPr>
          <p:cNvSpPr txBox="1"/>
          <p:nvPr/>
        </p:nvSpPr>
        <p:spPr>
          <a:xfrm>
            <a:off x="1527486" y="5187376"/>
            <a:ext cx="2692934" cy="369332"/>
          </a:xfrm>
          <a:prstGeom prst="rect">
            <a:avLst/>
          </a:prstGeom>
          <a:noFill/>
        </p:spPr>
        <p:txBody>
          <a:bodyPr wrap="square">
            <a:spAutoFit/>
          </a:bodyPr>
          <a:lstStyle/>
          <a:p>
            <a:r>
              <a:rPr lang="en-US" dirty="0"/>
              <a:t>80+30×</a:t>
            </a:r>
            <a:r>
              <a:rPr lang="en-US" dirty="0">
                <a:solidFill>
                  <a:srgbClr val="C00000"/>
                </a:solidFill>
              </a:rPr>
              <a:t>3</a:t>
            </a:r>
            <a:r>
              <a:rPr lang="en-US" dirty="0"/>
              <a:t>=$170  </a:t>
            </a:r>
            <a:r>
              <a:rPr lang="en-US" dirty="0">
                <a:solidFill>
                  <a:srgbClr val="C00000"/>
                </a:solidFill>
              </a:rPr>
              <a:t>(3,170)</a:t>
            </a:r>
            <a:endParaRPr lang="en-AU" dirty="0">
              <a:solidFill>
                <a:srgbClr val="C00000"/>
              </a:solidFill>
            </a:endParaRPr>
          </a:p>
        </p:txBody>
      </p:sp>
      <p:sp>
        <p:nvSpPr>
          <p:cNvPr id="12291" name="TextBox 12290">
            <a:extLst>
              <a:ext uri="{FF2B5EF4-FFF2-40B4-BE49-F238E27FC236}">
                <a16:creationId xmlns:a16="http://schemas.microsoft.com/office/drawing/2014/main" id="{0F4AE510-1F2F-A4B2-259B-B06F5074C33C}"/>
              </a:ext>
            </a:extLst>
          </p:cNvPr>
          <p:cNvSpPr txBox="1"/>
          <p:nvPr/>
        </p:nvSpPr>
        <p:spPr>
          <a:xfrm>
            <a:off x="1542724" y="4373666"/>
            <a:ext cx="2448562" cy="369332"/>
          </a:xfrm>
          <a:prstGeom prst="rect">
            <a:avLst/>
          </a:prstGeom>
          <a:noFill/>
        </p:spPr>
        <p:txBody>
          <a:bodyPr wrap="square">
            <a:spAutoFit/>
          </a:bodyPr>
          <a:lstStyle/>
          <a:p>
            <a:r>
              <a:rPr lang="en-US" dirty="0"/>
              <a:t>50+40×</a:t>
            </a:r>
            <a:r>
              <a:rPr lang="en-US" dirty="0">
                <a:solidFill>
                  <a:srgbClr val="0070C0"/>
                </a:solidFill>
              </a:rPr>
              <a:t>0</a:t>
            </a:r>
            <a:r>
              <a:rPr lang="en-US" dirty="0"/>
              <a:t>=$50   </a:t>
            </a:r>
            <a:r>
              <a:rPr lang="en-US" dirty="0">
                <a:solidFill>
                  <a:srgbClr val="0070C0"/>
                </a:solidFill>
              </a:rPr>
              <a:t>(0,50)  </a:t>
            </a:r>
            <a:endParaRPr lang="en-AU" dirty="0">
              <a:solidFill>
                <a:srgbClr val="0070C0"/>
              </a:solidFill>
            </a:endParaRPr>
          </a:p>
        </p:txBody>
      </p:sp>
      <p:sp>
        <p:nvSpPr>
          <p:cNvPr id="12292" name="TextBox 12291">
            <a:extLst>
              <a:ext uri="{FF2B5EF4-FFF2-40B4-BE49-F238E27FC236}">
                <a16:creationId xmlns:a16="http://schemas.microsoft.com/office/drawing/2014/main" id="{FF9ADD12-ED4B-C598-9CA7-234086BA1129}"/>
              </a:ext>
            </a:extLst>
          </p:cNvPr>
          <p:cNvSpPr txBox="1"/>
          <p:nvPr/>
        </p:nvSpPr>
        <p:spPr>
          <a:xfrm>
            <a:off x="1543185" y="5568950"/>
            <a:ext cx="2692934" cy="369332"/>
          </a:xfrm>
          <a:prstGeom prst="rect">
            <a:avLst/>
          </a:prstGeom>
          <a:noFill/>
        </p:spPr>
        <p:txBody>
          <a:bodyPr wrap="square">
            <a:spAutoFit/>
          </a:bodyPr>
          <a:lstStyle/>
          <a:p>
            <a:r>
              <a:rPr lang="en-US" dirty="0"/>
              <a:t>80+30×</a:t>
            </a:r>
            <a:r>
              <a:rPr lang="en-US" dirty="0">
                <a:solidFill>
                  <a:srgbClr val="C00000"/>
                </a:solidFill>
              </a:rPr>
              <a:t>8</a:t>
            </a:r>
            <a:r>
              <a:rPr lang="en-US" dirty="0"/>
              <a:t>=$320  </a:t>
            </a:r>
            <a:r>
              <a:rPr lang="en-US" dirty="0">
                <a:solidFill>
                  <a:srgbClr val="C00000"/>
                </a:solidFill>
              </a:rPr>
              <a:t>(8,320)</a:t>
            </a:r>
            <a:endParaRPr lang="en-AU" dirty="0">
              <a:solidFill>
                <a:srgbClr val="C00000"/>
              </a:solidFill>
            </a:endParaRPr>
          </a:p>
        </p:txBody>
      </p:sp>
      <p:sp>
        <p:nvSpPr>
          <p:cNvPr id="12293" name="TextBox 12292">
            <a:extLst>
              <a:ext uri="{FF2B5EF4-FFF2-40B4-BE49-F238E27FC236}">
                <a16:creationId xmlns:a16="http://schemas.microsoft.com/office/drawing/2014/main" id="{A7E7B72C-957C-BFDC-610E-0473B9F0DE2F}"/>
              </a:ext>
            </a:extLst>
          </p:cNvPr>
          <p:cNvSpPr txBox="1"/>
          <p:nvPr/>
        </p:nvSpPr>
        <p:spPr>
          <a:xfrm>
            <a:off x="1517784" y="4781344"/>
            <a:ext cx="3130416" cy="369332"/>
          </a:xfrm>
          <a:prstGeom prst="rect">
            <a:avLst/>
          </a:prstGeom>
          <a:noFill/>
        </p:spPr>
        <p:txBody>
          <a:bodyPr wrap="square">
            <a:spAutoFit/>
          </a:bodyPr>
          <a:lstStyle/>
          <a:p>
            <a:r>
              <a:rPr lang="en-US" dirty="0"/>
              <a:t>50+40×</a:t>
            </a:r>
            <a:r>
              <a:rPr lang="en-US" dirty="0">
                <a:solidFill>
                  <a:srgbClr val="0070C0"/>
                </a:solidFill>
              </a:rPr>
              <a:t>2.5</a:t>
            </a:r>
            <a:r>
              <a:rPr lang="en-US" dirty="0"/>
              <a:t>=$150 </a:t>
            </a:r>
            <a:r>
              <a:rPr lang="en-US" dirty="0">
                <a:solidFill>
                  <a:srgbClr val="0070C0"/>
                </a:solidFill>
              </a:rPr>
              <a:t>(2.5,150)</a:t>
            </a:r>
            <a:r>
              <a:rPr lang="en-US" dirty="0"/>
              <a:t>   </a:t>
            </a:r>
            <a:r>
              <a:rPr lang="en-US" dirty="0">
                <a:solidFill>
                  <a:srgbClr val="0070C0"/>
                </a:solidFill>
              </a:rPr>
              <a:t>  </a:t>
            </a:r>
            <a:endParaRPr lang="en-AU" dirty="0">
              <a:solidFill>
                <a:srgbClr val="0070C0"/>
              </a:solidFill>
            </a:endParaRPr>
          </a:p>
        </p:txBody>
      </p:sp>
      <p:sp>
        <p:nvSpPr>
          <p:cNvPr id="12294" name="Oval 12293">
            <a:extLst>
              <a:ext uri="{FF2B5EF4-FFF2-40B4-BE49-F238E27FC236}">
                <a16:creationId xmlns:a16="http://schemas.microsoft.com/office/drawing/2014/main" id="{89898661-FE12-55D1-1594-1AA6345DA20D}"/>
              </a:ext>
            </a:extLst>
          </p:cNvPr>
          <p:cNvSpPr/>
          <p:nvPr/>
        </p:nvSpPr>
        <p:spPr>
          <a:xfrm>
            <a:off x="5711825" y="5702300"/>
            <a:ext cx="0" cy="0"/>
          </a:xfrm>
          <a:prstGeom prst="ellipse">
            <a:avLst/>
          </a:prstGeom>
          <a:solidFill>
            <a:srgbClr val="0070C0"/>
          </a:solidFill>
          <a:ln w="730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99" name="Oval 12298">
            <a:extLst>
              <a:ext uri="{FF2B5EF4-FFF2-40B4-BE49-F238E27FC236}">
                <a16:creationId xmlns:a16="http://schemas.microsoft.com/office/drawing/2014/main" id="{6E0940D8-EE88-71B1-DC34-F5081A2BACAB}"/>
              </a:ext>
            </a:extLst>
          </p:cNvPr>
          <p:cNvSpPr/>
          <p:nvPr/>
        </p:nvSpPr>
        <p:spPr>
          <a:xfrm>
            <a:off x="4905376" y="6137276"/>
            <a:ext cx="45719" cy="45719"/>
          </a:xfrm>
          <a:prstGeom prst="ellipse">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00" name="TextBox 12299">
            <a:extLst>
              <a:ext uri="{FF2B5EF4-FFF2-40B4-BE49-F238E27FC236}">
                <a16:creationId xmlns:a16="http://schemas.microsoft.com/office/drawing/2014/main" id="{7380F972-56CC-564B-6D8A-AADB3BE9423D}"/>
              </a:ext>
            </a:extLst>
          </p:cNvPr>
          <p:cNvSpPr txBox="1"/>
          <p:nvPr/>
        </p:nvSpPr>
        <p:spPr>
          <a:xfrm>
            <a:off x="5499497" y="5761838"/>
            <a:ext cx="625474" cy="215444"/>
          </a:xfrm>
          <a:prstGeom prst="rect">
            <a:avLst/>
          </a:prstGeom>
          <a:noFill/>
        </p:spPr>
        <p:txBody>
          <a:bodyPr wrap="square" rtlCol="0">
            <a:spAutoFit/>
          </a:bodyPr>
          <a:lstStyle/>
          <a:p>
            <a:r>
              <a:rPr lang="en-US" sz="800" dirty="0">
                <a:solidFill>
                  <a:srgbClr val="0070C0"/>
                </a:solidFill>
              </a:rPr>
              <a:t>(2.5,150)</a:t>
            </a:r>
            <a:endParaRPr lang="en-AU" sz="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500" fill="hold"/>
                                        <p:tgtEl>
                                          <p:spTgt spid="12291"/>
                                        </p:tgtEl>
                                        <p:attrNameLst>
                                          <p:attrName>ppt_x</p:attrName>
                                        </p:attrNameLst>
                                      </p:cBhvr>
                                      <p:tavLst>
                                        <p:tav tm="0">
                                          <p:val>
                                            <p:strVal val="#ppt_x"/>
                                          </p:val>
                                        </p:tav>
                                        <p:tav tm="100000">
                                          <p:val>
                                            <p:strVal val="#ppt_x"/>
                                          </p:val>
                                        </p:tav>
                                      </p:tavLst>
                                    </p:anim>
                                    <p:anim calcmode="lin" valueType="num">
                                      <p:cBhvr additive="base">
                                        <p:cTn id="20"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88"/>
                                        </p:tgtEl>
                                        <p:attrNameLst>
                                          <p:attrName>style.visibility</p:attrName>
                                        </p:attrNameLst>
                                      </p:cBhvr>
                                      <p:to>
                                        <p:strVal val="visible"/>
                                      </p:to>
                                    </p:set>
                                    <p:anim calcmode="lin" valueType="num">
                                      <p:cBhvr additive="base">
                                        <p:cTn id="31" dur="500" fill="hold"/>
                                        <p:tgtEl>
                                          <p:spTgt spid="12288"/>
                                        </p:tgtEl>
                                        <p:attrNameLst>
                                          <p:attrName>ppt_x</p:attrName>
                                        </p:attrNameLst>
                                      </p:cBhvr>
                                      <p:tavLst>
                                        <p:tav tm="0">
                                          <p:val>
                                            <p:strVal val="#ppt_x"/>
                                          </p:val>
                                        </p:tav>
                                        <p:tav tm="100000">
                                          <p:val>
                                            <p:strVal val="#ppt_x"/>
                                          </p:val>
                                        </p:tav>
                                      </p:tavLst>
                                    </p:anim>
                                    <p:anim calcmode="lin" valueType="num">
                                      <p:cBhvr additive="base">
                                        <p:cTn id="32" dur="500" fill="hold"/>
                                        <p:tgtEl>
                                          <p:spTgt spid="122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2"/>
                                        </p:tgtEl>
                                        <p:attrNameLst>
                                          <p:attrName>style.visibility</p:attrName>
                                        </p:attrNameLst>
                                      </p:cBhvr>
                                      <p:to>
                                        <p:strVal val="visible"/>
                                      </p:to>
                                    </p:set>
                                    <p:anim calcmode="lin" valueType="num">
                                      <p:cBhvr additive="base">
                                        <p:cTn id="37" dur="500" fill="hold"/>
                                        <p:tgtEl>
                                          <p:spTgt spid="12292"/>
                                        </p:tgtEl>
                                        <p:attrNameLst>
                                          <p:attrName>ppt_x</p:attrName>
                                        </p:attrNameLst>
                                      </p:cBhvr>
                                      <p:tavLst>
                                        <p:tav tm="0">
                                          <p:val>
                                            <p:strVal val="#ppt_x"/>
                                          </p:val>
                                        </p:tav>
                                        <p:tav tm="100000">
                                          <p:val>
                                            <p:strVal val="#ppt_x"/>
                                          </p:val>
                                        </p:tav>
                                      </p:tavLst>
                                    </p:anim>
                                    <p:anim calcmode="lin" valueType="num">
                                      <p:cBhvr additive="base">
                                        <p:cTn id="3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294"/>
                                        </p:tgtEl>
                                        <p:attrNameLst>
                                          <p:attrName>style.visibility</p:attrName>
                                        </p:attrNameLst>
                                      </p:cBhvr>
                                      <p:to>
                                        <p:strVal val="visible"/>
                                      </p:to>
                                    </p:set>
                                    <p:anim calcmode="lin" valueType="num">
                                      <p:cBhvr additive="base">
                                        <p:cTn id="71" dur="500" fill="hold"/>
                                        <p:tgtEl>
                                          <p:spTgt spid="12294"/>
                                        </p:tgtEl>
                                        <p:attrNameLst>
                                          <p:attrName>ppt_x</p:attrName>
                                        </p:attrNameLst>
                                      </p:cBhvr>
                                      <p:tavLst>
                                        <p:tav tm="0">
                                          <p:val>
                                            <p:strVal val="#ppt_x"/>
                                          </p:val>
                                        </p:tav>
                                        <p:tav tm="100000">
                                          <p:val>
                                            <p:strVal val="#ppt_x"/>
                                          </p:val>
                                        </p:tav>
                                      </p:tavLst>
                                    </p:anim>
                                    <p:anim calcmode="lin" valueType="num">
                                      <p:cBhvr additive="base">
                                        <p:cTn id="72" dur="500" fill="hold"/>
                                        <p:tgtEl>
                                          <p:spTgt spid="122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299"/>
                                        </p:tgtEl>
                                        <p:attrNameLst>
                                          <p:attrName>style.visibility</p:attrName>
                                        </p:attrNameLst>
                                      </p:cBhvr>
                                      <p:to>
                                        <p:strVal val="visible"/>
                                      </p:to>
                                    </p:set>
                                    <p:anim calcmode="lin" valueType="num">
                                      <p:cBhvr additive="base">
                                        <p:cTn id="75" dur="500" fill="hold"/>
                                        <p:tgtEl>
                                          <p:spTgt spid="12299"/>
                                        </p:tgtEl>
                                        <p:attrNameLst>
                                          <p:attrName>ppt_x</p:attrName>
                                        </p:attrNameLst>
                                      </p:cBhvr>
                                      <p:tavLst>
                                        <p:tav tm="0">
                                          <p:val>
                                            <p:strVal val="#ppt_x"/>
                                          </p:val>
                                        </p:tav>
                                        <p:tav tm="100000">
                                          <p:val>
                                            <p:strVal val="#ppt_x"/>
                                          </p:val>
                                        </p:tav>
                                      </p:tavLst>
                                    </p:anim>
                                    <p:anim calcmode="lin" valueType="num">
                                      <p:cBhvr additive="base">
                                        <p:cTn id="76" dur="500" fill="hold"/>
                                        <p:tgtEl>
                                          <p:spTgt spid="1229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2300"/>
                                        </p:tgtEl>
                                        <p:attrNameLst>
                                          <p:attrName>style.visibility</p:attrName>
                                        </p:attrNameLst>
                                      </p:cBhvr>
                                      <p:to>
                                        <p:strVal val="visible"/>
                                      </p:to>
                                    </p:set>
                                    <p:anim calcmode="lin" valueType="num">
                                      <p:cBhvr additive="base">
                                        <p:cTn id="79" dur="500" fill="hold"/>
                                        <p:tgtEl>
                                          <p:spTgt spid="12300"/>
                                        </p:tgtEl>
                                        <p:attrNameLst>
                                          <p:attrName>ppt_x</p:attrName>
                                        </p:attrNameLst>
                                      </p:cBhvr>
                                      <p:tavLst>
                                        <p:tav tm="0">
                                          <p:val>
                                            <p:strVal val="#ppt_x"/>
                                          </p:val>
                                        </p:tav>
                                        <p:tav tm="100000">
                                          <p:val>
                                            <p:strVal val="#ppt_x"/>
                                          </p:val>
                                        </p:tav>
                                      </p:tavLst>
                                    </p:anim>
                                    <p:anim calcmode="lin" valueType="num">
                                      <p:cBhvr additive="base">
                                        <p:cTn id="80"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P spid="27" grpId="0"/>
      <p:bldP spid="28" grpId="0"/>
      <p:bldP spid="29" grpId="0"/>
      <p:bldP spid="30" grpId="0"/>
      <p:bldP spid="12288" grpId="0"/>
      <p:bldP spid="12291" grpId="0"/>
      <p:bldP spid="12292" grpId="0"/>
      <p:bldP spid="12293" grpId="0"/>
      <p:bldP spid="12294" grpId="0" animBg="1"/>
      <p:bldP spid="12299" grpId="0" animBg="1"/>
      <p:bldP spid="123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105EFA29-70F1-1323-A93E-F225044783DA}"/>
              </a:ext>
            </a:extLst>
          </p:cNvPr>
          <p:cNvSpPr txBox="1">
            <a:spLocks noChangeArrowheads="1"/>
          </p:cNvSpPr>
          <p:nvPr/>
        </p:nvSpPr>
        <p:spPr bwMode="auto">
          <a:xfrm>
            <a:off x="1981200" y="4572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Cooper Black" panose="0208090404030B020404" pitchFamily="18"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ooper Black" panose="0208090404030B020404" pitchFamily="18"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ooper Black" panose="0208090404030B020404" pitchFamily="18"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ooper Black" panose="0208090404030B020404" pitchFamily="18"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ooper Black" panose="0208090404030B020404" pitchFamily="18"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9pPr>
          </a:lstStyle>
          <a:p>
            <a:pPr eaLnBrk="1" hangingPunct="1">
              <a:spcBef>
                <a:spcPct val="0"/>
              </a:spcBef>
              <a:buClrTx/>
              <a:buSzTx/>
              <a:buFontTx/>
              <a:buNone/>
            </a:pPr>
            <a:r>
              <a:rPr lang="en-US" altLang="en-US" sz="3200" dirty="0"/>
              <a:t>Step graphs</a:t>
            </a:r>
          </a:p>
        </p:txBody>
      </p:sp>
      <p:sp>
        <p:nvSpPr>
          <p:cNvPr id="9" name="TextBox 8">
            <a:extLst>
              <a:ext uri="{FF2B5EF4-FFF2-40B4-BE49-F238E27FC236}">
                <a16:creationId xmlns:a16="http://schemas.microsoft.com/office/drawing/2014/main" id="{9D984F5E-CAFC-2EF4-BF6D-88B794185099}"/>
              </a:ext>
            </a:extLst>
          </p:cNvPr>
          <p:cNvSpPr txBox="1">
            <a:spLocks noChangeArrowheads="1"/>
          </p:cNvSpPr>
          <p:nvPr/>
        </p:nvSpPr>
        <p:spPr bwMode="auto">
          <a:xfrm>
            <a:off x="1524000" y="1202061"/>
            <a:ext cx="9144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Cooper Black" panose="0208090404030B020404" pitchFamily="18"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ooper Black" panose="0208090404030B020404" pitchFamily="18"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ooper Black" panose="0208090404030B020404" pitchFamily="18"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ooper Black" panose="0208090404030B020404" pitchFamily="18"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ooper Black" panose="0208090404030B020404" pitchFamily="18"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ooper Black" panose="0208090404030B020404" pitchFamily="18" charset="0"/>
              </a:defRPr>
            </a:lvl9pPr>
          </a:lstStyle>
          <a:p>
            <a:pPr eaLnBrk="1" hangingPunct="1">
              <a:spcBef>
                <a:spcPct val="0"/>
              </a:spcBef>
              <a:buClrTx/>
              <a:buSzTx/>
              <a:buFontTx/>
              <a:buNone/>
            </a:pPr>
            <a:r>
              <a:rPr lang="en-US" altLang="en-US" sz="2400" dirty="0"/>
              <a:t>A </a:t>
            </a:r>
            <a:r>
              <a:rPr lang="en-US" altLang="en-US" sz="2400" dirty="0">
                <a:solidFill>
                  <a:srgbClr val="C00000"/>
                </a:solidFill>
              </a:rPr>
              <a:t>step graph </a:t>
            </a:r>
            <a:r>
              <a:rPr lang="en-US" altLang="en-US" sz="2400" dirty="0"/>
              <a:t>is a type of piecewise graph that uses line segments where each line segment is horizontal.</a:t>
            </a:r>
            <a:endParaRPr lang="en-US" altLang="en-US" sz="2400" dirty="0">
              <a:solidFill>
                <a:srgbClr val="FF0000"/>
              </a:solidFill>
            </a:endParaRPr>
          </a:p>
        </p:txBody>
      </p:sp>
      <p:pic>
        <p:nvPicPr>
          <p:cNvPr id="48130" name="Picture 2" descr="Cost of postage graph for step functions">
            <a:extLst>
              <a:ext uri="{FF2B5EF4-FFF2-40B4-BE49-F238E27FC236}">
                <a16:creationId xmlns:a16="http://schemas.microsoft.com/office/drawing/2014/main" id="{336911AA-EC1B-5B18-0819-7EAFE0B2C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467" y="2193718"/>
            <a:ext cx="4559064" cy="410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Green Background">
            <a:extLst>
              <a:ext uri="{FF2B5EF4-FFF2-40B4-BE49-F238E27FC236}">
                <a16:creationId xmlns:a16="http://schemas.microsoft.com/office/drawing/2014/main" id="{352E9AAE-E9DC-D8A6-C593-05C48970C476}"/>
              </a:ext>
            </a:extLst>
          </p:cNvPr>
          <p:cNvSpPr>
            <a:spLocks noChangeArrowheads="1"/>
          </p:cNvSpPr>
          <p:nvPr/>
        </p:nvSpPr>
        <p:spPr bwMode="auto">
          <a:xfrm>
            <a:off x="1628775" y="609600"/>
            <a:ext cx="8858250" cy="5334000"/>
          </a:xfrm>
          <a:prstGeom prst="roundRect">
            <a:avLst>
              <a:gd name="adj" fmla="val 7954"/>
            </a:avLst>
          </a:prstGeom>
          <a:solidFill>
            <a:srgbClr val="FFFFFF"/>
          </a:solidFill>
          <a:ln w="19050">
            <a:solidFill>
              <a:schemeClr val="bg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endParaRPr lang="en-US" altLang="en-US" sz="1800">
              <a:latin typeface="Book Antiqua" panose="02040602050305030304" pitchFamily="18" charset="0"/>
            </a:endParaRPr>
          </a:p>
        </p:txBody>
      </p:sp>
      <p:sp>
        <p:nvSpPr>
          <p:cNvPr id="41986" name="Page Title">
            <a:extLst>
              <a:ext uri="{FF2B5EF4-FFF2-40B4-BE49-F238E27FC236}">
                <a16:creationId xmlns:a16="http://schemas.microsoft.com/office/drawing/2014/main" id="{7A715C6D-3EB9-F509-9D9B-8D551E76CBA9}"/>
              </a:ext>
            </a:extLst>
          </p:cNvPr>
          <p:cNvSpPr>
            <a:spLocks noGrp="1"/>
          </p:cNvSpPr>
          <p:nvPr>
            <p:ph type="title" idx="4294967295"/>
          </p:nvPr>
        </p:nvSpPr>
        <p:spPr>
          <a:xfrm>
            <a:off x="1752600" y="1"/>
            <a:ext cx="8229600" cy="639763"/>
          </a:xfrm>
        </p:spPr>
        <p:txBody>
          <a:bodyPr/>
          <a:lstStyle/>
          <a:p>
            <a:pPr>
              <a:defRPr/>
            </a:pPr>
            <a:r>
              <a:rPr lang="en-US" sz="3200" b="1" dirty="0">
                <a:solidFill>
                  <a:schemeClr val="bg1"/>
                </a:solidFill>
                <a:ea typeface="ＭＳ Ｐゴシック" pitchFamily="1" charset="-128"/>
                <a:cs typeface="ＭＳ Ｐゴシック" pitchFamily="1" charset="-128"/>
              </a:rPr>
              <a:t>Substitution values in a formula</a:t>
            </a:r>
          </a:p>
        </p:txBody>
      </p:sp>
      <p:sp>
        <p:nvSpPr>
          <p:cNvPr id="28676" name="Rectangle 13">
            <a:extLst>
              <a:ext uri="{FF2B5EF4-FFF2-40B4-BE49-F238E27FC236}">
                <a16:creationId xmlns:a16="http://schemas.microsoft.com/office/drawing/2014/main" id="{8B1CF2DC-8D01-9DDA-520F-169FDEA8F0D2}"/>
              </a:ext>
            </a:extLst>
          </p:cNvPr>
          <p:cNvSpPr>
            <a:spLocks noChangeArrowheads="1"/>
          </p:cNvSpPr>
          <p:nvPr/>
        </p:nvSpPr>
        <p:spPr bwMode="auto">
          <a:xfrm>
            <a:off x="1752600" y="533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b="1">
                <a:latin typeface="Cambria" panose="02040503050406030204" pitchFamily="18" charset="0"/>
              </a:rPr>
              <a:t>Volume is the amount of space a shape takes up. The volume formula of the rectangular</a:t>
            </a:r>
          </a:p>
          <a:p>
            <a:pPr>
              <a:spcBef>
                <a:spcPct val="0"/>
              </a:spcBef>
              <a:buClrTx/>
              <a:buFontTx/>
              <a:buNone/>
            </a:pPr>
            <a:r>
              <a:rPr lang="en-US" altLang="en-US" sz="3200" b="1">
                <a:latin typeface="Cambria" panose="02040503050406030204" pitchFamily="18" charset="0"/>
              </a:rPr>
              <a:t> prism is below. </a:t>
            </a:r>
          </a:p>
        </p:txBody>
      </p:sp>
      <p:sp>
        <p:nvSpPr>
          <p:cNvPr id="10" name="Rectangle 13">
            <a:extLst>
              <a:ext uri="{FF2B5EF4-FFF2-40B4-BE49-F238E27FC236}">
                <a16:creationId xmlns:a16="http://schemas.microsoft.com/office/drawing/2014/main" id="{54B00CF5-D843-87DE-31F8-B4B7597EEDD8}"/>
              </a:ext>
            </a:extLst>
          </p:cNvPr>
          <p:cNvSpPr>
            <a:spLocks noChangeArrowheads="1"/>
          </p:cNvSpPr>
          <p:nvPr/>
        </p:nvSpPr>
        <p:spPr bwMode="auto">
          <a:xfrm>
            <a:off x="1828800" y="32766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b="1">
                <a:latin typeface="Cambria" panose="02040503050406030204" pitchFamily="18" charset="0"/>
              </a:rPr>
              <a:t>Find the volume</a:t>
            </a:r>
          </a:p>
        </p:txBody>
      </p:sp>
      <p:grpSp>
        <p:nvGrpSpPr>
          <p:cNvPr id="28678" name="Group 16">
            <a:extLst>
              <a:ext uri="{FF2B5EF4-FFF2-40B4-BE49-F238E27FC236}">
                <a16:creationId xmlns:a16="http://schemas.microsoft.com/office/drawing/2014/main" id="{3CDC5B61-AB54-7FA2-0D6C-1A0EB1D0CEE3}"/>
              </a:ext>
            </a:extLst>
          </p:cNvPr>
          <p:cNvGrpSpPr>
            <a:grpSpLocks/>
          </p:cNvGrpSpPr>
          <p:nvPr/>
        </p:nvGrpSpPr>
        <p:grpSpPr bwMode="auto">
          <a:xfrm>
            <a:off x="6858000" y="1524001"/>
            <a:ext cx="3810000" cy="2341563"/>
            <a:chOff x="4648200" y="2514600"/>
            <a:chExt cx="3810000" cy="2341714"/>
          </a:xfrm>
        </p:grpSpPr>
        <p:pic>
          <p:nvPicPr>
            <p:cNvPr id="28704" name="Picture 10">
              <a:extLst>
                <a:ext uri="{FF2B5EF4-FFF2-40B4-BE49-F238E27FC236}">
                  <a16:creationId xmlns:a16="http://schemas.microsoft.com/office/drawing/2014/main" id="{54E4D518-C965-0E0E-2DB7-D09FA83D0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3124200" cy="22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Rectangle 13">
              <a:extLst>
                <a:ext uri="{FF2B5EF4-FFF2-40B4-BE49-F238E27FC236}">
                  <a16:creationId xmlns:a16="http://schemas.microsoft.com/office/drawing/2014/main" id="{070AB4CB-E325-9F44-DD7E-3E671AAAF216}"/>
                </a:ext>
              </a:extLst>
            </p:cNvPr>
            <p:cNvSpPr>
              <a:spLocks noChangeArrowheads="1"/>
            </p:cNvSpPr>
            <p:nvPr/>
          </p:nvSpPr>
          <p:spPr bwMode="auto">
            <a:xfrm rot="1907458">
              <a:off x="5061891" y="4271538"/>
              <a:ext cx="76156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b="1">
                  <a:latin typeface="Cambria" panose="02040503050406030204" pitchFamily="18" charset="0"/>
                </a:rPr>
                <a:t>9</a:t>
              </a:r>
              <a:r>
                <a:rPr lang="en-US" altLang="en-US" sz="2400" b="1">
                  <a:latin typeface="Cambria" panose="02040503050406030204" pitchFamily="18" charset="0"/>
                </a:rPr>
                <a:t>ft</a:t>
              </a:r>
              <a:r>
                <a:rPr lang="en-US" altLang="en-US" sz="3200" b="1">
                  <a:latin typeface="Cambria" panose="02040503050406030204" pitchFamily="18" charset="0"/>
                </a:rPr>
                <a:t> </a:t>
              </a:r>
            </a:p>
          </p:txBody>
        </p:sp>
        <p:sp>
          <p:nvSpPr>
            <p:cNvPr id="28706" name="Rectangle 13">
              <a:extLst>
                <a:ext uri="{FF2B5EF4-FFF2-40B4-BE49-F238E27FC236}">
                  <a16:creationId xmlns:a16="http://schemas.microsoft.com/office/drawing/2014/main" id="{7EB68A1D-7581-A3A7-ABA6-198FDF2D0A71}"/>
                </a:ext>
              </a:extLst>
            </p:cNvPr>
            <p:cNvSpPr>
              <a:spLocks noChangeArrowheads="1"/>
            </p:cNvSpPr>
            <p:nvPr/>
          </p:nvSpPr>
          <p:spPr bwMode="auto">
            <a:xfrm rot="-2337651">
              <a:off x="6953219" y="4258717"/>
              <a:ext cx="79695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b="1">
                  <a:latin typeface="Cambria" panose="02040503050406030204" pitchFamily="18" charset="0"/>
                </a:rPr>
                <a:t>4</a:t>
              </a:r>
              <a:r>
                <a:rPr lang="en-US" altLang="en-US" sz="2400" b="1">
                  <a:latin typeface="Cambria" panose="02040503050406030204" pitchFamily="18" charset="0"/>
                </a:rPr>
                <a:t>ft</a:t>
              </a:r>
              <a:r>
                <a:rPr lang="en-US" altLang="en-US" sz="3200" b="1">
                  <a:latin typeface="Cambria" panose="02040503050406030204" pitchFamily="18" charset="0"/>
                </a:rPr>
                <a:t> </a:t>
              </a:r>
            </a:p>
          </p:txBody>
        </p:sp>
        <p:sp>
          <p:nvSpPr>
            <p:cNvPr id="28707" name="Rectangle 14">
              <a:extLst>
                <a:ext uri="{FF2B5EF4-FFF2-40B4-BE49-F238E27FC236}">
                  <a16:creationId xmlns:a16="http://schemas.microsoft.com/office/drawing/2014/main" id="{F4EC231F-031E-1DED-5932-F05D11167F77}"/>
                </a:ext>
              </a:extLst>
            </p:cNvPr>
            <p:cNvSpPr>
              <a:spLocks noChangeArrowheads="1"/>
            </p:cNvSpPr>
            <p:nvPr/>
          </p:nvSpPr>
          <p:spPr bwMode="auto">
            <a:xfrm>
              <a:off x="7736056" y="3098421"/>
              <a:ext cx="72214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b="1">
                  <a:latin typeface="Cambria" panose="02040503050406030204" pitchFamily="18" charset="0"/>
                </a:rPr>
                <a:t>5</a:t>
              </a:r>
              <a:r>
                <a:rPr lang="en-US" altLang="en-US" sz="2400" b="1">
                  <a:latin typeface="Cambria" panose="02040503050406030204" pitchFamily="18" charset="0"/>
                </a:rPr>
                <a:t>ft </a:t>
              </a:r>
            </a:p>
          </p:txBody>
        </p:sp>
      </p:grpSp>
      <p:graphicFrame>
        <p:nvGraphicFramePr>
          <p:cNvPr id="28679" name="Object 15">
            <a:extLst>
              <a:ext uri="{FF2B5EF4-FFF2-40B4-BE49-F238E27FC236}">
                <a16:creationId xmlns:a16="http://schemas.microsoft.com/office/drawing/2014/main" id="{80517522-6117-93C8-C8DF-BCBA6AE7ADA1}"/>
              </a:ext>
            </a:extLst>
          </p:cNvPr>
          <p:cNvGraphicFramePr>
            <a:graphicFrameLocks noChangeAspect="1"/>
          </p:cNvGraphicFramePr>
          <p:nvPr/>
        </p:nvGraphicFramePr>
        <p:xfrm>
          <a:off x="4511675" y="2062164"/>
          <a:ext cx="2438400" cy="833437"/>
        </p:xfrm>
        <a:graphic>
          <a:graphicData uri="http://schemas.openxmlformats.org/presentationml/2006/ole">
            <mc:AlternateContent xmlns:mc="http://schemas.openxmlformats.org/markup-compatibility/2006">
              <mc:Choice xmlns:v="urn:schemas-microsoft-com:vml" Requires="v">
                <p:oleObj name="Equation" r:id="rId4" imgW="1866900" imgH="600075" progId="Equation.3">
                  <p:embed/>
                </p:oleObj>
              </mc:Choice>
              <mc:Fallback>
                <p:oleObj name="Equation" r:id="rId4" imgW="1866900" imgH="600075" progId="Equation.3">
                  <p:embed/>
                  <p:pic>
                    <p:nvPicPr>
                      <p:cNvPr id="28679" name="Object 15">
                        <a:extLst>
                          <a:ext uri="{FF2B5EF4-FFF2-40B4-BE49-F238E27FC236}">
                            <a16:creationId xmlns:a16="http://schemas.microsoft.com/office/drawing/2014/main" id="{80517522-6117-93C8-C8DF-BCBA6AE7A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2062164"/>
                        <a:ext cx="24384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904" name="Object 8">
            <a:extLst>
              <a:ext uri="{FF2B5EF4-FFF2-40B4-BE49-F238E27FC236}">
                <a16:creationId xmlns:a16="http://schemas.microsoft.com/office/drawing/2014/main" id="{D2EE2125-02AF-532C-ADC2-7FF2A50953EC}"/>
              </a:ext>
            </a:extLst>
          </p:cNvPr>
          <p:cNvGraphicFramePr>
            <a:graphicFrameLocks noChangeAspect="1"/>
          </p:cNvGraphicFramePr>
          <p:nvPr/>
        </p:nvGraphicFramePr>
        <p:xfrm>
          <a:off x="2667001" y="4659314"/>
          <a:ext cx="1336675" cy="522287"/>
        </p:xfrm>
        <a:graphic>
          <a:graphicData uri="http://schemas.openxmlformats.org/presentationml/2006/ole">
            <mc:AlternateContent xmlns:mc="http://schemas.openxmlformats.org/markup-compatibility/2006">
              <mc:Choice xmlns:v="urn:schemas-microsoft-com:vml" Requires="v">
                <p:oleObj name="Equation" r:id="rId6" imgW="1485900" imgH="552450" progId="Equation.3">
                  <p:embed/>
                </p:oleObj>
              </mc:Choice>
              <mc:Fallback>
                <p:oleObj name="Equation" r:id="rId6" imgW="1485900" imgH="552450" progId="Equation.3">
                  <p:embed/>
                  <p:pic>
                    <p:nvPicPr>
                      <p:cNvPr id="80904" name="Object 8">
                        <a:extLst>
                          <a:ext uri="{FF2B5EF4-FFF2-40B4-BE49-F238E27FC236}">
                            <a16:creationId xmlns:a16="http://schemas.microsoft.com/office/drawing/2014/main" id="{D2EE2125-02AF-532C-ADC2-7FF2A50953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4659314"/>
                        <a:ext cx="13366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905" name="Object 9">
            <a:extLst>
              <a:ext uri="{FF2B5EF4-FFF2-40B4-BE49-F238E27FC236}">
                <a16:creationId xmlns:a16="http://schemas.microsoft.com/office/drawing/2014/main" id="{7C14352E-DC77-046A-A34E-0649A3B4C28E}"/>
              </a:ext>
            </a:extLst>
          </p:cNvPr>
          <p:cNvGraphicFramePr>
            <a:graphicFrameLocks noChangeAspect="1"/>
          </p:cNvGraphicFramePr>
          <p:nvPr/>
        </p:nvGraphicFramePr>
        <p:xfrm>
          <a:off x="2554289" y="5110163"/>
          <a:ext cx="1635125" cy="836612"/>
        </p:xfrm>
        <a:graphic>
          <a:graphicData uri="http://schemas.openxmlformats.org/presentationml/2006/ole">
            <mc:AlternateContent xmlns:mc="http://schemas.openxmlformats.org/markup-compatibility/2006">
              <mc:Choice xmlns:v="urn:schemas-microsoft-com:vml" Requires="v">
                <p:oleObj name="Equation" r:id="rId8" imgW="1809750" imgH="876300" progId="Equation.3">
                  <p:embed/>
                </p:oleObj>
              </mc:Choice>
              <mc:Fallback>
                <p:oleObj name="Equation" r:id="rId8" imgW="1809750" imgH="876300" progId="Equation.3">
                  <p:embed/>
                  <p:pic>
                    <p:nvPicPr>
                      <p:cNvPr id="80905" name="Object 9">
                        <a:extLst>
                          <a:ext uri="{FF2B5EF4-FFF2-40B4-BE49-F238E27FC236}">
                            <a16:creationId xmlns:a16="http://schemas.microsoft.com/office/drawing/2014/main" id="{7C14352E-DC77-046A-A34E-0649A3B4C2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4289" y="5110163"/>
                        <a:ext cx="16351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3">
            <a:extLst>
              <a:ext uri="{FF2B5EF4-FFF2-40B4-BE49-F238E27FC236}">
                <a16:creationId xmlns:a16="http://schemas.microsoft.com/office/drawing/2014/main" id="{25ACCFBA-4804-3391-1034-16572F118BD2}"/>
              </a:ext>
            </a:extLst>
          </p:cNvPr>
          <p:cNvGraphicFramePr>
            <a:graphicFrameLocks noChangeAspect="1"/>
          </p:cNvGraphicFramePr>
          <p:nvPr/>
        </p:nvGraphicFramePr>
        <p:xfrm>
          <a:off x="2254250" y="3657600"/>
          <a:ext cx="717550" cy="831850"/>
        </p:xfrm>
        <a:graphic>
          <a:graphicData uri="http://schemas.openxmlformats.org/presentationml/2006/ole">
            <mc:AlternateContent xmlns:mc="http://schemas.openxmlformats.org/markup-compatibility/2006">
              <mc:Choice xmlns:v="urn:schemas-microsoft-com:vml" Requires="v">
                <p:oleObj name="Equation" r:id="rId10" imgW="552450" imgH="600075" progId="Equation.3">
                  <p:embed/>
                </p:oleObj>
              </mc:Choice>
              <mc:Fallback>
                <p:oleObj name="Equation" r:id="rId10" imgW="552450" imgH="600075" progId="Equation.3">
                  <p:embed/>
                  <p:pic>
                    <p:nvPicPr>
                      <p:cNvPr id="30" name="Object 3">
                        <a:extLst>
                          <a:ext uri="{FF2B5EF4-FFF2-40B4-BE49-F238E27FC236}">
                            <a16:creationId xmlns:a16="http://schemas.microsoft.com/office/drawing/2014/main" id="{25ACCFBA-4804-3391-1034-16572F118B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4250" y="3657600"/>
                        <a:ext cx="717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4">
            <a:extLst>
              <a:ext uri="{FF2B5EF4-FFF2-40B4-BE49-F238E27FC236}">
                <a16:creationId xmlns:a16="http://schemas.microsoft.com/office/drawing/2014/main" id="{65A82C34-4883-CBC1-3052-B964C7625B54}"/>
              </a:ext>
            </a:extLst>
          </p:cNvPr>
          <p:cNvGraphicFramePr>
            <a:graphicFrameLocks noChangeAspect="1"/>
          </p:cNvGraphicFramePr>
          <p:nvPr/>
        </p:nvGraphicFramePr>
        <p:xfrm>
          <a:off x="2971801" y="3890964"/>
          <a:ext cx="1076325" cy="604837"/>
        </p:xfrm>
        <a:graphic>
          <a:graphicData uri="http://schemas.openxmlformats.org/presentationml/2006/ole">
            <mc:AlternateContent xmlns:mc="http://schemas.openxmlformats.org/markup-compatibility/2006">
              <mc:Choice xmlns:v="urn:schemas-microsoft-com:vml" Requires="v">
                <p:oleObj name="Equation" r:id="rId12" imgW="819150" imgH="438150" progId="Equation.3">
                  <p:embed/>
                </p:oleObj>
              </mc:Choice>
              <mc:Fallback>
                <p:oleObj name="Equation" r:id="rId12" imgW="819150" imgH="438150" progId="Equation.3">
                  <p:embed/>
                  <p:pic>
                    <p:nvPicPr>
                      <p:cNvPr id="31" name="Object 4">
                        <a:extLst>
                          <a:ext uri="{FF2B5EF4-FFF2-40B4-BE49-F238E27FC236}">
                            <a16:creationId xmlns:a16="http://schemas.microsoft.com/office/drawing/2014/main" id="{65A82C34-4883-CBC1-3052-B964C7625B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1" y="3890964"/>
                        <a:ext cx="10763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5">
            <a:extLst>
              <a:ext uri="{FF2B5EF4-FFF2-40B4-BE49-F238E27FC236}">
                <a16:creationId xmlns:a16="http://schemas.microsoft.com/office/drawing/2014/main" id="{2109D579-E53A-817D-EBC3-D96809232E58}"/>
              </a:ext>
            </a:extLst>
          </p:cNvPr>
          <p:cNvGraphicFramePr>
            <a:graphicFrameLocks noChangeAspect="1"/>
          </p:cNvGraphicFramePr>
          <p:nvPr/>
        </p:nvGraphicFramePr>
        <p:xfrm>
          <a:off x="4002088" y="3657600"/>
          <a:ext cx="646112" cy="831850"/>
        </p:xfrm>
        <a:graphic>
          <a:graphicData uri="http://schemas.openxmlformats.org/presentationml/2006/ole">
            <mc:AlternateContent xmlns:mc="http://schemas.openxmlformats.org/markup-compatibility/2006">
              <mc:Choice xmlns:v="urn:schemas-microsoft-com:vml" Requires="v">
                <p:oleObj name="Equation" r:id="rId14" imgW="495300" imgH="600075" progId="Equation.3">
                  <p:embed/>
                </p:oleObj>
              </mc:Choice>
              <mc:Fallback>
                <p:oleObj name="Equation" r:id="rId14" imgW="495300" imgH="600075" progId="Equation.3">
                  <p:embed/>
                  <p:pic>
                    <p:nvPicPr>
                      <p:cNvPr id="32" name="Object 5">
                        <a:extLst>
                          <a:ext uri="{FF2B5EF4-FFF2-40B4-BE49-F238E27FC236}">
                            <a16:creationId xmlns:a16="http://schemas.microsoft.com/office/drawing/2014/main" id="{2109D579-E53A-817D-EBC3-D96809232E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2088" y="3657600"/>
                        <a:ext cx="6461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a:extLst>
              <a:ext uri="{FF2B5EF4-FFF2-40B4-BE49-F238E27FC236}">
                <a16:creationId xmlns:a16="http://schemas.microsoft.com/office/drawing/2014/main" id="{4CA8CE1B-0CBF-83CF-F885-6B48C42FE7F9}"/>
              </a:ext>
            </a:extLst>
          </p:cNvPr>
          <p:cNvSpPr txBox="1"/>
          <p:nvPr/>
        </p:nvSpPr>
        <p:spPr>
          <a:xfrm>
            <a:off x="4038600" y="3657600"/>
            <a:ext cx="685800" cy="923330"/>
          </a:xfrm>
          <a:prstGeom prst="rect">
            <a:avLst/>
          </a:prstGeom>
          <a:noFill/>
        </p:spPr>
        <p:txBody>
          <a:bodyPr>
            <a:spAutoFit/>
          </a:bodyPr>
          <a:lstStyle/>
          <a:p>
            <a:pPr>
              <a:defRPr/>
            </a:pPr>
            <a:r>
              <a:rPr lang="en-US" sz="5400" dirty="0">
                <a:ln>
                  <a:solidFill>
                    <a:srgbClr val="B07A00"/>
                  </a:solidFill>
                </a:ln>
                <a:solidFill>
                  <a:srgbClr val="AC6B00"/>
                </a:solidFill>
                <a:latin typeface="Cambria "/>
                <a:ea typeface="ＭＳ Ｐゴシック" panose="020B0600070205080204" pitchFamily="34" charset="-128"/>
                <a:cs typeface="Cambria "/>
              </a:rPr>
              <a:t>5</a:t>
            </a:r>
          </a:p>
        </p:txBody>
      </p:sp>
      <p:grpSp>
        <p:nvGrpSpPr>
          <p:cNvPr id="3" name="Group 33">
            <a:extLst>
              <a:ext uri="{FF2B5EF4-FFF2-40B4-BE49-F238E27FC236}">
                <a16:creationId xmlns:a16="http://schemas.microsoft.com/office/drawing/2014/main" id="{F49335BA-9B44-B26E-DAB9-3D7C0A1DE103}"/>
              </a:ext>
            </a:extLst>
          </p:cNvPr>
          <p:cNvGrpSpPr>
            <a:grpSpLocks/>
          </p:cNvGrpSpPr>
          <p:nvPr/>
        </p:nvGrpSpPr>
        <p:grpSpPr bwMode="auto">
          <a:xfrm>
            <a:off x="2133600" y="3657601"/>
            <a:ext cx="819150" cy="923925"/>
            <a:chOff x="457200" y="4572000"/>
            <a:chExt cx="819150" cy="923330"/>
          </a:xfrm>
        </p:grpSpPr>
        <p:sp>
          <p:nvSpPr>
            <p:cNvPr id="35" name="TextBox 34">
              <a:extLst>
                <a:ext uri="{FF2B5EF4-FFF2-40B4-BE49-F238E27FC236}">
                  <a16:creationId xmlns:a16="http://schemas.microsoft.com/office/drawing/2014/main" id="{E68EDBDD-0086-02B3-6B0A-22C4FA5B4F4B}"/>
                </a:ext>
              </a:extLst>
            </p:cNvPr>
            <p:cNvSpPr txBox="1"/>
            <p:nvPr/>
          </p:nvSpPr>
          <p:spPr>
            <a:xfrm>
              <a:off x="457200" y="4572000"/>
              <a:ext cx="685800" cy="923330"/>
            </a:xfrm>
            <a:prstGeom prst="rect">
              <a:avLst/>
            </a:prstGeom>
            <a:noFill/>
          </p:spPr>
          <p:txBody>
            <a:bodyPr>
              <a:spAutoFit/>
            </a:bodyPr>
            <a:lstStyle/>
            <a:p>
              <a:pPr>
                <a:defRPr/>
              </a:pPr>
              <a:r>
                <a:rPr lang="en-US" sz="5400" dirty="0">
                  <a:ln>
                    <a:solidFill>
                      <a:srgbClr val="D2B400"/>
                    </a:solidFill>
                  </a:ln>
                  <a:solidFill>
                    <a:srgbClr val="D2B400"/>
                  </a:solidFill>
                  <a:latin typeface="Cambria "/>
                  <a:ea typeface="ＭＳ Ｐゴシック" panose="020B0600070205080204" pitchFamily="34" charset="-128"/>
                  <a:cs typeface="Cambria "/>
                </a:rPr>
                <a:t>9</a:t>
              </a:r>
            </a:p>
          </p:txBody>
        </p:sp>
        <p:graphicFrame>
          <p:nvGraphicFramePr>
            <p:cNvPr id="28703" name="Object 6">
              <a:extLst>
                <a:ext uri="{FF2B5EF4-FFF2-40B4-BE49-F238E27FC236}">
                  <a16:creationId xmlns:a16="http://schemas.microsoft.com/office/drawing/2014/main" id="{72F7687B-4CBB-237C-6256-3807C99FC3A8}"/>
                </a:ext>
              </a:extLst>
            </p:cNvPr>
            <p:cNvGraphicFramePr>
              <a:graphicFrameLocks noChangeAspect="1"/>
            </p:cNvGraphicFramePr>
            <p:nvPr/>
          </p:nvGraphicFramePr>
          <p:xfrm>
            <a:off x="990600" y="4953000"/>
            <a:ext cx="285750" cy="227012"/>
          </p:xfrm>
          <a:graphic>
            <a:graphicData uri="http://schemas.openxmlformats.org/presentationml/2006/ole">
              <mc:AlternateContent xmlns:mc="http://schemas.openxmlformats.org/markup-compatibility/2006">
                <mc:Choice xmlns:v="urn:schemas-microsoft-com:vml" Requires="v">
                  <p:oleObj name="Equation" r:id="rId16" imgW="219075" imgH="161925" progId="Equation.3">
                    <p:embed/>
                  </p:oleObj>
                </mc:Choice>
                <mc:Fallback>
                  <p:oleObj name="Equation" r:id="rId16" imgW="219075" imgH="161925" progId="Equation.3">
                    <p:embed/>
                    <p:pic>
                      <p:nvPicPr>
                        <p:cNvPr id="28703" name="Object 6">
                          <a:extLst>
                            <a:ext uri="{FF2B5EF4-FFF2-40B4-BE49-F238E27FC236}">
                              <a16:creationId xmlns:a16="http://schemas.microsoft.com/office/drawing/2014/main" id="{72F7687B-4CBB-237C-6256-3807C99FC3A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0600" y="4953000"/>
                          <a:ext cx="285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Group 36">
            <a:extLst>
              <a:ext uri="{FF2B5EF4-FFF2-40B4-BE49-F238E27FC236}">
                <a16:creationId xmlns:a16="http://schemas.microsoft.com/office/drawing/2014/main" id="{1A6B408C-9774-F78B-A63C-ACC132E66C5E}"/>
              </a:ext>
            </a:extLst>
          </p:cNvPr>
          <p:cNvGrpSpPr>
            <a:grpSpLocks/>
          </p:cNvGrpSpPr>
          <p:nvPr/>
        </p:nvGrpSpPr>
        <p:grpSpPr bwMode="auto">
          <a:xfrm>
            <a:off x="3048000" y="3657601"/>
            <a:ext cx="990600" cy="923925"/>
            <a:chOff x="1295400" y="4563070"/>
            <a:chExt cx="990600" cy="923330"/>
          </a:xfrm>
        </p:grpSpPr>
        <p:sp>
          <p:nvSpPr>
            <p:cNvPr id="38" name="TextBox 37">
              <a:extLst>
                <a:ext uri="{FF2B5EF4-FFF2-40B4-BE49-F238E27FC236}">
                  <a16:creationId xmlns:a16="http://schemas.microsoft.com/office/drawing/2014/main" id="{3D66BF6F-7DBD-A3E3-683A-EF511BE7981E}"/>
                </a:ext>
              </a:extLst>
            </p:cNvPr>
            <p:cNvSpPr txBox="1"/>
            <p:nvPr/>
          </p:nvSpPr>
          <p:spPr>
            <a:xfrm>
              <a:off x="1295400" y="4563070"/>
              <a:ext cx="685800" cy="923330"/>
            </a:xfrm>
            <a:prstGeom prst="rect">
              <a:avLst/>
            </a:prstGeom>
            <a:noFill/>
          </p:spPr>
          <p:txBody>
            <a:bodyPr>
              <a:spAutoFit/>
            </a:bodyPr>
            <a:lstStyle/>
            <a:p>
              <a:pPr>
                <a:defRPr/>
              </a:pPr>
              <a:r>
                <a:rPr lang="en-US" sz="5400" dirty="0">
                  <a:ln>
                    <a:solidFill>
                      <a:srgbClr val="C798BF"/>
                    </a:solidFill>
                  </a:ln>
                  <a:solidFill>
                    <a:srgbClr val="C490BD"/>
                  </a:solidFill>
                  <a:latin typeface="Cambria "/>
                  <a:ea typeface="ＭＳ Ｐゴシック" panose="020B0600070205080204" pitchFamily="34" charset="-128"/>
                  <a:cs typeface="Cambria "/>
                </a:rPr>
                <a:t>4</a:t>
              </a:r>
            </a:p>
          </p:txBody>
        </p:sp>
        <p:graphicFrame>
          <p:nvGraphicFramePr>
            <p:cNvPr id="28701" name="Object 7">
              <a:extLst>
                <a:ext uri="{FF2B5EF4-FFF2-40B4-BE49-F238E27FC236}">
                  <a16:creationId xmlns:a16="http://schemas.microsoft.com/office/drawing/2014/main" id="{EE9AB8B0-2BBC-DFA5-E297-7E7ABAA36E00}"/>
                </a:ext>
              </a:extLst>
            </p:cNvPr>
            <p:cNvGraphicFramePr>
              <a:graphicFrameLocks noChangeAspect="1"/>
            </p:cNvGraphicFramePr>
            <p:nvPr/>
          </p:nvGraphicFramePr>
          <p:xfrm>
            <a:off x="2000250" y="4954587"/>
            <a:ext cx="285750" cy="227013"/>
          </p:xfrm>
          <a:graphic>
            <a:graphicData uri="http://schemas.openxmlformats.org/presentationml/2006/ole">
              <mc:AlternateContent xmlns:mc="http://schemas.openxmlformats.org/markup-compatibility/2006">
                <mc:Choice xmlns:v="urn:schemas-microsoft-com:vml" Requires="v">
                  <p:oleObj name="Equation" r:id="rId18" imgW="219075" imgH="161925" progId="Equation.3">
                    <p:embed/>
                  </p:oleObj>
                </mc:Choice>
                <mc:Fallback>
                  <p:oleObj name="Equation" r:id="rId18" imgW="219075" imgH="161925" progId="Equation.3">
                    <p:embed/>
                    <p:pic>
                      <p:nvPicPr>
                        <p:cNvPr id="28701" name="Object 7">
                          <a:extLst>
                            <a:ext uri="{FF2B5EF4-FFF2-40B4-BE49-F238E27FC236}">
                              <a16:creationId xmlns:a16="http://schemas.microsoft.com/office/drawing/2014/main" id="{EE9AB8B0-2BBC-DFA5-E297-7E7ABAA36E0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0250" y="4954587"/>
                          <a:ext cx="285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43">
            <a:extLst>
              <a:ext uri="{FF2B5EF4-FFF2-40B4-BE49-F238E27FC236}">
                <a16:creationId xmlns:a16="http://schemas.microsoft.com/office/drawing/2014/main" id="{B7733AE0-D3A5-1A14-B61F-DCC0C959EC4D}"/>
              </a:ext>
            </a:extLst>
          </p:cNvPr>
          <p:cNvGrpSpPr>
            <a:grpSpLocks/>
          </p:cNvGrpSpPr>
          <p:nvPr/>
        </p:nvGrpSpPr>
        <p:grpSpPr bwMode="auto">
          <a:xfrm>
            <a:off x="5167314" y="3683000"/>
            <a:ext cx="2847975" cy="1930400"/>
            <a:chOff x="3643859" y="3682424"/>
            <a:chExt cx="2846882" cy="1931552"/>
          </a:xfrm>
        </p:grpSpPr>
        <p:sp>
          <p:nvSpPr>
            <p:cNvPr id="28697" name="TextBox 40">
              <a:extLst>
                <a:ext uri="{FF2B5EF4-FFF2-40B4-BE49-F238E27FC236}">
                  <a16:creationId xmlns:a16="http://schemas.microsoft.com/office/drawing/2014/main" id="{5B42166B-9CDC-8AAE-84E4-6D16E9C881B2}"/>
                </a:ext>
              </a:extLst>
            </p:cNvPr>
            <p:cNvSpPr txBox="1">
              <a:spLocks noChangeArrowheads="1"/>
            </p:cNvSpPr>
            <p:nvPr/>
          </p:nvSpPr>
          <p:spPr bwMode="auto">
            <a:xfrm>
              <a:off x="3657600" y="3682424"/>
              <a:ext cx="283314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600">
                  <a:latin typeface="Arial Black" panose="020B0A04020102020204" pitchFamily="34" charset="0"/>
                </a:rPr>
                <a:t>Steps:</a:t>
              </a:r>
            </a:p>
            <a:p>
              <a:pPr>
                <a:spcBef>
                  <a:spcPct val="0"/>
                </a:spcBef>
                <a:buClrTx/>
                <a:buFontTx/>
                <a:buNone/>
              </a:pPr>
              <a:r>
                <a:rPr lang="en-US" altLang="en-US" sz="1600">
                  <a:latin typeface="Arial Black" panose="020B0A04020102020204" pitchFamily="34" charset="0"/>
                </a:rPr>
                <a:t>1. Copy the formula. </a:t>
              </a:r>
            </a:p>
          </p:txBody>
        </p:sp>
        <p:sp>
          <p:nvSpPr>
            <p:cNvPr id="28698" name="TextBox 41">
              <a:extLst>
                <a:ext uri="{FF2B5EF4-FFF2-40B4-BE49-F238E27FC236}">
                  <a16:creationId xmlns:a16="http://schemas.microsoft.com/office/drawing/2014/main" id="{7695223D-4881-9576-71C6-B1D798930468}"/>
                </a:ext>
              </a:extLst>
            </p:cNvPr>
            <p:cNvSpPr txBox="1">
              <a:spLocks noChangeArrowheads="1"/>
            </p:cNvSpPr>
            <p:nvPr/>
          </p:nvSpPr>
          <p:spPr bwMode="auto">
            <a:xfrm>
              <a:off x="3643859" y="4368224"/>
              <a:ext cx="2743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600">
                  <a:latin typeface="Arial Black" panose="020B0A04020102020204" pitchFamily="34" charset="0"/>
                </a:rPr>
                <a:t>2. Substitute the value in for the variable.</a:t>
              </a:r>
            </a:p>
          </p:txBody>
        </p:sp>
        <p:sp>
          <p:nvSpPr>
            <p:cNvPr id="28699" name="TextBox 42">
              <a:extLst>
                <a:ext uri="{FF2B5EF4-FFF2-40B4-BE49-F238E27FC236}">
                  <a16:creationId xmlns:a16="http://schemas.microsoft.com/office/drawing/2014/main" id="{344CDB99-6353-4FB5-0924-9E006ACCD1B7}"/>
                </a:ext>
              </a:extLst>
            </p:cNvPr>
            <p:cNvSpPr txBox="1">
              <a:spLocks noChangeArrowheads="1"/>
            </p:cNvSpPr>
            <p:nvPr/>
          </p:nvSpPr>
          <p:spPr bwMode="auto">
            <a:xfrm>
              <a:off x="3657600" y="5029200"/>
              <a:ext cx="265325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1600">
                  <a:latin typeface="Arial Black" panose="020B0A04020102020204" pitchFamily="34" charset="0"/>
                </a:rPr>
                <a:t>3. Evaluate using the order of operations.</a:t>
              </a:r>
            </a:p>
          </p:txBody>
        </p:sp>
      </p:grpSp>
      <p:graphicFrame>
        <p:nvGraphicFramePr>
          <p:cNvPr id="28689" name="Object 17">
            <a:extLst>
              <a:ext uri="{FF2B5EF4-FFF2-40B4-BE49-F238E27FC236}">
                <a16:creationId xmlns:a16="http://schemas.microsoft.com/office/drawing/2014/main" id="{C6D0F43D-DC7B-ADA5-EFDE-FB304A0D6655}"/>
              </a:ext>
            </a:extLst>
          </p:cNvPr>
          <p:cNvGraphicFramePr>
            <a:graphicFrameLocks noChangeAspect="1"/>
          </p:cNvGraphicFramePr>
          <p:nvPr/>
        </p:nvGraphicFramePr>
        <p:xfrm>
          <a:off x="2209800" y="2014538"/>
          <a:ext cx="1506538" cy="831850"/>
        </p:xfrm>
        <a:graphic>
          <a:graphicData uri="http://schemas.openxmlformats.org/presentationml/2006/ole">
            <mc:AlternateContent xmlns:mc="http://schemas.openxmlformats.org/markup-compatibility/2006">
              <mc:Choice xmlns:v="urn:schemas-microsoft-com:vml" Requires="v">
                <p:oleObj name="Equation" r:id="rId19" imgW="1152525" imgH="600075" progId="Equation.3">
                  <p:embed/>
                </p:oleObj>
              </mc:Choice>
              <mc:Fallback>
                <p:oleObj name="Equation" r:id="rId19" imgW="1152525" imgH="600075" progId="Equation.3">
                  <p:embed/>
                  <p:pic>
                    <p:nvPicPr>
                      <p:cNvPr id="28689" name="Object 17">
                        <a:extLst>
                          <a:ext uri="{FF2B5EF4-FFF2-40B4-BE49-F238E27FC236}">
                            <a16:creationId xmlns:a16="http://schemas.microsoft.com/office/drawing/2014/main" id="{C6D0F43D-DC7B-ADA5-EFDE-FB304A0D665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09800" y="2014538"/>
                        <a:ext cx="1506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0" name="TextBox 44">
            <a:extLst>
              <a:ext uri="{FF2B5EF4-FFF2-40B4-BE49-F238E27FC236}">
                <a16:creationId xmlns:a16="http://schemas.microsoft.com/office/drawing/2014/main" id="{91D2E39D-E562-567E-DAF0-3A6AB42FB889}"/>
              </a:ext>
            </a:extLst>
          </p:cNvPr>
          <p:cNvSpPr txBox="1">
            <a:spLocks noChangeArrowheads="1"/>
          </p:cNvSpPr>
          <p:nvPr/>
        </p:nvSpPr>
        <p:spPr bwMode="auto">
          <a:xfrm>
            <a:off x="3538538" y="2224089"/>
            <a:ext cx="60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2800">
                <a:latin typeface="Book Antiqua" panose="02040602050305030304" pitchFamily="18" charset="0"/>
              </a:rPr>
              <a:t>or</a:t>
            </a:r>
          </a:p>
        </p:txBody>
      </p:sp>
      <p:pic>
        <p:nvPicPr>
          <p:cNvPr id="46" name="Picture 5">
            <a:extLst>
              <a:ext uri="{FF2B5EF4-FFF2-40B4-BE49-F238E27FC236}">
                <a16:creationId xmlns:a16="http://schemas.microsoft.com/office/drawing/2014/main" id="{6279F761-47B0-17C1-222F-F986B63F6D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15400" y="4724400"/>
            <a:ext cx="1341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Box 6">
            <a:extLst>
              <a:ext uri="{FF2B5EF4-FFF2-40B4-BE49-F238E27FC236}">
                <a16:creationId xmlns:a16="http://schemas.microsoft.com/office/drawing/2014/main" id="{6ECBF183-7647-152F-3479-7E52B8A2DF81}"/>
              </a:ext>
            </a:extLst>
          </p:cNvPr>
          <p:cNvSpPr txBox="1">
            <a:spLocks noChangeArrowheads="1"/>
          </p:cNvSpPr>
          <p:nvPr/>
        </p:nvSpPr>
        <p:spPr bwMode="auto">
          <a:xfrm>
            <a:off x="1560514" y="2259014"/>
            <a:ext cx="865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a:latin typeface="Apple Chancery" pitchFamily="66" charset="-79"/>
                <a:cs typeface="Apple Chancery" pitchFamily="66" charset="-79"/>
              </a:rPr>
              <a:t>V=</a:t>
            </a:r>
          </a:p>
        </p:txBody>
      </p:sp>
      <p:sp>
        <p:nvSpPr>
          <p:cNvPr id="28693" name="TextBox 36">
            <a:extLst>
              <a:ext uri="{FF2B5EF4-FFF2-40B4-BE49-F238E27FC236}">
                <a16:creationId xmlns:a16="http://schemas.microsoft.com/office/drawing/2014/main" id="{234B8A1D-FC2B-1266-2510-E71BC08C66DF}"/>
              </a:ext>
            </a:extLst>
          </p:cNvPr>
          <p:cNvSpPr txBox="1">
            <a:spLocks noChangeArrowheads="1"/>
          </p:cNvSpPr>
          <p:nvPr/>
        </p:nvSpPr>
        <p:spPr bwMode="auto">
          <a:xfrm>
            <a:off x="3948114" y="2286000"/>
            <a:ext cx="866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a:latin typeface="Apple Chancery" pitchFamily="66" charset="-79"/>
                <a:cs typeface="Apple Chancery" pitchFamily="66" charset="-79"/>
              </a:rPr>
              <a:t>V=</a:t>
            </a:r>
          </a:p>
        </p:txBody>
      </p:sp>
      <p:sp>
        <p:nvSpPr>
          <p:cNvPr id="28694" name="TextBox 43">
            <a:extLst>
              <a:ext uri="{FF2B5EF4-FFF2-40B4-BE49-F238E27FC236}">
                <a16:creationId xmlns:a16="http://schemas.microsoft.com/office/drawing/2014/main" id="{BAE383D0-4689-8B8D-61A3-0057B0897EA0}"/>
              </a:ext>
            </a:extLst>
          </p:cNvPr>
          <p:cNvSpPr txBox="1">
            <a:spLocks noChangeArrowheads="1"/>
          </p:cNvSpPr>
          <p:nvPr/>
        </p:nvSpPr>
        <p:spPr bwMode="auto">
          <a:xfrm>
            <a:off x="1509712" y="3962400"/>
            <a:ext cx="86677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a:latin typeface="Apple Chancery" pitchFamily="66" charset="-79"/>
                <a:cs typeface="Apple Chancery" pitchFamily="66" charset="-79"/>
              </a:rPr>
              <a:t>V=</a:t>
            </a:r>
          </a:p>
        </p:txBody>
      </p:sp>
      <p:sp>
        <p:nvSpPr>
          <p:cNvPr id="28695" name="TextBox 46">
            <a:extLst>
              <a:ext uri="{FF2B5EF4-FFF2-40B4-BE49-F238E27FC236}">
                <a16:creationId xmlns:a16="http://schemas.microsoft.com/office/drawing/2014/main" id="{91925A36-9D2E-8870-C1D2-0644E824B1D2}"/>
              </a:ext>
            </a:extLst>
          </p:cNvPr>
          <p:cNvSpPr txBox="1">
            <a:spLocks noChangeArrowheads="1"/>
          </p:cNvSpPr>
          <p:nvPr/>
        </p:nvSpPr>
        <p:spPr bwMode="auto">
          <a:xfrm>
            <a:off x="1801814" y="4724400"/>
            <a:ext cx="865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a:latin typeface="Apple Chancery" pitchFamily="66" charset="-79"/>
                <a:cs typeface="Apple Chancery" pitchFamily="66" charset="-79"/>
              </a:rPr>
              <a:t>V=</a:t>
            </a:r>
          </a:p>
        </p:txBody>
      </p:sp>
      <p:sp>
        <p:nvSpPr>
          <p:cNvPr id="28696" name="TextBox 47">
            <a:extLst>
              <a:ext uri="{FF2B5EF4-FFF2-40B4-BE49-F238E27FC236}">
                <a16:creationId xmlns:a16="http://schemas.microsoft.com/office/drawing/2014/main" id="{ECD7371A-F2FB-94A4-F615-086FCE6C48B7}"/>
              </a:ext>
            </a:extLst>
          </p:cNvPr>
          <p:cNvSpPr txBox="1">
            <a:spLocks noChangeArrowheads="1"/>
          </p:cNvSpPr>
          <p:nvPr/>
        </p:nvSpPr>
        <p:spPr bwMode="auto">
          <a:xfrm>
            <a:off x="1760539" y="5270500"/>
            <a:ext cx="866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6BB1C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6585CF"/>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7E6BC9"/>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spcBef>
                <a:spcPct val="0"/>
              </a:spcBef>
              <a:buClrTx/>
              <a:buFontTx/>
              <a:buNone/>
            </a:pPr>
            <a:r>
              <a:rPr lang="en-US" altLang="en-US" sz="3200">
                <a:latin typeface="Apple Chancery" pitchFamily="66" charset="-79"/>
                <a:cs typeface="Apple Chancery" pitchFamily="66" charset="-79"/>
              </a:rPr>
              <a:t>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3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809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3219-EC7D-9D87-D323-9C1927899510}"/>
              </a:ext>
            </a:extLst>
          </p:cNvPr>
          <p:cNvSpPr>
            <a:spLocks noGrp="1"/>
          </p:cNvSpPr>
          <p:nvPr>
            <p:ph type="title"/>
          </p:nvPr>
        </p:nvSpPr>
        <p:spPr>
          <a:xfrm>
            <a:off x="1839914" y="1047750"/>
            <a:ext cx="8512175" cy="1028700"/>
          </a:xfrm>
        </p:spPr>
        <p:txBody>
          <a:bodyPr>
            <a:normAutofit fontScale="90000"/>
          </a:bodyPr>
          <a:lstStyle/>
          <a:p>
            <a:pPr>
              <a:defRPr/>
            </a:pPr>
            <a:r>
              <a:rPr lang="en-US" dirty="0"/>
              <a:t>Onion skin peeling method to solve Two Steps Equations</a:t>
            </a:r>
          </a:p>
        </p:txBody>
      </p:sp>
      <p:pic>
        <p:nvPicPr>
          <p:cNvPr id="6147" name="Picture 2" descr="Image result for onion">
            <a:extLst>
              <a:ext uri="{FF2B5EF4-FFF2-40B4-BE49-F238E27FC236}">
                <a16:creationId xmlns:a16="http://schemas.microsoft.com/office/drawing/2014/main" id="{B028BC3A-9060-FB63-0F0C-9E4DA8B94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2076451"/>
            <a:ext cx="70358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35B7-C030-239B-7241-CFB94F2CA312}"/>
              </a:ext>
            </a:extLst>
          </p:cNvPr>
          <p:cNvSpPr>
            <a:spLocks noGrp="1"/>
          </p:cNvSpPr>
          <p:nvPr>
            <p:ph type="title"/>
          </p:nvPr>
        </p:nvSpPr>
        <p:spPr>
          <a:xfrm>
            <a:off x="2023399" y="571161"/>
            <a:ext cx="9546559" cy="458787"/>
          </a:xfrm>
        </p:spPr>
        <p:txBody>
          <a:bodyPr>
            <a:normAutofit fontScale="90000"/>
          </a:bodyPr>
          <a:lstStyle/>
          <a:p>
            <a:pPr>
              <a:defRPr/>
            </a:pPr>
            <a:r>
              <a:rPr lang="en-US" dirty="0">
                <a:solidFill>
                  <a:srgbClr val="0070C0"/>
                </a:solidFill>
              </a:rPr>
              <a:t>Solving a 2 Step Equation Using Onion Skins</a:t>
            </a:r>
          </a:p>
        </p:txBody>
      </p:sp>
      <p:sp>
        <p:nvSpPr>
          <p:cNvPr id="3" name="Content Placeholder 2">
            <a:extLst>
              <a:ext uri="{FF2B5EF4-FFF2-40B4-BE49-F238E27FC236}">
                <a16:creationId xmlns:a16="http://schemas.microsoft.com/office/drawing/2014/main" id="{B4660EB0-5977-3EC4-AEDE-7079DC9D1274}"/>
              </a:ext>
            </a:extLst>
          </p:cNvPr>
          <p:cNvSpPr>
            <a:spLocks noGrp="1"/>
          </p:cNvSpPr>
          <p:nvPr>
            <p:ph idx="1"/>
          </p:nvPr>
        </p:nvSpPr>
        <p:spPr>
          <a:xfrm>
            <a:off x="2008188" y="1538288"/>
            <a:ext cx="7543800" cy="665162"/>
          </a:xfrm>
        </p:spPr>
        <p:txBody>
          <a:bodyPr>
            <a:noAutofit/>
          </a:bodyPr>
          <a:lstStyle/>
          <a:p>
            <a:pPr>
              <a:defRPr/>
            </a:pPr>
            <a:r>
              <a:rPr lang="en-US" sz="1800" dirty="0"/>
              <a:t>Solve the Equation : 2h + 3 = 11</a:t>
            </a:r>
          </a:p>
        </p:txBody>
      </p:sp>
      <p:sp>
        <p:nvSpPr>
          <p:cNvPr id="10" name="TextBox 9">
            <a:extLst>
              <a:ext uri="{FF2B5EF4-FFF2-40B4-BE49-F238E27FC236}">
                <a16:creationId xmlns:a16="http://schemas.microsoft.com/office/drawing/2014/main" id="{A87F8227-1E9A-9E8A-210F-811D563456D1}"/>
              </a:ext>
            </a:extLst>
          </p:cNvPr>
          <p:cNvSpPr txBox="1">
            <a:spLocks noChangeArrowheads="1"/>
          </p:cNvSpPr>
          <p:nvPr/>
        </p:nvSpPr>
        <p:spPr bwMode="auto">
          <a:xfrm>
            <a:off x="8320089" y="2154820"/>
            <a:ext cx="29829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dirty="0"/>
              <a:t>Draw the first skin around "h", and then draw more skins radiating outwards, until the whole algebra equation is circled by the final outer skin.</a:t>
            </a:r>
          </a:p>
        </p:txBody>
      </p:sp>
      <p:sp>
        <p:nvSpPr>
          <p:cNvPr id="11" name="TextBox 10">
            <a:extLst>
              <a:ext uri="{FF2B5EF4-FFF2-40B4-BE49-F238E27FC236}">
                <a16:creationId xmlns:a16="http://schemas.microsoft.com/office/drawing/2014/main" id="{06654707-90B5-1E54-728C-3A40353D2F29}"/>
              </a:ext>
            </a:extLst>
          </p:cNvPr>
          <p:cNvSpPr txBox="1"/>
          <p:nvPr/>
        </p:nvSpPr>
        <p:spPr>
          <a:xfrm>
            <a:off x="1785939" y="4287838"/>
            <a:ext cx="8512175" cy="646112"/>
          </a:xfrm>
          <a:prstGeom prst="rect">
            <a:avLst/>
          </a:prstGeom>
          <a:noFill/>
        </p:spPr>
        <p:txBody>
          <a:bodyPr>
            <a:spAutoFit/>
          </a:bodyPr>
          <a:lstStyle/>
          <a:p>
            <a:pPr>
              <a:defRPr/>
            </a:pPr>
            <a:r>
              <a:rPr lang="en-US" dirty="0">
                <a:solidFill>
                  <a:schemeClr val="accent2">
                    <a:lumMod val="75000"/>
                  </a:schemeClr>
                </a:solidFill>
              </a:rPr>
              <a:t>To solve the Equation work from the biggest outer skin, inwards through the smaller skins, applying opposites, until we reach the letter variable.</a:t>
            </a:r>
          </a:p>
        </p:txBody>
      </p:sp>
      <p:sp>
        <p:nvSpPr>
          <p:cNvPr id="12" name="TextBox 11">
            <a:extLst>
              <a:ext uri="{FF2B5EF4-FFF2-40B4-BE49-F238E27FC236}">
                <a16:creationId xmlns:a16="http://schemas.microsoft.com/office/drawing/2014/main" id="{3DF265A6-4161-AC00-F025-BD4EDCD6409B}"/>
              </a:ext>
            </a:extLst>
          </p:cNvPr>
          <p:cNvSpPr txBox="1">
            <a:spLocks noRot="1" noChangeAspect="1" noMove="1" noResize="1" noEditPoints="1" noAdjustHandles="1" noChangeArrowheads="1" noChangeShapeType="1" noTextEdit="1"/>
          </p:cNvSpPr>
          <p:nvPr/>
        </p:nvSpPr>
        <p:spPr>
          <a:xfrm>
            <a:off x="2371743" y="4884765"/>
            <a:ext cx="3423557" cy="557525"/>
          </a:xfrm>
          <a:prstGeom prst="rect">
            <a:avLst/>
          </a:prstGeom>
          <a:blipFill>
            <a:blip r:embed="rId2"/>
            <a:stretch>
              <a:fillRect l="-2135" b="-6522"/>
            </a:stretch>
          </a:blipFill>
        </p:spPr>
        <p:txBody>
          <a:bodyPr/>
          <a:lstStyle/>
          <a:p>
            <a:pPr>
              <a:defRPr/>
            </a:pPr>
            <a:r>
              <a:rPr lang="en-AU">
                <a:noFill/>
              </a:rPr>
              <a:t> </a:t>
            </a:r>
          </a:p>
        </p:txBody>
      </p:sp>
      <p:sp>
        <p:nvSpPr>
          <p:cNvPr id="13" name="Rectangle 12">
            <a:extLst>
              <a:ext uri="{FF2B5EF4-FFF2-40B4-BE49-F238E27FC236}">
                <a16:creationId xmlns:a16="http://schemas.microsoft.com/office/drawing/2014/main" id="{7E1DD9AF-BBA0-6AFF-7673-9359D1EA0348}"/>
              </a:ext>
            </a:extLst>
          </p:cNvPr>
          <p:cNvSpPr>
            <a:spLocks noChangeArrowheads="1"/>
          </p:cNvSpPr>
          <p:nvPr/>
        </p:nvSpPr>
        <p:spPr bwMode="auto">
          <a:xfrm>
            <a:off x="6748463" y="4965700"/>
            <a:ext cx="804862"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1800" b="1"/>
              <a:t>h = 4</a:t>
            </a:r>
            <a:endParaRPr lang="en-US" altLang="en-US" sz="1800"/>
          </a:p>
        </p:txBody>
      </p:sp>
      <p:cxnSp>
        <p:nvCxnSpPr>
          <p:cNvPr id="16" name="Straight Arrow Connector 15">
            <a:extLst>
              <a:ext uri="{FF2B5EF4-FFF2-40B4-BE49-F238E27FC236}">
                <a16:creationId xmlns:a16="http://schemas.microsoft.com/office/drawing/2014/main" id="{8640453D-8098-4502-F460-E9F1A8496C66}"/>
              </a:ext>
            </a:extLst>
          </p:cNvPr>
          <p:cNvCxnSpPr>
            <a:cxnSpLocks/>
          </p:cNvCxnSpPr>
          <p:nvPr/>
        </p:nvCxnSpPr>
        <p:spPr>
          <a:xfrm>
            <a:off x="5921375" y="5146675"/>
            <a:ext cx="446088" cy="0"/>
          </a:xfrm>
          <a:prstGeom prst="straightConnector1">
            <a:avLst/>
          </a:prstGeom>
          <a:ln w="1079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CB910852-4ACD-244D-A1F8-AB76593DFAA9}"/>
              </a:ext>
            </a:extLst>
          </p:cNvPr>
          <p:cNvSpPr/>
          <p:nvPr/>
        </p:nvSpPr>
        <p:spPr>
          <a:xfrm>
            <a:off x="7842250" y="4916489"/>
            <a:ext cx="249238" cy="403225"/>
          </a:xfrm>
          <a:custGeom>
            <a:avLst/>
            <a:gdLst>
              <a:gd name="connsiteX0" fmla="*/ 0 w 999743"/>
              <a:gd name="connsiteY0" fmla="*/ 391886 h 834681"/>
              <a:gd name="connsiteX1" fmla="*/ 464458 w 999743"/>
              <a:gd name="connsiteY1" fmla="*/ 827314 h 834681"/>
              <a:gd name="connsiteX2" fmla="*/ 957943 w 999743"/>
              <a:gd name="connsiteY2" fmla="*/ 72571 h 834681"/>
              <a:gd name="connsiteX3" fmla="*/ 972458 w 999743"/>
              <a:gd name="connsiteY3" fmla="*/ 72571 h 834681"/>
              <a:gd name="connsiteX4" fmla="*/ 957943 w 999743"/>
              <a:gd name="connsiteY4" fmla="*/ 0 h 83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43" h="834681">
                <a:moveTo>
                  <a:pt x="0" y="391886"/>
                </a:moveTo>
                <a:cubicBezTo>
                  <a:pt x="152400" y="636209"/>
                  <a:pt x="304801" y="880533"/>
                  <a:pt x="464458" y="827314"/>
                </a:cubicBezTo>
                <a:cubicBezTo>
                  <a:pt x="624115" y="774095"/>
                  <a:pt x="873276" y="198361"/>
                  <a:pt x="957943" y="72571"/>
                </a:cubicBezTo>
                <a:cubicBezTo>
                  <a:pt x="1042610" y="-53219"/>
                  <a:pt x="972458" y="84666"/>
                  <a:pt x="972458" y="72571"/>
                </a:cubicBezTo>
                <a:cubicBezTo>
                  <a:pt x="972458" y="60476"/>
                  <a:pt x="965200" y="30238"/>
                  <a:pt x="957943" y="0"/>
                </a:cubicBez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a16="http://schemas.microsoft.com/office/drawing/2014/main" id="{96E2460A-E9F3-68EF-0750-32A0725E4DC3}"/>
              </a:ext>
            </a:extLst>
          </p:cNvPr>
          <p:cNvSpPr txBox="1">
            <a:spLocks noChangeArrowheads="1"/>
          </p:cNvSpPr>
          <p:nvPr/>
        </p:nvSpPr>
        <p:spPr bwMode="auto">
          <a:xfrm>
            <a:off x="2371726" y="2581275"/>
            <a:ext cx="54705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US" altLang="en-US" sz="7200">
                <a:solidFill>
                  <a:srgbClr val="FF0000"/>
                </a:solidFill>
              </a:rPr>
              <a:t>2</a:t>
            </a:r>
            <a:r>
              <a:rPr lang="en-US" altLang="en-US" sz="7200"/>
              <a:t> h </a:t>
            </a:r>
            <a:r>
              <a:rPr lang="en-US" altLang="en-US" sz="7200">
                <a:solidFill>
                  <a:srgbClr val="7030A0"/>
                </a:solidFill>
              </a:rPr>
              <a:t>+ 3 </a:t>
            </a:r>
            <a:r>
              <a:rPr lang="en-US" altLang="en-US" sz="7200"/>
              <a:t>=</a:t>
            </a:r>
            <a:r>
              <a:rPr lang="en-US" altLang="en-US" sz="7200">
                <a:solidFill>
                  <a:srgbClr val="0070C0"/>
                </a:solidFill>
              </a:rPr>
              <a:t>11</a:t>
            </a:r>
          </a:p>
        </p:txBody>
      </p:sp>
      <p:sp>
        <p:nvSpPr>
          <p:cNvPr id="20" name="Doughnut 19">
            <a:extLst>
              <a:ext uri="{FF2B5EF4-FFF2-40B4-BE49-F238E27FC236}">
                <a16:creationId xmlns:a16="http://schemas.microsoft.com/office/drawing/2014/main" id="{FFA4177F-7561-A320-80AD-D02CC2D9C0B0}"/>
              </a:ext>
            </a:extLst>
          </p:cNvPr>
          <p:cNvSpPr/>
          <p:nvPr/>
        </p:nvSpPr>
        <p:spPr>
          <a:xfrm>
            <a:off x="3048000" y="2801938"/>
            <a:ext cx="838200" cy="838200"/>
          </a:xfrm>
          <a:prstGeom prst="donut">
            <a:avLst>
              <a:gd name="adj" fmla="val 479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Doughnut 20">
            <a:extLst>
              <a:ext uri="{FF2B5EF4-FFF2-40B4-BE49-F238E27FC236}">
                <a16:creationId xmlns:a16="http://schemas.microsoft.com/office/drawing/2014/main" id="{3723FCC2-21B2-228D-875D-FF298BE3135A}"/>
              </a:ext>
            </a:extLst>
          </p:cNvPr>
          <p:cNvSpPr/>
          <p:nvPr/>
        </p:nvSpPr>
        <p:spPr>
          <a:xfrm>
            <a:off x="2008188" y="2581276"/>
            <a:ext cx="3744912" cy="1300163"/>
          </a:xfrm>
          <a:prstGeom prst="donut">
            <a:avLst>
              <a:gd name="adj" fmla="val 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Doughnut 21">
            <a:extLst>
              <a:ext uri="{FF2B5EF4-FFF2-40B4-BE49-F238E27FC236}">
                <a16:creationId xmlns:a16="http://schemas.microsoft.com/office/drawing/2014/main" id="{FF3D4340-5485-303F-4DE7-3FF0A185F4C6}"/>
              </a:ext>
            </a:extLst>
          </p:cNvPr>
          <p:cNvSpPr/>
          <p:nvPr/>
        </p:nvSpPr>
        <p:spPr>
          <a:xfrm>
            <a:off x="1893888" y="2320925"/>
            <a:ext cx="5802312" cy="1754188"/>
          </a:xfrm>
          <a:prstGeom prst="donut">
            <a:avLst>
              <a:gd name="adj" fmla="val 479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Doughnut 13">
            <a:extLst>
              <a:ext uri="{FF2B5EF4-FFF2-40B4-BE49-F238E27FC236}">
                <a16:creationId xmlns:a16="http://schemas.microsoft.com/office/drawing/2014/main" id="{199F983A-FE63-ED1F-5C16-059C55DBB013}"/>
              </a:ext>
            </a:extLst>
          </p:cNvPr>
          <p:cNvSpPr/>
          <p:nvPr/>
        </p:nvSpPr>
        <p:spPr>
          <a:xfrm>
            <a:off x="2209800" y="2611439"/>
            <a:ext cx="1816100" cy="1106487"/>
          </a:xfrm>
          <a:prstGeom prst="donut">
            <a:avLst>
              <a:gd name="adj" fmla="val 4799"/>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3"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877B24B-BD0A-ABE5-9AB9-E557438222A8}"/>
              </a:ext>
            </a:extLst>
          </p:cNvPr>
          <p:cNvSpPr>
            <a:spLocks noGrp="1"/>
          </p:cNvSpPr>
          <p:nvPr>
            <p:ph type="title"/>
          </p:nvPr>
        </p:nvSpPr>
        <p:spPr>
          <a:xfrm>
            <a:off x="823384" y="46037"/>
            <a:ext cx="10515600" cy="868363"/>
          </a:xfrm>
        </p:spPr>
        <p:txBody>
          <a:bodyPr/>
          <a:lstStyle/>
          <a:p>
            <a:pPr eaLnBrk="1" hangingPunct="1"/>
            <a:r>
              <a:rPr lang="en-US" altLang="en-US" dirty="0">
                <a:solidFill>
                  <a:srgbClr val="7B9899"/>
                </a:solidFill>
              </a:rPr>
              <a:t>The Problem</a:t>
            </a:r>
          </a:p>
        </p:txBody>
      </p:sp>
      <p:sp>
        <p:nvSpPr>
          <p:cNvPr id="19459" name="Content Placeholder 2">
            <a:extLst>
              <a:ext uri="{FF2B5EF4-FFF2-40B4-BE49-F238E27FC236}">
                <a16:creationId xmlns:a16="http://schemas.microsoft.com/office/drawing/2014/main" id="{0D33D3FC-1EA0-E696-441E-03A232C0CB7A}"/>
              </a:ext>
            </a:extLst>
          </p:cNvPr>
          <p:cNvSpPr>
            <a:spLocks noGrp="1"/>
          </p:cNvSpPr>
          <p:nvPr>
            <p:ph sz="quarter" idx="1"/>
          </p:nvPr>
        </p:nvSpPr>
        <p:spPr>
          <a:xfrm>
            <a:off x="426508" y="914400"/>
            <a:ext cx="11338984" cy="4572000"/>
          </a:xfrm>
        </p:spPr>
        <p:txBody>
          <a:bodyPr/>
          <a:lstStyle/>
          <a:p>
            <a:pPr marL="0" indent="0" algn="just">
              <a:buNone/>
            </a:pPr>
            <a:r>
              <a:rPr lang="en-US" altLang="en-US" sz="4267" dirty="0"/>
              <a:t>Pete and Bryan are cousins.  Bryan is three </a:t>
            </a:r>
            <a:r>
              <a:rPr lang="en-US" altLang="en-US" sz="4267" dirty="0">
                <a:hlinkClick r:id="rId4" action="ppaction://hlinksldjump"/>
              </a:rPr>
              <a:t>times</a:t>
            </a:r>
            <a:r>
              <a:rPr lang="en-US" altLang="en-US" sz="4267" dirty="0"/>
              <a:t> older than Pete.  If the </a:t>
            </a:r>
            <a:r>
              <a:rPr lang="en-US" altLang="en-US" sz="4267" dirty="0">
                <a:hlinkClick r:id="rId5" action="ppaction://hlinksldjump"/>
              </a:rPr>
              <a:t>sum</a:t>
            </a:r>
            <a:r>
              <a:rPr lang="en-US" altLang="en-US" sz="4267" dirty="0"/>
              <a:t> of the age of the cousins is 36, how old are Pete and Bryan?</a:t>
            </a:r>
          </a:p>
          <a:p>
            <a:pPr marL="0" indent="0" algn="just">
              <a:buNone/>
            </a:pPr>
            <a:endParaRPr lang="en-US" altLang="en-US" sz="4800" dirty="0"/>
          </a:p>
        </p:txBody>
      </p:sp>
      <p:pic>
        <p:nvPicPr>
          <p:cNvPr id="5" name="the 3189.WAV">
            <a:hlinkClick r:id="" action="ppaction://media"/>
            <a:extLst>
              <a:ext uri="{FF2B5EF4-FFF2-40B4-BE49-F238E27FC236}">
                <a16:creationId xmlns:a16="http://schemas.microsoft.com/office/drawing/2014/main" id="{CDDBF13A-FB75-7673-D453-41ADA3CB2D2E}"/>
              </a:ext>
            </a:extLst>
          </p:cNvPr>
          <p:cNvPicPr>
            <a:picLocks noRot="1" noChangeAspect="1"/>
          </p:cNvPicPr>
          <p:nvPr>
            <a:wavAudioFile r:embed="rId1" name="CC611927.wav"/>
          </p:nvPr>
        </p:nvPicPr>
        <p:blipFill>
          <a:blip r:embed="rId6">
            <a:extLst>
              <a:ext uri="{28A0092B-C50C-407E-A947-70E740481C1C}">
                <a14:useLocalDpi xmlns:a14="http://schemas.microsoft.com/office/drawing/2010/main" val="0"/>
              </a:ext>
            </a:extLst>
          </a:blip>
          <a:srcRect/>
          <a:stretch>
            <a:fillRect/>
          </a:stretch>
        </p:blipFill>
        <p:spPr bwMode="auto">
          <a:xfrm>
            <a:off x="11176001" y="5943600"/>
            <a:ext cx="325967"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7" action="ppaction://hlinksldjump"/>
            <a:extLst>
              <a:ext uri="{FF2B5EF4-FFF2-40B4-BE49-F238E27FC236}">
                <a16:creationId xmlns:a16="http://schemas.microsoft.com/office/drawing/2014/main" id="{2977B4D8-C49A-501B-E1B6-FA72C301D5D5}"/>
              </a:ext>
            </a:extLst>
          </p:cNvPr>
          <p:cNvSpPr/>
          <p:nvPr/>
        </p:nvSpPr>
        <p:spPr>
          <a:xfrm>
            <a:off x="609600" y="3581400"/>
            <a:ext cx="32512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3" name="TextBox 19">
            <a:extLst>
              <a:ext uri="{FF2B5EF4-FFF2-40B4-BE49-F238E27FC236}">
                <a16:creationId xmlns:a16="http://schemas.microsoft.com/office/drawing/2014/main" id="{575253AF-81A9-A543-485D-0C787B4D9FF6}"/>
              </a:ext>
            </a:extLst>
          </p:cNvPr>
          <p:cNvSpPr txBox="1">
            <a:spLocks noChangeArrowheads="1"/>
          </p:cNvSpPr>
          <p:nvPr/>
        </p:nvSpPr>
        <p:spPr bwMode="auto">
          <a:xfrm>
            <a:off x="711201" y="4495801"/>
            <a:ext cx="299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13716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ClrTx/>
              <a:buSzTx/>
              <a:buFontTx/>
              <a:buNone/>
            </a:pPr>
            <a:r>
              <a:rPr lang="en-US" altLang="en-US" sz="2400">
                <a:latin typeface="Arial" panose="020B0604020202020204" pitchFamily="34" charset="0"/>
              </a:rPr>
              <a:t>Bryan = 3 x</a:t>
            </a:r>
          </a:p>
        </p:txBody>
      </p:sp>
      <p:pic>
        <p:nvPicPr>
          <p:cNvPr id="4" name="Picture 20">
            <a:extLst>
              <a:ext uri="{FF2B5EF4-FFF2-40B4-BE49-F238E27FC236}">
                <a16:creationId xmlns:a16="http://schemas.microsoft.com/office/drawing/2014/main" id="{E28041DC-BCE8-07C3-C7FD-8640F72EF82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400" y="4953000"/>
            <a:ext cx="670984"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
            <a:extLst>
              <a:ext uri="{FF2B5EF4-FFF2-40B4-BE49-F238E27FC236}">
                <a16:creationId xmlns:a16="http://schemas.microsoft.com/office/drawing/2014/main" id="{75BC7CD1-3678-5FA4-2270-C77169CD9F72}"/>
              </a:ext>
            </a:extLst>
          </p:cNvPr>
          <p:cNvSpPr txBox="1">
            <a:spLocks noChangeArrowheads="1"/>
          </p:cNvSpPr>
          <p:nvPr/>
        </p:nvSpPr>
        <p:spPr bwMode="auto">
          <a:xfrm>
            <a:off x="1524000" y="5638801"/>
            <a:ext cx="2245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13716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en-US" altLang="en-US" sz="2400">
                <a:latin typeface="Arial" panose="020B0604020202020204" pitchFamily="34" charset="0"/>
              </a:rPr>
              <a:t>Pete = x</a:t>
            </a:r>
          </a:p>
        </p:txBody>
      </p:sp>
      <p:pic>
        <p:nvPicPr>
          <p:cNvPr id="7" name="Picture 22">
            <a:extLst>
              <a:ext uri="{FF2B5EF4-FFF2-40B4-BE49-F238E27FC236}">
                <a16:creationId xmlns:a16="http://schemas.microsoft.com/office/drawing/2014/main" id="{A0128CF6-6049-4A6D-4175-1A11F6D2D43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6000" y="3886200"/>
            <a:ext cx="670984"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a:extLst>
              <a:ext uri="{FF2B5EF4-FFF2-40B4-BE49-F238E27FC236}">
                <a16:creationId xmlns:a16="http://schemas.microsoft.com/office/drawing/2014/main" id="{B9FF3917-8911-0C2E-80BA-DDFFA91B1E2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0400" y="3886200"/>
            <a:ext cx="670984"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a:extLst>
              <a:ext uri="{FF2B5EF4-FFF2-40B4-BE49-F238E27FC236}">
                <a16:creationId xmlns:a16="http://schemas.microsoft.com/office/drawing/2014/main" id="{F8178C0D-2440-11DE-2DB8-02453A2479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886200"/>
            <a:ext cx="670984"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a:hlinkClick r:id="rId9" action="ppaction://hlinksldjump"/>
            <a:extLst>
              <a:ext uri="{FF2B5EF4-FFF2-40B4-BE49-F238E27FC236}">
                <a16:creationId xmlns:a16="http://schemas.microsoft.com/office/drawing/2014/main" id="{42A839B1-FB2B-B5B6-3C0D-A80D29856F70}"/>
              </a:ext>
            </a:extLst>
          </p:cNvPr>
          <p:cNvSpPr txBox="1">
            <a:spLocks noChangeArrowheads="1"/>
          </p:cNvSpPr>
          <p:nvPr/>
        </p:nvSpPr>
        <p:spPr bwMode="auto">
          <a:xfrm>
            <a:off x="6299200" y="3581401"/>
            <a:ext cx="3556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37931725" indent="-37474525">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13716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en-US" altLang="en-US" sz="4267">
                <a:latin typeface="Arial" panose="020B0604020202020204" pitchFamily="34" charset="0"/>
                <a:hlinkClick r:id="rId10" action="ppaction://hlinksldjump"/>
              </a:rPr>
              <a:t>3x + x = 36</a:t>
            </a:r>
            <a:endParaRPr lang="en-US" altLang="en-US" sz="4267">
              <a:latin typeface="Arial" panose="020B0604020202020204" pitchFamily="34" charset="0"/>
            </a:endParaRPr>
          </a:p>
        </p:txBody>
      </p:sp>
      <p:pic>
        <p:nvPicPr>
          <p:cNvPr id="11" name="equa3220.WAV">
            <a:hlinkClick r:id="" action="ppaction://media"/>
            <a:extLst>
              <a:ext uri="{FF2B5EF4-FFF2-40B4-BE49-F238E27FC236}">
                <a16:creationId xmlns:a16="http://schemas.microsoft.com/office/drawing/2014/main" id="{6AF80088-7086-2C87-89C9-367CEF5CA5DB}"/>
              </a:ext>
            </a:extLst>
          </p:cNvPr>
          <p:cNvPicPr>
            <a:picLocks noRot="1" noChangeAspect="1"/>
          </p:cNvPicPr>
          <p:nvPr>
            <a:wavAudioFile r:embed="rId2" name="8B3808C5.wav"/>
          </p:nvPr>
        </p:nvPicPr>
        <p:blipFill>
          <a:blip r:embed="rId6">
            <a:extLst>
              <a:ext uri="{28A0092B-C50C-407E-A947-70E740481C1C}">
                <a14:useLocalDpi xmlns:a14="http://schemas.microsoft.com/office/drawing/2010/main" val="0"/>
              </a:ext>
            </a:extLst>
          </a:blip>
          <a:srcRect/>
          <a:stretch>
            <a:fillRect/>
          </a:stretch>
        </p:blipFill>
        <p:spPr bwMode="auto">
          <a:xfrm>
            <a:off x="10871201" y="5867400"/>
            <a:ext cx="325967"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45FEE3-A27A-994E-BA06-8FB92B394069}"/>
              </a:ext>
            </a:extLst>
          </p:cNvPr>
          <p:cNvSpPr>
            <a:spLocks noGrp="1" noChangeArrowheads="1"/>
          </p:cNvSpPr>
          <p:nvPr>
            <p:ph type="title"/>
          </p:nvPr>
        </p:nvSpPr>
        <p:spPr/>
        <p:txBody>
          <a:bodyPr/>
          <a:lstStyle/>
          <a:p>
            <a:pPr eaLnBrk="1" hangingPunct="1">
              <a:defRPr/>
            </a:pPr>
            <a:r>
              <a:rPr lang="en-US">
                <a:ea typeface="ＭＳ Ｐゴシック" panose="020B0600070205080204" pitchFamily="34" charset="-128"/>
              </a:rPr>
              <a:t>Writing Algebraic Expressions</a:t>
            </a:r>
          </a:p>
        </p:txBody>
      </p:sp>
      <p:sp>
        <p:nvSpPr>
          <p:cNvPr id="53251" name="Rectangle 3">
            <a:extLst>
              <a:ext uri="{FF2B5EF4-FFF2-40B4-BE49-F238E27FC236}">
                <a16:creationId xmlns:a16="http://schemas.microsoft.com/office/drawing/2014/main" id="{929067F4-3310-0B4E-C9C8-73B83171CF41}"/>
              </a:ext>
            </a:extLst>
          </p:cNvPr>
          <p:cNvSpPr>
            <a:spLocks noGrp="1"/>
          </p:cNvSpPr>
          <p:nvPr>
            <p:ph type="body" idx="1"/>
          </p:nvPr>
        </p:nvSpPr>
        <p:spPr>
          <a:xfrm>
            <a:off x="402167" y="1526117"/>
            <a:ext cx="11338984" cy="4572000"/>
          </a:xfrm>
        </p:spPr>
        <p:txBody>
          <a:bodyPr/>
          <a:lstStyle/>
          <a:p>
            <a:pPr marL="609585" indent="-609585"/>
            <a:r>
              <a:rPr lang="en-US" altLang="en-US"/>
              <a:t>You can translate word phrases into variable expressions.</a:t>
            </a:r>
          </a:p>
          <a:p>
            <a:pPr marL="982109" lvl="1" indent="-524920"/>
            <a:r>
              <a:rPr lang="en-US" altLang="en-US"/>
              <a:t>Examples:</a:t>
            </a:r>
          </a:p>
          <a:p>
            <a:pPr marL="982109" lvl="1" indent="-524920">
              <a:buFont typeface="Wingdings" panose="05000000000000000000" pitchFamily="2" charset="2"/>
              <a:buAutoNum type="arabicPeriod"/>
            </a:pPr>
            <a:r>
              <a:rPr lang="en-US" altLang="en-US"/>
              <a:t>Three more than a number = x + 3</a:t>
            </a:r>
          </a:p>
          <a:p>
            <a:pPr marL="982109" lvl="1" indent="-524920">
              <a:buFont typeface="Wingdings" panose="05000000000000000000" pitchFamily="2" charset="2"/>
              <a:buAutoNum type="arabicPeriod"/>
            </a:pPr>
            <a:r>
              <a:rPr lang="en-US" altLang="en-US"/>
              <a:t>The  quotient of a number and 8 = y/8</a:t>
            </a:r>
          </a:p>
          <a:p>
            <a:pPr marL="982109" lvl="1" indent="-524920">
              <a:buFont typeface="Wingdings" panose="05000000000000000000" pitchFamily="2" charset="2"/>
              <a:buAutoNum type="arabicPeriod"/>
            </a:pPr>
            <a:r>
              <a:rPr lang="en-US" altLang="en-US"/>
              <a:t>Six times a number = 6 x n or 6n</a:t>
            </a:r>
          </a:p>
          <a:p>
            <a:pPr marL="982109" lvl="1" indent="-524920">
              <a:buFont typeface="Wingdings" panose="05000000000000000000" pitchFamily="2" charset="2"/>
              <a:buAutoNum type="arabicPeriod"/>
            </a:pPr>
            <a:r>
              <a:rPr lang="en-US" altLang="en-US"/>
              <a:t>15 less than a number = z – 15</a:t>
            </a:r>
          </a:p>
          <a:p>
            <a:pPr marL="982109" lvl="1" indent="-524920">
              <a:buFont typeface="Wingdings" panose="05000000000000000000" pitchFamily="2" charset="2"/>
              <a:buAutoNum type="arabicPeriod"/>
            </a:pPr>
            <a:r>
              <a:rPr lang="en-US" altLang="en-US"/>
              <a:t>The quotient of 30 and a number plus 10 = 30/x + 10. </a:t>
            </a:r>
          </a:p>
          <a:p>
            <a:pPr marL="982109" lvl="1" indent="-524920">
              <a:buFont typeface="Wingdings" panose="05000000000000000000" pitchFamily="2" charset="2"/>
              <a:buAutoNum type="arabicPeriod"/>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CDC7FF7-676B-84BA-5872-620F1E1AE216}"/>
              </a:ext>
            </a:extLst>
          </p:cNvPr>
          <p:cNvSpPr>
            <a:spLocks noGrp="1"/>
          </p:cNvSpPr>
          <p:nvPr>
            <p:ph type="title"/>
          </p:nvPr>
        </p:nvSpPr>
        <p:spPr>
          <a:xfrm>
            <a:off x="402167" y="228601"/>
            <a:ext cx="11379200" cy="759884"/>
          </a:xfrm>
        </p:spPr>
        <p:txBody>
          <a:bodyPr/>
          <a:lstStyle/>
          <a:p>
            <a:pPr eaLnBrk="1" hangingPunct="1"/>
            <a:r>
              <a:rPr lang="en-US" altLang="en-US"/>
              <a:t>Key words to look for:</a:t>
            </a:r>
          </a:p>
        </p:txBody>
      </p:sp>
      <p:sp>
        <p:nvSpPr>
          <p:cNvPr id="54275" name="Rectangle 4">
            <a:extLst>
              <a:ext uri="{FF2B5EF4-FFF2-40B4-BE49-F238E27FC236}">
                <a16:creationId xmlns:a16="http://schemas.microsoft.com/office/drawing/2014/main" id="{CC646EED-E27B-4B5F-31F5-F93B50A7B437}"/>
              </a:ext>
            </a:extLst>
          </p:cNvPr>
          <p:cNvSpPr>
            <a:spLocks noGrp="1"/>
          </p:cNvSpPr>
          <p:nvPr>
            <p:ph type="body" sz="half" idx="1"/>
          </p:nvPr>
        </p:nvSpPr>
        <p:spPr>
          <a:xfrm>
            <a:off x="1981200" y="1600200"/>
            <a:ext cx="4032251" cy="4531784"/>
          </a:xfrm>
        </p:spPr>
        <p:txBody>
          <a:bodyPr/>
          <a:lstStyle/>
          <a:p>
            <a:pPr eaLnBrk="1" hangingPunct="1"/>
            <a:r>
              <a:rPr lang="en-US" altLang="en-US" sz="3200"/>
              <a:t>Addition:</a:t>
            </a:r>
          </a:p>
          <a:p>
            <a:pPr lvl="1" eaLnBrk="1" hangingPunct="1"/>
            <a:r>
              <a:rPr lang="en-US" altLang="en-US" sz="3200"/>
              <a:t>Add</a:t>
            </a:r>
          </a:p>
          <a:p>
            <a:pPr lvl="1" eaLnBrk="1" hangingPunct="1"/>
            <a:r>
              <a:rPr lang="en-US" altLang="en-US" sz="3200"/>
              <a:t>Plus</a:t>
            </a:r>
          </a:p>
          <a:p>
            <a:pPr lvl="1" eaLnBrk="1" hangingPunct="1"/>
            <a:r>
              <a:rPr lang="en-US" altLang="en-US" sz="3200"/>
              <a:t>Sum</a:t>
            </a:r>
          </a:p>
          <a:p>
            <a:pPr lvl="1" eaLnBrk="1" hangingPunct="1"/>
            <a:r>
              <a:rPr lang="en-US" altLang="en-US" sz="3200"/>
              <a:t>Total</a:t>
            </a:r>
          </a:p>
          <a:p>
            <a:pPr lvl="1" eaLnBrk="1" hangingPunct="1"/>
            <a:r>
              <a:rPr lang="en-US" altLang="en-US" sz="3200"/>
              <a:t>Increased by</a:t>
            </a:r>
          </a:p>
          <a:p>
            <a:pPr lvl="1" eaLnBrk="1" hangingPunct="1"/>
            <a:r>
              <a:rPr lang="en-US" altLang="en-US" sz="3200"/>
              <a:t>More than</a:t>
            </a:r>
          </a:p>
        </p:txBody>
      </p:sp>
      <p:sp>
        <p:nvSpPr>
          <p:cNvPr id="54276" name="Rectangle 5">
            <a:extLst>
              <a:ext uri="{FF2B5EF4-FFF2-40B4-BE49-F238E27FC236}">
                <a16:creationId xmlns:a16="http://schemas.microsoft.com/office/drawing/2014/main" id="{633AE403-ED19-A43E-92AF-A7575F891FF0}"/>
              </a:ext>
            </a:extLst>
          </p:cNvPr>
          <p:cNvSpPr>
            <a:spLocks noGrp="1"/>
          </p:cNvSpPr>
          <p:nvPr>
            <p:ph type="body" sz="half" idx="2"/>
          </p:nvPr>
        </p:nvSpPr>
        <p:spPr>
          <a:xfrm>
            <a:off x="6178552" y="1600200"/>
            <a:ext cx="4032249" cy="4531784"/>
          </a:xfrm>
        </p:spPr>
        <p:txBody>
          <a:bodyPr/>
          <a:lstStyle/>
          <a:p>
            <a:pPr eaLnBrk="1" hangingPunct="1"/>
            <a:r>
              <a:rPr lang="en-US" altLang="en-US" sz="3200"/>
              <a:t>Subtraction:</a:t>
            </a:r>
          </a:p>
          <a:p>
            <a:pPr lvl="1" eaLnBrk="1" hangingPunct="1"/>
            <a:r>
              <a:rPr lang="en-US" altLang="en-US" sz="3200"/>
              <a:t>Minus</a:t>
            </a:r>
          </a:p>
          <a:p>
            <a:pPr lvl="1" eaLnBrk="1" hangingPunct="1"/>
            <a:r>
              <a:rPr lang="en-US" altLang="en-US" sz="3200"/>
              <a:t>Difference</a:t>
            </a:r>
          </a:p>
          <a:p>
            <a:pPr lvl="1" eaLnBrk="1" hangingPunct="1"/>
            <a:r>
              <a:rPr lang="en-US" altLang="en-US" sz="3200"/>
              <a:t>Subtract</a:t>
            </a:r>
          </a:p>
          <a:p>
            <a:pPr lvl="1" eaLnBrk="1" hangingPunct="1"/>
            <a:r>
              <a:rPr lang="en-US" altLang="en-US" sz="3200"/>
              <a:t>Less than</a:t>
            </a:r>
          </a:p>
          <a:p>
            <a:pPr lvl="1" eaLnBrk="1" hangingPunct="1"/>
            <a:r>
              <a:rPr lang="en-US" altLang="en-US" sz="3200"/>
              <a:t>Decreased by</a:t>
            </a:r>
          </a:p>
          <a:p>
            <a:pPr lvl="1" eaLnBrk="1" hangingPunct="1"/>
            <a:r>
              <a:rPr lang="en-US" altLang="en-US" sz="3200"/>
              <a:t>less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F1836A69-88FD-DE62-08F9-69CB2F4C5407}"/>
              </a:ext>
            </a:extLst>
          </p:cNvPr>
          <p:cNvSpPr>
            <a:spLocks noGrp="1"/>
          </p:cNvSpPr>
          <p:nvPr>
            <p:ph type="title"/>
          </p:nvPr>
        </p:nvSpPr>
        <p:spPr>
          <a:xfrm>
            <a:off x="402167" y="228601"/>
            <a:ext cx="11379200" cy="759884"/>
          </a:xfrm>
        </p:spPr>
        <p:txBody>
          <a:bodyPr/>
          <a:lstStyle/>
          <a:p>
            <a:pPr eaLnBrk="1" hangingPunct="1"/>
            <a:r>
              <a:rPr lang="en-US" altLang="en-US"/>
              <a:t>Cont…</a:t>
            </a:r>
          </a:p>
        </p:txBody>
      </p:sp>
      <p:sp>
        <p:nvSpPr>
          <p:cNvPr id="55299" name="Rectangle 5">
            <a:extLst>
              <a:ext uri="{FF2B5EF4-FFF2-40B4-BE49-F238E27FC236}">
                <a16:creationId xmlns:a16="http://schemas.microsoft.com/office/drawing/2014/main" id="{A7176850-5224-4247-C8D8-04DDA9D18738}"/>
              </a:ext>
            </a:extLst>
          </p:cNvPr>
          <p:cNvSpPr>
            <a:spLocks noGrp="1"/>
          </p:cNvSpPr>
          <p:nvPr>
            <p:ph type="body" sz="half" idx="1"/>
          </p:nvPr>
        </p:nvSpPr>
        <p:spPr>
          <a:xfrm>
            <a:off x="1981200" y="1600200"/>
            <a:ext cx="4032251" cy="4531784"/>
          </a:xfrm>
        </p:spPr>
        <p:txBody>
          <a:bodyPr/>
          <a:lstStyle/>
          <a:p>
            <a:pPr eaLnBrk="1" hangingPunct="1"/>
            <a:r>
              <a:rPr lang="en-US" altLang="en-US" sz="3200"/>
              <a:t>Multiplication</a:t>
            </a:r>
          </a:p>
          <a:p>
            <a:pPr lvl="1" eaLnBrk="1" hangingPunct="1"/>
            <a:r>
              <a:rPr lang="en-US" altLang="en-US" sz="3200"/>
              <a:t>Product</a:t>
            </a:r>
          </a:p>
          <a:p>
            <a:pPr lvl="1" eaLnBrk="1" hangingPunct="1"/>
            <a:r>
              <a:rPr lang="en-US" altLang="en-US" sz="3200"/>
              <a:t>Times</a:t>
            </a:r>
          </a:p>
          <a:p>
            <a:pPr lvl="1" eaLnBrk="1" hangingPunct="1"/>
            <a:r>
              <a:rPr lang="en-US" altLang="en-US" sz="3200"/>
              <a:t>multiply</a:t>
            </a:r>
          </a:p>
        </p:txBody>
      </p:sp>
      <p:sp>
        <p:nvSpPr>
          <p:cNvPr id="55300" name="Rectangle 6">
            <a:extLst>
              <a:ext uri="{FF2B5EF4-FFF2-40B4-BE49-F238E27FC236}">
                <a16:creationId xmlns:a16="http://schemas.microsoft.com/office/drawing/2014/main" id="{FB621A70-7DB2-8523-A2B2-F0CFB613886E}"/>
              </a:ext>
            </a:extLst>
          </p:cNvPr>
          <p:cNvSpPr>
            <a:spLocks noGrp="1"/>
          </p:cNvSpPr>
          <p:nvPr>
            <p:ph type="body" sz="half" idx="2"/>
          </p:nvPr>
        </p:nvSpPr>
        <p:spPr>
          <a:xfrm>
            <a:off x="6178552" y="1600200"/>
            <a:ext cx="4032249" cy="4531784"/>
          </a:xfrm>
        </p:spPr>
        <p:txBody>
          <a:bodyPr/>
          <a:lstStyle/>
          <a:p>
            <a:pPr eaLnBrk="1" hangingPunct="1"/>
            <a:r>
              <a:rPr lang="en-US" altLang="en-US" sz="3200"/>
              <a:t>Division</a:t>
            </a:r>
          </a:p>
          <a:p>
            <a:pPr lvl="1" eaLnBrk="1" hangingPunct="1"/>
            <a:r>
              <a:rPr lang="en-US" altLang="en-US" sz="3200"/>
              <a:t>Quotient</a:t>
            </a:r>
          </a:p>
          <a:p>
            <a:pPr lvl="1" eaLnBrk="1" hangingPunct="1"/>
            <a:r>
              <a:rPr lang="en-US" altLang="en-US" sz="3200"/>
              <a:t>divide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1562</Words>
  <Application>Microsoft Office PowerPoint</Application>
  <PresentationFormat>Widescreen</PresentationFormat>
  <Paragraphs>220</Paragraphs>
  <Slides>26</Slides>
  <Notes>1</Notes>
  <HiddenSlides>0</HiddenSlides>
  <MMClips>2</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3" baseType="lpstr">
      <vt:lpstr>Cambria </vt:lpstr>
      <vt:lpstr>Apple Chancery</vt:lpstr>
      <vt:lpstr>AR CENA</vt:lpstr>
      <vt:lpstr>Arial</vt:lpstr>
      <vt:lpstr>Arial Black</vt:lpstr>
      <vt:lpstr>Book Antiqua</vt:lpstr>
      <vt:lpstr>Calibri</vt:lpstr>
      <vt:lpstr>Calibri Light</vt:lpstr>
      <vt:lpstr>Cambria</vt:lpstr>
      <vt:lpstr>Cambria Math</vt:lpstr>
      <vt:lpstr>Comic Sans MS</vt:lpstr>
      <vt:lpstr>Cooper Black</vt:lpstr>
      <vt:lpstr>open sans</vt:lpstr>
      <vt:lpstr>Tahoma</vt:lpstr>
      <vt:lpstr>Wingdings</vt:lpstr>
      <vt:lpstr>Office Theme</vt:lpstr>
      <vt:lpstr>Equation</vt:lpstr>
      <vt:lpstr>Chapter 5 Revision</vt:lpstr>
      <vt:lpstr>PowerPoint Presentation</vt:lpstr>
      <vt:lpstr>Substitution values in a formula</vt:lpstr>
      <vt:lpstr>Onion skin peeling method to solve Two Steps Equations</vt:lpstr>
      <vt:lpstr>Solving a 2 Step Equation Using Onion Skins</vt:lpstr>
      <vt:lpstr>The Problem</vt:lpstr>
      <vt:lpstr>Writing Algebraic Expressions</vt:lpstr>
      <vt:lpstr>Key words to look for:</vt:lpstr>
      <vt:lpstr>Cont…</vt:lpstr>
      <vt:lpstr>Write an algebraic phrase for these situations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Revision</dc:title>
  <dc:creator>Lyn ZHANG</dc:creator>
  <cp:lastModifiedBy>Lyn ZHANG</cp:lastModifiedBy>
  <cp:revision>6</cp:revision>
  <dcterms:created xsi:type="dcterms:W3CDTF">2023-05-22T21:29:29Z</dcterms:created>
  <dcterms:modified xsi:type="dcterms:W3CDTF">2023-05-22T21:52:29Z</dcterms:modified>
</cp:coreProperties>
</file>