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1068" r:id="rId3"/>
    <p:sldId id="1067" r:id="rId4"/>
    <p:sldId id="1071" r:id="rId5"/>
    <p:sldId id="10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529" autoAdjust="0"/>
  </p:normalViewPr>
  <p:slideViewPr>
    <p:cSldViewPr snapToGrid="0" snapToObjects="1">
      <p:cViewPr varScale="1">
        <p:scale>
          <a:sx n="43" d="100"/>
          <a:sy n="43" d="100"/>
        </p:scale>
        <p:origin x="12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 each element as a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or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according to the following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rules:the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 can communicate directly because they speak the same language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communicate directly because they do not have a common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Binary, permutation and communication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10F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7A2F-D7A6-E64A-9F03-661604B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communication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9E0D-1842-EB44-8583-7F475071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927"/>
            <a:ext cx="10515600" cy="43490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Eva, Wong, Yumi and Kim are students who are staying in a backpacker’s hostel. Because they speak different languages, they can have problems communicating. The situation they must deal with is that:</a:t>
            </a:r>
          </a:p>
          <a:p>
            <a:r>
              <a:rPr lang="en-US" dirty="0"/>
              <a:t>Eva speaks English only</a:t>
            </a:r>
          </a:p>
          <a:p>
            <a:r>
              <a:rPr lang="en-US" dirty="0"/>
              <a:t>Yumi speaks Japanese only</a:t>
            </a:r>
          </a:p>
          <a:p>
            <a:r>
              <a:rPr lang="en-US" dirty="0"/>
              <a:t>Kim speaks Korean only</a:t>
            </a:r>
          </a:p>
          <a:p>
            <a:r>
              <a:rPr lang="en-US" dirty="0"/>
              <a:t>Wong speaks English, Japanese and Korean.</a:t>
            </a:r>
          </a:p>
          <a:p>
            <a:r>
              <a:rPr lang="en-US" dirty="0"/>
              <a:t>Conveniently, this information can be </a:t>
            </a:r>
            <a:r>
              <a:rPr lang="en-US" dirty="0" err="1"/>
              <a:t>summarised</a:t>
            </a:r>
            <a:r>
              <a:rPr lang="en-US" dirty="0"/>
              <a:t> in a network diagram, as shown above. In this diagram, the arrow linking Eva and Wong indicates that they can communicate directly because they both speak English.</a:t>
            </a:r>
          </a:p>
          <a:p>
            <a:r>
              <a:rPr lang="en-US" dirty="0"/>
              <a:t>The task is to construct a communication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A38A-C297-9B43-9792-735E8B3A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2" y="2836861"/>
            <a:ext cx="1232807" cy="1642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1BD80-D2BE-4948-96FC-9641CBB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36" y="2715217"/>
            <a:ext cx="3076122" cy="1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C475-5FF1-3748-B7E7-F2B245BC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919032"/>
            <a:ext cx="10773427" cy="684300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303-8A83-ED43-B2A3-E3CC488F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86" y="1940662"/>
            <a:ext cx="10515600" cy="39983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we can see from the network diagram that Eva, who speaks only English, cannot communicate directly with Yumi, who speaks only Japanese.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link.</a:t>
            </a:r>
          </a:p>
          <a:p>
            <a:endParaRPr lang="en-US" dirty="0"/>
          </a:p>
          <a:p>
            <a:r>
              <a:rPr lang="en-US" dirty="0"/>
              <a:t>However, Eva can communicate with Yumi by sending a message via Wong, who speaks both English and Japanese. In the language of communication systems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two-step communication</a:t>
            </a:r>
            <a:r>
              <a:rPr lang="en-US" dirty="0"/>
              <a:t> link.</a:t>
            </a:r>
          </a:p>
        </p:txBody>
      </p:sp>
    </p:spTree>
    <p:extLst>
      <p:ext uri="{BB962C8B-B14F-4D97-AF65-F5344CB8AC3E}">
        <p14:creationId xmlns:p14="http://schemas.microsoft.com/office/powerpoint/2010/main" val="282848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AF4D-84EB-2E4C-A38A-03FEBC8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 is when communication can occur directly between two people in the network.</a:t>
            </a:r>
          </a:p>
          <a:p>
            <a:r>
              <a:rPr lang="en-US" dirty="0"/>
              <a:t>We can see that W has a one-step communication link with each of the other 3 members of the network, and each of the other three have only a single one-step communication link (with W).</a:t>
            </a:r>
          </a:p>
          <a:p>
            <a:r>
              <a:rPr lang="en-US" dirty="0"/>
              <a:t>However, Y,K and E can still communicate with each other, by using W as an intermediary. For example:</a:t>
            </a:r>
          </a:p>
          <a:p>
            <a:r>
              <a:rPr lang="en-US" dirty="0"/>
              <a:t>K can communicate with Y using the links: 𝐾 → 𝑊 → 𝑌. This is called a two-step communication link, because there are two steps (and one intermediary).</a:t>
            </a:r>
          </a:p>
          <a:p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Question:</a:t>
            </a:r>
          </a:p>
          <a:p>
            <a:r>
              <a:rPr lang="en-US" dirty="0"/>
              <a:t>Determine all the two-step communication links in this network?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73DB1-55EB-7B42-AE63-B015CE2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402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</p:spTree>
    <p:extLst>
      <p:ext uri="{BB962C8B-B14F-4D97-AF65-F5344CB8AC3E}">
        <p14:creationId xmlns:p14="http://schemas.microsoft.com/office/powerpoint/2010/main" val="183941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00FE5-950A-EE42-AB5D-675A539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6611"/>
            <a:ext cx="10579100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410F-D72E-784E-A91F-E1716DEC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264257"/>
            <a:ext cx="10515600" cy="3998306"/>
          </a:xfrm>
        </p:spPr>
        <p:txBody>
          <a:bodyPr/>
          <a:lstStyle/>
          <a:p>
            <a:r>
              <a:rPr lang="en-US" dirty="0"/>
              <a:t>The power of the matrix representation is that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squaring</a:t>
            </a:r>
            <a:r>
              <a:rPr lang="en-US" dirty="0"/>
              <a:t> the communication matrix generates a matrix that identifies all possible two-step communication links in a communication network. For example, if we call the communication matrix 𝐶, we have:</a:t>
            </a:r>
          </a:p>
        </p:txBody>
      </p:sp>
    </p:spTree>
    <p:extLst>
      <p:ext uri="{BB962C8B-B14F-4D97-AF65-F5344CB8AC3E}">
        <p14:creationId xmlns:p14="http://schemas.microsoft.com/office/powerpoint/2010/main" val="2707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AFA5A-7DEB-A14B-8FCF-FD9B6C8B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1" y="1170686"/>
            <a:ext cx="9876971" cy="312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056E9-9167-C241-8E65-82FD7604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96169"/>
            <a:ext cx="7830457" cy="17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A72B4-BC01-3E43-A0E7-1212FCAF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00" y="4925201"/>
            <a:ext cx="877207" cy="524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F4847E-1EC8-4D4D-B259-5D3918718D24}"/>
              </a:ext>
            </a:extLst>
          </p:cNvPr>
          <p:cNvSpPr/>
          <p:nvPr/>
        </p:nvSpPr>
        <p:spPr>
          <a:xfrm>
            <a:off x="623220" y="5907111"/>
            <a:ext cx="1123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Multiplying the two 1’s together in the 3</a:t>
            </a:r>
            <a:r>
              <a:rPr lang="en-AU" baseline="30000" dirty="0">
                <a:latin typeface="Calibri" panose="020F0502020204030204" pitchFamily="34" charset="0"/>
              </a:rPr>
              <a:t>rd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row and 1</a:t>
            </a:r>
            <a:r>
              <a:rPr lang="en-AU" baseline="30000" dirty="0">
                <a:latin typeface="Calibri" panose="020F0502020204030204" pitchFamily="34" charset="0"/>
              </a:rPr>
              <a:t>st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column represents the two step link: </a:t>
            </a:r>
            <a:r>
              <a:rPr lang="en-AU" sz="2400" i="1" dirty="0">
                <a:effectLst/>
                <a:latin typeface="Calibri" panose="020F0502020204030204" pitchFamily="34" charset="0"/>
              </a:rPr>
              <a:t>Y</a:t>
            </a:r>
            <a:r>
              <a:rPr lang="en-AU" dirty="0">
                <a:latin typeface="CambriaMath"/>
              </a:rPr>
              <a:t>→ 𝑊 → 𝐸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9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DC0B2-23B5-8B4E-9366-93F9064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Redundant communication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DE83-BE1D-D941-A99D-7CCD3A6D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914938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Two-step links that have the </a:t>
            </a:r>
            <a:r>
              <a:rPr lang="en-US" sz="2000" dirty="0">
                <a:solidFill>
                  <a:srgbClr val="FF0000">
                    <a:alpha val="60000"/>
                  </a:srgbClr>
                </a:solidFill>
              </a:rPr>
              <a:t>same sender and receiver</a:t>
            </a:r>
            <a:r>
              <a:rPr lang="en-US" sz="2000" dirty="0">
                <a:solidFill>
                  <a:srgbClr val="0070C0">
                    <a:alpha val="60000"/>
                  </a:srgbClr>
                </a:solidFill>
              </a:rPr>
              <a:t> </a:t>
            </a: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are said to be redundant communication links because they do not contribute to the communication between different people.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BAEB0F68-C619-4B0A-AFD1-23EAD1F4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2" r="28888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9F2ED6-D805-2C4F-A557-0CF6D970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2458660"/>
            <a:ext cx="65786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4A2D-ECF7-2F4D-96DB-18C526D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95"/>
            <a:ext cx="10515600" cy="610734"/>
          </a:xfrm>
        </p:spPr>
        <p:txBody>
          <a:bodyPr>
            <a:normAutofit fontScale="90000"/>
          </a:bodyPr>
          <a:lstStyle/>
          <a:p>
            <a:r>
              <a:rPr lang="en-US"/>
              <a:t>Redundant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/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Calibri" panose="020F0502020204030204" pitchFamily="34" charset="0"/>
                  </a:rPr>
                  <a:t>Consider the element 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100" dirty="0">
                    <a:effectLst/>
                    <a:latin typeface="CambriaMath"/>
                  </a:rPr>
                  <a:t> </a:t>
                </a:r>
                <a:r>
                  <a:rPr lang="en-AU" dirty="0">
                    <a:latin typeface="Calibri" panose="020F0502020204030204" pitchFamily="34" charset="0"/>
                  </a:rPr>
                  <a:t>circled: </a:t>
                </a:r>
                <a:endParaRPr lang="en-AU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  <a:blipFill>
                <a:blip r:embed="rId3"/>
                <a:stretch>
                  <a:fillRect l="-1027" t="-6667" r="-3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567B330-0DA0-8241-96FF-39EC6D5B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59" y="997428"/>
            <a:ext cx="6911521" cy="1915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8827C-A918-F64B-96E1-330B4A7DF587}"/>
              </a:ext>
            </a:extLst>
          </p:cNvPr>
          <p:cNvSpPr/>
          <p:nvPr/>
        </p:nvSpPr>
        <p:spPr>
          <a:xfrm>
            <a:off x="493485" y="3944835"/>
            <a:ext cx="1123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Each time we multiply 1 by 1 we are representing a 2 step communication link with the communicator and the receiver being the same person: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first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𝐸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product of 0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0 corresponds to </a:t>
            </a:r>
            <a:r>
              <a:rPr lang="en-AU" dirty="0">
                <a:latin typeface="CambriaMath"/>
              </a:rPr>
              <a:t>𝑊 → 𝑊 → 𝑊</a:t>
            </a:r>
            <a:r>
              <a:rPr lang="en-AU" dirty="0">
                <a:latin typeface="Calibri" panose="020F0502020204030204" pitchFamily="34" charset="0"/>
              </a:rPr>
              <a:t>, which is not a communication link at all. </a:t>
            </a:r>
          </a:p>
          <a:p>
            <a:r>
              <a:rPr lang="en-AU" dirty="0">
                <a:latin typeface="Calibri" panose="020F0502020204030204" pitchFamily="34" charset="0"/>
              </a:rPr>
              <a:t>The second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𝑌 → 𝑊</a:t>
            </a:r>
            <a:r>
              <a:rPr lang="en-AU" dirty="0">
                <a:latin typeface="Calibri" panose="020F0502020204030204" pitchFamily="34" charset="0"/>
              </a:rPr>
              <a:t>, which is a redundant </a:t>
            </a:r>
            <a:r>
              <a:rPr lang="en-AU" dirty="0"/>
              <a:t> </a:t>
            </a:r>
            <a:r>
              <a:rPr lang="en-AU" dirty="0">
                <a:latin typeface="Calibri" panose="020F0502020204030204" pitchFamily="34" charset="0"/>
              </a:rPr>
              <a:t>communication link .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third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K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33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D205F-DAED-8D49-BBBF-860FC383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06" y="671286"/>
            <a:ext cx="10939988" cy="76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4F59D-D3FA-0E45-AE70-2F50C6B1C536}"/>
              </a:ext>
            </a:extLst>
          </p:cNvPr>
          <p:cNvSpPr/>
          <p:nvPr/>
        </p:nvSpPr>
        <p:spPr>
          <a:xfrm>
            <a:off x="626007" y="1547896"/>
            <a:ext cx="10939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Open Sans"/>
              </a:rPr>
              <a:t>All of the non-zero elements in the </a:t>
            </a:r>
            <a:r>
              <a:rPr lang="en-AU" sz="2400" dirty="0">
                <a:solidFill>
                  <a:srgbClr val="0070C0"/>
                </a:solidFill>
                <a:latin typeface="Open Sans"/>
              </a:rPr>
              <a:t>leading diagonal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of a communication matrix, or its powers, represent redundant links in the matrix.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However, all of the remaining non-zero elements represent meaningful two-step communication links.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         </a:t>
            </a:r>
            <a:endParaRPr lang="en-AU" sz="2400" dirty="0">
              <a:solidFill>
                <a:srgbClr val="000000"/>
              </a:solidFill>
              <a:latin typeface="STIXGeneral-Italic" pitchFamily="2" charset="2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For example, the 1 in row Y, column K represents the two-step communication link that enables Yumi to send a message to Kim.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C190-EAE3-2C4B-99EA-FE05F7B5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7" y="2963138"/>
            <a:ext cx="3441700" cy="2686050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63739C2B-6DE6-A449-B6F5-3645DA0D95F7}"/>
              </a:ext>
            </a:extLst>
          </p:cNvPr>
          <p:cNvSpPr/>
          <p:nvPr/>
        </p:nvSpPr>
        <p:spPr>
          <a:xfrm>
            <a:off x="7692571" y="4528457"/>
            <a:ext cx="464457" cy="493486"/>
          </a:xfrm>
          <a:prstGeom prst="donut">
            <a:avLst>
              <a:gd name="adj" fmla="val 11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741F-44CA-2842-9E71-004F7C6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total number of one step and two-step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want to find the total number of one step and two-step communication links we calculate the matrix:</a:t>
                </a:r>
              </a:p>
              <a:p>
                <a:r>
                  <a:rPr lang="en-US" dirty="0"/>
                  <a:t>SUMMARY</a:t>
                </a:r>
              </a:p>
              <a:p>
                <a:r>
                  <a:rPr lang="en-US" dirty="0"/>
                  <a:t>𝑻 = 𝑪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0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56EB-ADD4-8147-B1FC-A7ECD18C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28449"/>
          </a:xfrm>
        </p:spPr>
        <p:txBody>
          <a:bodyPr/>
          <a:lstStyle/>
          <a:p>
            <a:r>
              <a:rPr lang="en-US" dirty="0"/>
              <a:t>Analysing communication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communication matrix (𝐶) is a square binary matrix in which the 1s are used to identify the direct (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one-step</a:t>
                </a:r>
                <a:r>
                  <a:rPr lang="en-US" dirty="0"/>
                  <a:t>) links in the communication system.</a:t>
                </a:r>
              </a:p>
              <a:p>
                <a:r>
                  <a:rPr lang="en-US" dirty="0"/>
                  <a:t>The number of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two-step</a:t>
                </a:r>
                <a:r>
                  <a:rPr lang="en-US" dirty="0"/>
                  <a:t> links in a communication system can be identified by squaring its communication matrix.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total</a:t>
                </a:r>
                <a:r>
                  <a:rPr lang="en-US" dirty="0"/>
                  <a:t> number of one and two-step links in a communication system can be found by evaluating the matrix sum 𝑇=𝐶+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Note: In all cases,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non-zero diagonal elements </a:t>
                </a:r>
                <a:r>
                  <a:rPr lang="en-US" dirty="0"/>
                  <a:t>of a communication matrix (or its power) represent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redundant communication links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  <a:blipFill>
                <a:blip r:embed="rId2"/>
                <a:stretch>
                  <a:fillRect t="-1408" r="-362" b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3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02508933"/>
              </p:ext>
            </p:extLst>
          </p:nvPr>
        </p:nvGraphicFramePr>
        <p:xfrm>
          <a:off x="490654" y="585981"/>
          <a:ext cx="11151219" cy="6220443"/>
        </p:xfrm>
        <a:graphic>
          <a:graphicData uri="http://schemas.openxmlformats.org/drawingml/2006/table">
            <a:tbl>
              <a:tblPr/>
              <a:tblGrid>
                <a:gridCol w="229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2650"/>
              </p:ext>
            </p:extLst>
          </p:nvPr>
        </p:nvGraphicFramePr>
        <p:xfrm>
          <a:off x="9497550" y="1101860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50" y="1101860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99509"/>
              </p:ext>
            </p:extLst>
          </p:nvPr>
        </p:nvGraphicFramePr>
        <p:xfrm>
          <a:off x="9957513" y="1995257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13" y="1995257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83150"/>
              </p:ext>
            </p:extLst>
          </p:nvPr>
        </p:nvGraphicFramePr>
        <p:xfrm>
          <a:off x="9644525" y="3978564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25" y="3978564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06" y="2691561"/>
            <a:ext cx="876048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157" y="5225161"/>
            <a:ext cx="2240181" cy="7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1855" t="-392453" r="-11163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38" y="1073894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585" y="2048258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127" y="3148070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54" y="4472754"/>
            <a:ext cx="3520782" cy="8414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27" y="558248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38407850"/>
              </p:ext>
            </p:extLst>
          </p:nvPr>
        </p:nvGraphicFramePr>
        <p:xfrm>
          <a:off x="585952" y="1040799"/>
          <a:ext cx="11020095" cy="579049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64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721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83090885"/>
              </p:ext>
            </p:extLst>
          </p:nvPr>
        </p:nvGraphicFramePr>
        <p:xfrm>
          <a:off x="585952" y="1040799"/>
          <a:ext cx="11020095" cy="5723618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95" y="1520979"/>
            <a:ext cx="3076122" cy="166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AAD16-78B5-7C10-FD3E-FAD1F050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64" y="4673731"/>
            <a:ext cx="3433384" cy="1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058B-B9EB-9342-BC78-27323A1A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829E-62C8-EA48-95A4-B98AF8FB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binary matrix is a special kind of matrix that has only 1s and zeros as its elements. It is used to investigate communication systems and the ranking of players in sporting competition.</a:t>
            </a:r>
          </a:p>
          <a:p>
            <a:r>
              <a:rPr lang="en-US" dirty="0"/>
              <a:t>The following matrices are examples of binary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54AF9-AD67-AC48-A695-D87A8D3A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4389541"/>
            <a:ext cx="10072914" cy="1463917"/>
          </a:xfrm>
          <a:prstGeom prst="rect">
            <a:avLst/>
          </a:prstGeom>
        </p:spPr>
      </p:pic>
      <p:pic>
        <p:nvPicPr>
          <p:cNvPr id="1028" name="Picture 4" descr="ATP Tour Press Release: Five New Names In Year-End Top 10 ATP Rankings |  ATP Tour | Tennis">
            <a:extLst>
              <a:ext uri="{FF2B5EF4-FFF2-40B4-BE49-F238E27FC236}">
                <a16:creationId xmlns:a16="http://schemas.microsoft.com/office/drawing/2014/main" id="{D3A83600-7112-2142-9065-A26302C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576375"/>
            <a:ext cx="27286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2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2420-D57A-A747-BF3F-1D79CA5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3E99-F359-D947-8734-6BC1681D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85171"/>
            <a:ext cx="11117942" cy="43022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square</a:t>
            </a:r>
            <a:r>
              <a:rPr lang="en-US" dirty="0"/>
              <a:t> binary matrix in which there is only one ‘1’ in each row and column.</a:t>
            </a:r>
          </a:p>
          <a:p>
            <a:r>
              <a:rPr lang="en-US" dirty="0"/>
              <a:t>The following matrices are examples of permutation matrices.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identity matrix is a special permutation matrix. A permutation matrix can be used to rearrange the elements in another matrix.</a:t>
            </a:r>
          </a:p>
          <a:p>
            <a:r>
              <a:rPr lang="en-US" dirty="0"/>
              <a:t>The word ‘permutation’ means a rearrangement a group of objects, in this case the elements of a matrix, into a different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846EA-4A27-2C4D-B731-30C4D612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5" y="2845398"/>
            <a:ext cx="10078556" cy="14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2C3C-039F-F14C-8BE8-BB3F3B2F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permutation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D4A6D-AFE3-A240-98A9-03472380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883" y="1832429"/>
            <a:ext cx="6128173" cy="244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0693D-0566-484C-A5C5-80083EF8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521" y="1631765"/>
            <a:ext cx="4054021" cy="1267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3CEE4-1050-EE49-B442-914381D17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74" y="3057072"/>
            <a:ext cx="4818743" cy="1453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85E8D-4D3C-4346-89C7-569615F0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731" y="4511003"/>
            <a:ext cx="7073900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/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leave the matrix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𝑋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unchanged,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must be an identity matrix.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72FFAD-9E73-224A-BD53-E74CC6648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9" y="4805691"/>
                <a:ext cx="6870103" cy="403124"/>
              </a:xfrm>
              <a:prstGeom prst="rect">
                <a:avLst/>
              </a:prstGeom>
              <a:blipFill>
                <a:blip r:embed="rId7"/>
                <a:stretch>
                  <a:fillRect l="-738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6BDA5123-4DD9-464D-A080-88C49D83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14C2B-4AA8-8B4A-ACD4-E7D9BBDB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99" y="837417"/>
            <a:ext cx="5428375" cy="157861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Communication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F6D-B990-9848-9304-D1DB6B2A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6" y="3063227"/>
            <a:ext cx="5874643" cy="2986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 communication matrix is a square binary matrix in which the 1s represent the links in a communication system.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DBC982C-DA56-4E93-B448-CB5603C0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70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1358</Words>
  <Application>Microsoft Office PowerPoint</Application>
  <PresentationFormat>Widescreen</PresentationFormat>
  <Paragraphs>130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CambriaMath</vt:lpstr>
      <vt:lpstr>STIXGeneral-Italic</vt:lpstr>
      <vt:lpstr>SymbolMT</vt:lpstr>
      <vt:lpstr>Arial</vt:lpstr>
      <vt:lpstr>Avenir Next LT Pro</vt:lpstr>
      <vt:lpstr>Calibri</vt:lpstr>
      <vt:lpstr>Cambria Math</vt:lpstr>
      <vt:lpstr>Open Sans</vt:lpstr>
      <vt:lpstr>Sabon Next LT</vt:lpstr>
      <vt:lpstr>Symbol</vt:lpstr>
      <vt:lpstr>Times New Roman</vt:lpstr>
      <vt:lpstr>Verdana</vt:lpstr>
      <vt:lpstr>Wingdings</vt:lpstr>
      <vt:lpstr>LuminousVTI</vt:lpstr>
      <vt:lpstr>Equation</vt:lpstr>
      <vt:lpstr>Binary, permutation and communication matrices</vt:lpstr>
      <vt:lpstr>TYPES OF MATRICES</vt:lpstr>
      <vt:lpstr>TYPES OF MATRICES</vt:lpstr>
      <vt:lpstr>TYPES OF MATRICES</vt:lpstr>
      <vt:lpstr>TYPES OF MATRICES</vt:lpstr>
      <vt:lpstr>Binary matrices</vt:lpstr>
      <vt:lpstr>Permutation matrices</vt:lpstr>
      <vt:lpstr>Applying a permutation matrix</vt:lpstr>
      <vt:lpstr>Communication matrices</vt:lpstr>
      <vt:lpstr>Constructing a communication matrix</vt:lpstr>
      <vt:lpstr>one-step &amp; two-step communication link</vt:lpstr>
      <vt:lpstr>one-step &amp; two-step communication link</vt:lpstr>
      <vt:lpstr>The power of the matrix  2-step communication link</vt:lpstr>
      <vt:lpstr>The power of the matrix  2-step communication link</vt:lpstr>
      <vt:lpstr>Redundant communication links </vt:lpstr>
      <vt:lpstr>Redundant communication links </vt:lpstr>
      <vt:lpstr>PowerPoint Presentation</vt:lpstr>
      <vt:lpstr>The total number of one step and two-step communication links </vt:lpstr>
      <vt:lpstr>Analysing communication matrices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26</cp:revision>
  <dcterms:created xsi:type="dcterms:W3CDTF">2021-04-11T06:23:11Z</dcterms:created>
  <dcterms:modified xsi:type="dcterms:W3CDTF">2023-05-29T01:44:54Z</dcterms:modified>
</cp:coreProperties>
</file>